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81" r:id="rId16"/>
    <p:sldId id="270" r:id="rId17"/>
    <p:sldId id="271" r:id="rId18"/>
    <p:sldId id="272" r:id="rId19"/>
    <p:sldId id="273" r:id="rId20"/>
    <p:sldId id="280" r:id="rId21"/>
    <p:sldId id="275" r:id="rId22"/>
    <p:sldId id="276" r:id="rId23"/>
    <p:sldId id="277" r:id="rId24"/>
    <p:sldId id="278" r:id="rId25"/>
    <p:sldId id="279" r:id="rId26"/>
  </p:sldIdLst>
  <p:sldSz cx="18288000" cy="10287000"/>
  <p:notesSz cx="6858000" cy="9144000"/>
  <p:embeddedFontLst>
    <p:embeddedFont>
      <p:font typeface="Montserrat" panose="020B0604020202020204" charset="0"/>
      <p:regular r:id="rId28"/>
      <p:bold r:id="rId29"/>
      <p:italic r:id="rId30"/>
      <p:boldItalic r:id="rId31"/>
    </p:embeddedFont>
    <p:embeddedFont>
      <p:font typeface="Helveticish Bold" panose="020B0604020202020204" charset="0"/>
      <p:regular r:id="rId32"/>
    </p:embeddedFont>
    <p:embeddedFont>
      <p:font typeface="Helveticish" panose="020B0604020202020204" charset="0"/>
      <p:regular r:id="rId33"/>
    </p:embeddedFont>
    <p:embeddedFont>
      <p:font typeface="Calibri" panose="020F050202020403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4BFF"/>
    <a:srgbClr val="222A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CF7E27-0BA1-4261-B58E-E829F5E8CD18}" v="637" dt="2023-11-02T06:44:25.1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24" y="2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7.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08.02.2024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Source: https://www.cccco.edu/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Source: California Community Colleges Website:  https://www.cccco.edu/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150+ transfer,</a:t>
            </a:r>
            <a:r>
              <a:rPr lang="en-US" baseline="0" dirty="0"/>
              <a:t> degree &amp; certificate programs at Chabot College</a:t>
            </a:r>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1350616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Each Pathway brings together clusters of academic majors with related foundational skills, course content, and career fields.</a:t>
            </a:r>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1363406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Source: https://www.calstate.edu/attend/paying-for-college/csu-costs/tuition-and-fees/Pages/basic-tuition-and-fees.aspx</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Source: California Community Colleges Website:  https://www.cccco.edu/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www.chabotcollege.edu/lcp/" TargetMode="Externa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hyperlink" Target="https://www.chabotcollege.edu/student-services/dreamers/ab540.php" TargetMode="External"/><Relationship Id="rId3" Type="http://schemas.openxmlformats.org/officeDocument/2006/relationships/image" Target="../media/image18.jpeg"/><Relationship Id="rId7" Type="http://schemas.openxmlformats.org/officeDocument/2006/relationships/image" Target="../media/image5.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1.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cash4college.csac.ca.gov/" TargetMode="Externa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hyperlink" Target="https://www.chabotcollege.edu/finaid/application-assistance.php" TargetMode="External"/><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hyperlink" Target="https://www.chabotcollege.edu/finaid/"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hyperlink" Target="https://www.chabotcollege.edu/student-services/dreamers/" TargetMode="External"/><Relationship Id="rId3" Type="http://schemas.openxmlformats.org/officeDocument/2006/relationships/image" Target="../media/image5.svg"/><Relationship Id="rId7" Type="http://schemas.openxmlformats.org/officeDocument/2006/relationships/image" Target="../media/image26.png"/><Relationship Id="rId12" Type="http://schemas.openxmlformats.org/officeDocument/2006/relationships/hyperlink" Target="https://www.chabotcollege.edu/student-services/dreamers/undocually.php"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hyperlink" Target="https://www.chabotcollege.edu/student-services/dreamers/dreamers-club.php" TargetMode="External"/><Relationship Id="rId5" Type="http://schemas.openxmlformats.org/officeDocument/2006/relationships/image" Target="../media/image25.png"/><Relationship Id="rId10" Type="http://schemas.openxmlformats.org/officeDocument/2006/relationships/hyperlink" Target="https://www.chabotcollege.edu/student-services/dreamers/resources.php" TargetMode="External"/><Relationship Id="rId4" Type="http://schemas.openxmlformats.org/officeDocument/2006/relationships/image" Target="../media/image24.png"/><Relationship Id="rId9" Type="http://schemas.openxmlformats.org/officeDocument/2006/relationships/hyperlink" Target="https://www.chabotcollege.edu/student-services/dreamers/dream-center.php" TargetMode="External"/><Relationship Id="rId14" Type="http://schemas.openxmlformats.org/officeDocument/2006/relationships/hyperlink" Target="mailto:cc-dreamcenter@chabotcollege.ed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chabotcollege.edu/student-services/student-life/"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9.svg"/><Relationship Id="rId9" Type="http://schemas.openxmlformats.org/officeDocument/2006/relationships/hyperlink" Target="https://www.chabotcollege.edu/counseling/soa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hyperlink" Target="https://www.youtube.com/watch?v=4CSUWUIntX4&amp;t=2s" TargetMode="Externa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hyperlink" Target="https://www.chabotcollege.edu/counseling/soar/"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chabotcollege.edu/counseling/peer-guides/index.php"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www.chabotcollege.edu/about/campus-maps.php" TargetMode="Externa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1.svg"/></Relationships>
</file>

<file path=ppt/slides/_rels/slide23.xml.rels><?xml version="1.0" encoding="UTF-8" standalone="yes"?>
<Relationships xmlns="http://schemas.openxmlformats.org/package/2006/relationships"><Relationship Id="rId8" Type="http://schemas.openxmlformats.org/officeDocument/2006/relationships/hyperlink" Target="http://www.chabotcollege.edu/specialprograms/bcrc/" TargetMode="External"/><Relationship Id="rId13" Type="http://schemas.openxmlformats.org/officeDocument/2006/relationships/hyperlink" Target="https://www.chabotcollege.edu/academics/language-arts/english/learning-communities.php" TargetMode="External"/><Relationship Id="rId18" Type="http://schemas.openxmlformats.org/officeDocument/2006/relationships/hyperlink" Target="https://www.chabotcollege.edu/dsps/" TargetMode="External"/><Relationship Id="rId3" Type="http://schemas.openxmlformats.org/officeDocument/2006/relationships/image" Target="../media/image19.png"/><Relationship Id="rId7" Type="http://schemas.openxmlformats.org/officeDocument/2006/relationships/hyperlink" Target="https://www.chabotcollege.edu/students/basic-needs.php?ref=menu-m" TargetMode="External"/><Relationship Id="rId12" Type="http://schemas.openxmlformats.org/officeDocument/2006/relationships/hyperlink" Target="https://www.chabotcollege.edu/specialprograms/gsp/" TargetMode="External"/><Relationship Id="rId17" Type="http://schemas.openxmlformats.org/officeDocument/2006/relationships/hyperlink" Target="https://www.chabotcollege.edu/academics/science-math/mesa/" TargetMode="External"/><Relationship Id="rId2" Type="http://schemas.openxmlformats.org/officeDocument/2006/relationships/image" Target="../media/image32.jpeg"/><Relationship Id="rId16" Type="http://schemas.openxmlformats.org/officeDocument/2006/relationships/hyperlink" Target="https://www.chabotcollege.edu/specialprograms/eops-care/" TargetMode="Externa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hyperlink" Target="https://www.chabotcollege.edu/specialprograms/aspire/" TargetMode="External"/><Relationship Id="rId5" Type="http://schemas.openxmlformats.org/officeDocument/2006/relationships/image" Target="../media/image4.png"/><Relationship Id="rId15" Type="http://schemas.openxmlformats.org/officeDocument/2006/relationships/hyperlink" Target="https://www.chabotcollege.edu/student-services/mental-health/" TargetMode="External"/><Relationship Id="rId10" Type="http://schemas.openxmlformats.org/officeDocument/2006/relationships/hyperlink" Target="https://www.chabotcollege.edu/student-services/el-centro/" TargetMode="External"/><Relationship Id="rId19" Type="http://schemas.openxmlformats.org/officeDocument/2006/relationships/hyperlink" Target="http://www.chabotcollege.edu/academics/tutoring/index.php" TargetMode="External"/><Relationship Id="rId4" Type="http://schemas.openxmlformats.org/officeDocument/2006/relationships/image" Target="../media/image21.svg"/><Relationship Id="rId9" Type="http://schemas.openxmlformats.org/officeDocument/2006/relationships/hyperlink" Target="https://www.chabotcollege.edu/student-services/dreamers/index.php" TargetMode="External"/><Relationship Id="rId14" Type="http://schemas.openxmlformats.org/officeDocument/2006/relationships/hyperlink" Target="http://www.chabotcollege.edu/academics/fy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youtube.com/watch?v=rBV9kFGC_D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http://www.chabotcollege.edu/counseling/transfer-center/transfer-process.php" TargetMode="Externa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2" name="AutoShape 2"/>
          <p:cNvSpPr/>
          <p:nvPr/>
        </p:nvSpPr>
        <p:spPr>
          <a:xfrm>
            <a:off x="12935065" y="0"/>
            <a:ext cx="5352935" cy="10287000"/>
          </a:xfrm>
          <a:prstGeom prst="rect">
            <a:avLst/>
          </a:prstGeom>
          <a:solidFill>
            <a:srgbClr val="1A2029"/>
          </a:solidFill>
        </p:spPr>
      </p:sp>
      <p:sp>
        <p:nvSpPr>
          <p:cNvPr id="3" name="AutoShape 3"/>
          <p:cNvSpPr/>
          <p:nvPr/>
        </p:nvSpPr>
        <p:spPr>
          <a:xfrm>
            <a:off x="12935065" y="1028700"/>
            <a:ext cx="4324235" cy="8229600"/>
          </a:xfrm>
          <a:prstGeom prst="rect">
            <a:avLst/>
          </a:prstGeom>
          <a:solidFill>
            <a:srgbClr val="FDFDFC"/>
          </a:solidFill>
        </p:spPr>
      </p:sp>
      <p:sp>
        <p:nvSpPr>
          <p:cNvPr id="4" name="AutoShape 4"/>
          <p:cNvSpPr/>
          <p:nvPr/>
        </p:nvSpPr>
        <p:spPr>
          <a:xfrm>
            <a:off x="-373919" y="3560710"/>
            <a:ext cx="11795876" cy="3165579"/>
          </a:xfrm>
          <a:prstGeom prst="rect">
            <a:avLst/>
          </a:prstGeom>
          <a:solidFill>
            <a:srgbClr val="010100"/>
          </a:solidFill>
        </p:spPr>
      </p:sp>
      <p:grpSp>
        <p:nvGrpSpPr>
          <p:cNvPr id="5" name="Group 5"/>
          <p:cNvGrpSpPr/>
          <p:nvPr/>
        </p:nvGrpSpPr>
        <p:grpSpPr>
          <a:xfrm>
            <a:off x="9144000" y="1543050"/>
            <a:ext cx="7582131" cy="7200900"/>
            <a:chOff x="0" y="0"/>
            <a:chExt cx="10109508" cy="9601200"/>
          </a:xfrm>
        </p:grpSpPr>
        <p:pic>
          <p:nvPicPr>
            <p:cNvPr id="6" name="Picture 6"/>
            <p:cNvPicPr>
              <a:picLocks noChangeAspect="1"/>
            </p:cNvPicPr>
            <p:nvPr/>
          </p:nvPicPr>
          <p:blipFill>
            <a:blip r:embed="rId2"/>
            <a:srcRect t="2514" b="2514"/>
            <a:stretch>
              <a:fillRect/>
            </a:stretch>
          </p:blipFill>
          <p:spPr>
            <a:xfrm>
              <a:off x="0" y="0"/>
              <a:ext cx="10109508" cy="9601200"/>
            </a:xfrm>
            <a:prstGeom prst="rect">
              <a:avLst/>
            </a:prstGeom>
          </p:spPr>
        </p:pic>
      </p:grpSp>
      <p:sp>
        <p:nvSpPr>
          <p:cNvPr id="7" name="Freeform 7"/>
          <p:cNvSpPr/>
          <p:nvPr/>
        </p:nvSpPr>
        <p:spPr>
          <a:xfrm>
            <a:off x="742809" y="346823"/>
            <a:ext cx="5476881" cy="2392455"/>
          </a:xfrm>
          <a:custGeom>
            <a:avLst/>
            <a:gdLst/>
            <a:ahLst/>
            <a:cxnLst/>
            <a:rect l="l" t="t" r="r" b="b"/>
            <a:pathLst>
              <a:path w="5476881" h="2392455">
                <a:moveTo>
                  <a:pt x="0" y="0"/>
                </a:moveTo>
                <a:lnTo>
                  <a:pt x="5476881" y="0"/>
                </a:lnTo>
                <a:lnTo>
                  <a:pt x="5476881" y="2392454"/>
                </a:lnTo>
                <a:lnTo>
                  <a:pt x="0" y="2392454"/>
                </a:lnTo>
                <a:lnTo>
                  <a:pt x="0" y="0"/>
                </a:lnTo>
                <a:close/>
              </a:path>
            </a:pathLst>
          </a:custGeom>
          <a:blipFill>
            <a:blip r:embed="rId3"/>
            <a:stretch>
              <a:fillRect/>
            </a:stretch>
          </a:blipFill>
        </p:spPr>
      </p:sp>
      <p:sp>
        <p:nvSpPr>
          <p:cNvPr id="8" name="TextBox 8"/>
          <p:cNvSpPr txBox="1"/>
          <p:nvPr/>
        </p:nvSpPr>
        <p:spPr>
          <a:xfrm>
            <a:off x="1270961" y="3734906"/>
            <a:ext cx="8398721" cy="2721937"/>
          </a:xfrm>
          <a:prstGeom prst="rect">
            <a:avLst/>
          </a:prstGeom>
        </p:spPr>
        <p:txBody>
          <a:bodyPr lIns="0" tIns="0" rIns="0" bIns="0" rtlCol="0" anchor="t">
            <a:spAutoFit/>
          </a:bodyPr>
          <a:lstStyle/>
          <a:p>
            <a:pPr>
              <a:lnSpc>
                <a:spcPts val="7149"/>
              </a:lnSpc>
            </a:pPr>
            <a:r>
              <a:rPr lang="en-US" sz="5375">
                <a:solidFill>
                  <a:srgbClr val="FFFFFF"/>
                </a:solidFill>
                <a:latin typeface="Helveticish Bold"/>
              </a:rPr>
              <a:t>Senior Onboarding &amp; Registration (SOAR) Program 2024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222" b="-4222"/>
            </a:stretch>
          </a:blipFill>
        </p:spPr>
      </p:sp>
      <p:grpSp>
        <p:nvGrpSpPr>
          <p:cNvPr id="3" name="Group 3"/>
          <p:cNvGrpSpPr/>
          <p:nvPr/>
        </p:nvGrpSpPr>
        <p:grpSpPr>
          <a:xfrm>
            <a:off x="-269343" y="4608808"/>
            <a:ext cx="19037508" cy="6097292"/>
            <a:chOff x="0" y="0"/>
            <a:chExt cx="5013994" cy="1605871"/>
          </a:xfrm>
        </p:grpSpPr>
        <p:sp>
          <p:nvSpPr>
            <p:cNvPr id="4" name="Freeform 4"/>
            <p:cNvSpPr/>
            <p:nvPr/>
          </p:nvSpPr>
          <p:spPr>
            <a:xfrm>
              <a:off x="0" y="0"/>
              <a:ext cx="5013994" cy="1605871"/>
            </a:xfrm>
            <a:custGeom>
              <a:avLst/>
              <a:gdLst/>
              <a:ahLst/>
              <a:cxnLst/>
              <a:rect l="l" t="t" r="r" b="b"/>
              <a:pathLst>
                <a:path w="5013994" h="1605871">
                  <a:moveTo>
                    <a:pt x="0" y="0"/>
                  </a:moveTo>
                  <a:lnTo>
                    <a:pt x="5013994" y="0"/>
                  </a:lnTo>
                  <a:lnTo>
                    <a:pt x="5013994" y="1605871"/>
                  </a:lnTo>
                  <a:lnTo>
                    <a:pt x="0" y="1605871"/>
                  </a:lnTo>
                  <a:close/>
                </a:path>
              </a:pathLst>
            </a:custGeom>
            <a:solidFill>
              <a:srgbClr val="FFFFFF"/>
            </a:solidFill>
          </p:spPr>
        </p:sp>
        <p:sp>
          <p:nvSpPr>
            <p:cNvPr id="5" name="TextBox 5"/>
            <p:cNvSpPr txBox="1"/>
            <p:nvPr/>
          </p:nvSpPr>
          <p:spPr>
            <a:xfrm>
              <a:off x="0" y="-9525"/>
              <a:ext cx="5013994" cy="1615396"/>
            </a:xfrm>
            <a:prstGeom prst="rect">
              <a:avLst/>
            </a:prstGeom>
          </p:spPr>
          <p:txBody>
            <a:bodyPr lIns="50800" tIns="50800" rIns="50800" bIns="50800" rtlCol="0" anchor="ctr"/>
            <a:lstStyle/>
            <a:p>
              <a:pPr algn="ctr">
                <a:lnSpc>
                  <a:spcPts val="5952"/>
                </a:lnSpc>
              </a:pPr>
              <a:endParaRPr/>
            </a:p>
          </p:txBody>
        </p:sp>
      </p:grpSp>
      <p:sp>
        <p:nvSpPr>
          <p:cNvPr id="6" name="AutoShape 6"/>
          <p:cNvSpPr/>
          <p:nvPr/>
        </p:nvSpPr>
        <p:spPr>
          <a:xfrm>
            <a:off x="466353" y="3906555"/>
            <a:ext cx="3761353" cy="4438244"/>
          </a:xfrm>
          <a:prstGeom prst="rect">
            <a:avLst/>
          </a:prstGeom>
          <a:solidFill>
            <a:srgbClr val="E4BB31"/>
          </a:solidFill>
        </p:spPr>
      </p:sp>
      <p:sp>
        <p:nvSpPr>
          <p:cNvPr id="7" name="AutoShape 7"/>
          <p:cNvSpPr/>
          <p:nvPr/>
        </p:nvSpPr>
        <p:spPr>
          <a:xfrm>
            <a:off x="4817596" y="3906555"/>
            <a:ext cx="3761353" cy="4438244"/>
          </a:xfrm>
          <a:prstGeom prst="rect">
            <a:avLst/>
          </a:prstGeom>
          <a:solidFill>
            <a:srgbClr val="E4BB31"/>
          </a:solidFill>
        </p:spPr>
      </p:sp>
      <p:grpSp>
        <p:nvGrpSpPr>
          <p:cNvPr id="8" name="Group 8"/>
          <p:cNvGrpSpPr/>
          <p:nvPr/>
        </p:nvGrpSpPr>
        <p:grpSpPr>
          <a:xfrm>
            <a:off x="9323882" y="1210352"/>
            <a:ext cx="8964118" cy="9076648"/>
            <a:chOff x="0" y="0"/>
            <a:chExt cx="2360920" cy="2390558"/>
          </a:xfrm>
        </p:grpSpPr>
        <p:sp>
          <p:nvSpPr>
            <p:cNvPr id="9" name="Freeform 9"/>
            <p:cNvSpPr/>
            <p:nvPr/>
          </p:nvSpPr>
          <p:spPr>
            <a:xfrm>
              <a:off x="0" y="0"/>
              <a:ext cx="2360920" cy="2390558"/>
            </a:xfrm>
            <a:custGeom>
              <a:avLst/>
              <a:gdLst/>
              <a:ahLst/>
              <a:cxnLst/>
              <a:rect l="l" t="t" r="r" b="b"/>
              <a:pathLst>
                <a:path w="2360920" h="2390558">
                  <a:moveTo>
                    <a:pt x="0" y="0"/>
                  </a:moveTo>
                  <a:lnTo>
                    <a:pt x="2360920" y="0"/>
                  </a:lnTo>
                  <a:lnTo>
                    <a:pt x="2360920" y="2390558"/>
                  </a:lnTo>
                  <a:lnTo>
                    <a:pt x="0" y="2390558"/>
                  </a:lnTo>
                  <a:close/>
                </a:path>
              </a:pathLst>
            </a:custGeom>
            <a:solidFill>
              <a:srgbClr val="E4BB31"/>
            </a:solidFill>
          </p:spPr>
        </p:sp>
        <p:sp>
          <p:nvSpPr>
            <p:cNvPr id="10" name="TextBox 10"/>
            <p:cNvSpPr txBox="1"/>
            <p:nvPr/>
          </p:nvSpPr>
          <p:spPr>
            <a:xfrm>
              <a:off x="0" y="-9525"/>
              <a:ext cx="2360920" cy="2400083"/>
            </a:xfrm>
            <a:prstGeom prst="rect">
              <a:avLst/>
            </a:prstGeom>
          </p:spPr>
          <p:txBody>
            <a:bodyPr lIns="50800" tIns="50800" rIns="50800" bIns="50800" rtlCol="0" anchor="ctr"/>
            <a:lstStyle/>
            <a:p>
              <a:pPr algn="ctr">
                <a:lnSpc>
                  <a:spcPts val="2604"/>
                </a:lnSpc>
              </a:pPr>
              <a:endParaRPr/>
            </a:p>
          </p:txBody>
        </p:sp>
      </p:grpSp>
      <p:grpSp>
        <p:nvGrpSpPr>
          <p:cNvPr id="11" name="Group 11"/>
          <p:cNvGrpSpPr/>
          <p:nvPr/>
        </p:nvGrpSpPr>
        <p:grpSpPr>
          <a:xfrm>
            <a:off x="9653231" y="1490943"/>
            <a:ext cx="8395258" cy="8515465"/>
            <a:chOff x="0" y="0"/>
            <a:chExt cx="11193678" cy="11353954"/>
          </a:xfrm>
        </p:grpSpPr>
        <p:pic>
          <p:nvPicPr>
            <p:cNvPr id="12" name="Picture 12"/>
            <p:cNvPicPr>
              <a:picLocks noChangeAspect="1"/>
            </p:cNvPicPr>
            <p:nvPr/>
          </p:nvPicPr>
          <p:blipFill>
            <a:blip r:embed="rId4"/>
            <a:srcRect l="2383" r="2383"/>
            <a:stretch>
              <a:fillRect/>
            </a:stretch>
          </p:blipFill>
          <p:spPr>
            <a:xfrm>
              <a:off x="0" y="0"/>
              <a:ext cx="11193678" cy="11353954"/>
            </a:xfrm>
            <a:prstGeom prst="rect">
              <a:avLst/>
            </a:prstGeom>
          </p:spPr>
        </p:pic>
      </p:grpSp>
      <p:sp>
        <p:nvSpPr>
          <p:cNvPr id="13" name="TextBox 13"/>
          <p:cNvSpPr txBox="1"/>
          <p:nvPr/>
        </p:nvSpPr>
        <p:spPr>
          <a:xfrm>
            <a:off x="470714" y="4021709"/>
            <a:ext cx="3451532" cy="2195957"/>
          </a:xfrm>
          <a:prstGeom prst="rect">
            <a:avLst/>
          </a:prstGeom>
        </p:spPr>
        <p:txBody>
          <a:bodyPr lIns="0" tIns="0" rIns="0" bIns="0" rtlCol="0" anchor="t">
            <a:spAutoFit/>
          </a:bodyPr>
          <a:lstStyle/>
          <a:p>
            <a:pPr algn="ctr">
              <a:lnSpc>
                <a:spcPts val="5703"/>
              </a:lnSpc>
            </a:pPr>
            <a:r>
              <a:rPr lang="en-US" sz="4599">
                <a:solidFill>
                  <a:srgbClr val="222A35"/>
                </a:solidFill>
                <a:latin typeface="Helveticish Bold"/>
              </a:rPr>
              <a:t>STUDENT SUCCESS TEAMS</a:t>
            </a:r>
          </a:p>
        </p:txBody>
      </p:sp>
      <p:sp>
        <p:nvSpPr>
          <p:cNvPr id="14" name="TextBox 14"/>
          <p:cNvSpPr txBox="1"/>
          <p:nvPr/>
        </p:nvSpPr>
        <p:spPr>
          <a:xfrm>
            <a:off x="4972506" y="4098984"/>
            <a:ext cx="3451532" cy="1472057"/>
          </a:xfrm>
          <a:prstGeom prst="rect">
            <a:avLst/>
          </a:prstGeom>
        </p:spPr>
        <p:txBody>
          <a:bodyPr lIns="0" tIns="0" rIns="0" bIns="0" rtlCol="0" anchor="t">
            <a:spAutoFit/>
          </a:bodyPr>
          <a:lstStyle/>
          <a:p>
            <a:pPr algn="ctr">
              <a:lnSpc>
                <a:spcPts val="5703"/>
              </a:lnSpc>
            </a:pPr>
            <a:r>
              <a:rPr lang="en-US" sz="4599">
                <a:solidFill>
                  <a:srgbClr val="222A35"/>
                </a:solidFill>
                <a:latin typeface="Helveticish Bold"/>
              </a:rPr>
              <a:t>PROGRAM MAPS</a:t>
            </a:r>
          </a:p>
        </p:txBody>
      </p:sp>
      <p:sp>
        <p:nvSpPr>
          <p:cNvPr id="15" name="TextBox 15"/>
          <p:cNvSpPr txBox="1"/>
          <p:nvPr/>
        </p:nvSpPr>
        <p:spPr>
          <a:xfrm>
            <a:off x="621264" y="1229402"/>
            <a:ext cx="7697880" cy="1435100"/>
          </a:xfrm>
          <a:prstGeom prst="rect">
            <a:avLst/>
          </a:prstGeom>
        </p:spPr>
        <p:txBody>
          <a:bodyPr lIns="0" tIns="0" rIns="0" bIns="0" rtlCol="0" anchor="t">
            <a:spAutoFit/>
          </a:bodyPr>
          <a:lstStyle/>
          <a:p>
            <a:pPr algn="ctr">
              <a:lnSpc>
                <a:spcPts val="5500"/>
              </a:lnSpc>
            </a:pPr>
            <a:r>
              <a:rPr lang="en-US" sz="5000">
                <a:solidFill>
                  <a:srgbClr val="FFFFFF"/>
                </a:solidFill>
                <a:latin typeface="Helveticish Bold"/>
              </a:rPr>
              <a:t>LEARNING &amp; CAREER PATHWAYS</a:t>
            </a:r>
          </a:p>
        </p:txBody>
      </p:sp>
      <p:sp>
        <p:nvSpPr>
          <p:cNvPr id="16" name="TextBox 16"/>
          <p:cNvSpPr txBox="1"/>
          <p:nvPr/>
        </p:nvSpPr>
        <p:spPr>
          <a:xfrm>
            <a:off x="141579" y="8987155"/>
            <a:ext cx="8657251" cy="551815"/>
          </a:xfrm>
          <a:prstGeom prst="rect">
            <a:avLst/>
          </a:prstGeom>
        </p:spPr>
        <p:txBody>
          <a:bodyPr lIns="0" tIns="0" rIns="0" bIns="0" rtlCol="0" anchor="t">
            <a:spAutoFit/>
          </a:bodyPr>
          <a:lstStyle/>
          <a:p>
            <a:pPr algn="ctr">
              <a:lnSpc>
                <a:spcPts val="4070"/>
              </a:lnSpc>
            </a:pPr>
            <a:r>
              <a:rPr lang="en-US" sz="3700">
                <a:solidFill>
                  <a:srgbClr val="000000"/>
                </a:solidFill>
                <a:latin typeface="Helveticish Bold"/>
                <a:hlinkClick r:id="rId5" tooltip="https://www.chabotcollege.edu/lcp/"/>
              </a:rPr>
              <a:t>WWW.CHABOTCOLLEGE.EDU/LCP</a:t>
            </a:r>
          </a:p>
        </p:txBody>
      </p:sp>
      <p:sp>
        <p:nvSpPr>
          <p:cNvPr id="17" name="TextBox 17"/>
          <p:cNvSpPr txBox="1"/>
          <p:nvPr/>
        </p:nvSpPr>
        <p:spPr>
          <a:xfrm>
            <a:off x="623114" y="5710576"/>
            <a:ext cx="3451532" cy="2267712"/>
          </a:xfrm>
          <a:prstGeom prst="rect">
            <a:avLst/>
          </a:prstGeom>
        </p:spPr>
        <p:txBody>
          <a:bodyPr lIns="0" tIns="0" rIns="0" bIns="0" rtlCol="0" anchor="t">
            <a:spAutoFit/>
          </a:bodyPr>
          <a:lstStyle/>
          <a:p>
            <a:pPr algn="ctr">
              <a:lnSpc>
                <a:spcPts val="4463"/>
              </a:lnSpc>
            </a:pPr>
            <a:endParaRPr/>
          </a:p>
          <a:p>
            <a:pPr algn="ctr">
              <a:lnSpc>
                <a:spcPts val="4463"/>
              </a:lnSpc>
            </a:pPr>
            <a:r>
              <a:rPr lang="en-US" sz="3599">
                <a:solidFill>
                  <a:srgbClr val="222A35"/>
                </a:solidFill>
                <a:latin typeface="Helveticish Bold"/>
              </a:rPr>
              <a:t>A support system within your pathway</a:t>
            </a:r>
          </a:p>
        </p:txBody>
      </p:sp>
      <p:sp>
        <p:nvSpPr>
          <p:cNvPr id="18" name="TextBox 18"/>
          <p:cNvSpPr txBox="1"/>
          <p:nvPr/>
        </p:nvSpPr>
        <p:spPr>
          <a:xfrm>
            <a:off x="4972506" y="5710576"/>
            <a:ext cx="3451532" cy="2267712"/>
          </a:xfrm>
          <a:prstGeom prst="rect">
            <a:avLst/>
          </a:prstGeom>
        </p:spPr>
        <p:txBody>
          <a:bodyPr lIns="0" tIns="0" rIns="0" bIns="0" rtlCol="0" anchor="t">
            <a:spAutoFit/>
          </a:bodyPr>
          <a:lstStyle/>
          <a:p>
            <a:pPr algn="ctr">
              <a:lnSpc>
                <a:spcPts val="4463"/>
              </a:lnSpc>
            </a:pPr>
            <a:endParaRPr/>
          </a:p>
          <a:p>
            <a:pPr algn="ctr">
              <a:lnSpc>
                <a:spcPts val="4463"/>
              </a:lnSpc>
            </a:pPr>
            <a:r>
              <a:rPr lang="en-US" sz="3599">
                <a:solidFill>
                  <a:srgbClr val="222A35"/>
                </a:solidFill>
                <a:latin typeface="Helveticish Bold"/>
              </a:rPr>
              <a:t>An outline of program requirements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743070" cy="10287000"/>
          </a:xfrm>
          <a:prstGeom prst="rect">
            <a:avLst/>
          </a:prstGeom>
          <a:solidFill>
            <a:srgbClr val="E4BB31"/>
          </a:solidFill>
        </p:spPr>
      </p:sp>
      <p:sp>
        <p:nvSpPr>
          <p:cNvPr id="3" name="Freeform 3"/>
          <p:cNvSpPr/>
          <p:nvPr/>
        </p:nvSpPr>
        <p:spPr>
          <a:xfrm>
            <a:off x="16375904" y="1028700"/>
            <a:ext cx="883396" cy="1028700"/>
          </a:xfrm>
          <a:custGeom>
            <a:avLst/>
            <a:gdLst/>
            <a:ahLst/>
            <a:cxnLst/>
            <a:rect l="l" t="t" r="r" b="b"/>
            <a:pathLst>
              <a:path w="883396" h="1028700">
                <a:moveTo>
                  <a:pt x="0" y="0"/>
                </a:moveTo>
                <a:lnTo>
                  <a:pt x="883396" y="0"/>
                </a:lnTo>
                <a:lnTo>
                  <a:pt x="883396" y="1028700"/>
                </a:lnTo>
                <a:lnTo>
                  <a:pt x="0" y="10287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62211" y="3494225"/>
            <a:ext cx="4911436" cy="3631905"/>
          </a:xfrm>
          <a:custGeom>
            <a:avLst/>
            <a:gdLst/>
            <a:ahLst/>
            <a:cxnLst/>
            <a:rect l="l" t="t" r="r" b="b"/>
            <a:pathLst>
              <a:path w="6442624" h="4300451">
                <a:moveTo>
                  <a:pt x="0" y="0"/>
                </a:moveTo>
                <a:lnTo>
                  <a:pt x="6442624" y="0"/>
                </a:lnTo>
                <a:lnTo>
                  <a:pt x="6442624" y="4300451"/>
                </a:lnTo>
                <a:lnTo>
                  <a:pt x="0" y="4300451"/>
                </a:lnTo>
                <a:lnTo>
                  <a:pt x="0" y="0"/>
                </a:lnTo>
                <a:close/>
              </a:path>
            </a:pathLst>
          </a:custGeom>
          <a:blipFill>
            <a:blip r:embed="rId4"/>
            <a:stretch>
              <a:fillRect/>
            </a:stretch>
          </a:blipFill>
        </p:spPr>
      </p:sp>
      <p:sp>
        <p:nvSpPr>
          <p:cNvPr id="5" name="TextBox 5"/>
          <p:cNvSpPr txBox="1"/>
          <p:nvPr/>
        </p:nvSpPr>
        <p:spPr>
          <a:xfrm>
            <a:off x="6221688" y="1057275"/>
            <a:ext cx="11556646" cy="813318"/>
          </a:xfrm>
          <a:prstGeom prst="rect">
            <a:avLst/>
          </a:prstGeom>
        </p:spPr>
        <p:txBody>
          <a:bodyPr lIns="0" tIns="0" rIns="0" bIns="0" rtlCol="0" anchor="t">
            <a:spAutoFit/>
          </a:bodyPr>
          <a:lstStyle/>
          <a:p>
            <a:pPr algn="ctr">
              <a:lnSpc>
                <a:spcPts val="6094"/>
              </a:lnSpc>
            </a:pPr>
            <a:r>
              <a:rPr lang="en-US" sz="5540">
                <a:solidFill>
                  <a:srgbClr val="000000"/>
                </a:solidFill>
                <a:latin typeface="Helveticish Bold"/>
              </a:rPr>
              <a:t>FINANCIAL AID</a:t>
            </a:r>
          </a:p>
        </p:txBody>
      </p:sp>
      <p:sp>
        <p:nvSpPr>
          <p:cNvPr id="6" name="TextBox 6"/>
          <p:cNvSpPr txBox="1"/>
          <p:nvPr/>
        </p:nvSpPr>
        <p:spPr>
          <a:xfrm>
            <a:off x="6480728" y="2316073"/>
            <a:ext cx="11556646" cy="5577966"/>
          </a:xfrm>
          <a:prstGeom prst="rect">
            <a:avLst/>
          </a:prstGeom>
        </p:spPr>
        <p:txBody>
          <a:bodyPr lIns="0" tIns="0" rIns="0" bIns="0" rtlCol="0" anchor="t">
            <a:spAutoFit/>
          </a:bodyPr>
          <a:lstStyle/>
          <a:p>
            <a:pPr marL="966195" lvl="1" indent="-483098">
              <a:lnSpc>
                <a:spcPts val="5549"/>
              </a:lnSpc>
              <a:buFont typeface="Arial"/>
              <a:buChar char="•"/>
            </a:pPr>
            <a:r>
              <a:rPr lang="en-US" sz="4475">
                <a:solidFill>
                  <a:srgbClr val="000000"/>
                </a:solidFill>
                <a:latin typeface="Helveticish Bold"/>
              </a:rPr>
              <a:t>Money that helps a student pay for higher education expenses</a:t>
            </a:r>
          </a:p>
          <a:p>
            <a:pPr marL="966195" lvl="1" indent="-483098">
              <a:lnSpc>
                <a:spcPts val="5549"/>
              </a:lnSpc>
              <a:buFont typeface="Arial"/>
              <a:buChar char="•"/>
            </a:pPr>
            <a:r>
              <a:rPr lang="en-US" sz="4475">
                <a:solidFill>
                  <a:srgbClr val="000000"/>
                </a:solidFill>
                <a:latin typeface="Helveticish Bold"/>
              </a:rPr>
              <a:t>Financial aid can cover the school's cost of attendance such as tuition and fees, room and board, books and supplies, transportation, and miscellaneous expenses</a:t>
            </a:r>
          </a:p>
          <a:p>
            <a:pPr>
              <a:lnSpc>
                <a:spcPts val="5549"/>
              </a:lnSpc>
            </a:pPr>
            <a:endParaRPr lang="en-US" sz="4475">
              <a:solidFill>
                <a:srgbClr val="000000"/>
              </a:solidFill>
              <a:latin typeface="Helveticish Bold"/>
            </a:endParaRPr>
          </a:p>
        </p:txBody>
      </p:sp>
      <p:sp>
        <p:nvSpPr>
          <p:cNvPr id="7" name="AutoShape 7"/>
          <p:cNvSpPr/>
          <p:nvPr/>
        </p:nvSpPr>
        <p:spPr>
          <a:xfrm>
            <a:off x="6772465" y="7679598"/>
            <a:ext cx="11005870" cy="10287000"/>
          </a:xfrm>
          <a:prstGeom prst="rect">
            <a:avLst/>
          </a:prstGeom>
          <a:solidFill>
            <a:srgbClr val="E4BB31"/>
          </a:solidFill>
        </p:spPr>
      </p:sp>
      <p:sp>
        <p:nvSpPr>
          <p:cNvPr id="8" name="TextBox 8"/>
          <p:cNvSpPr txBox="1"/>
          <p:nvPr/>
        </p:nvSpPr>
        <p:spPr>
          <a:xfrm>
            <a:off x="7034329" y="7846414"/>
            <a:ext cx="10449445" cy="2315115"/>
          </a:xfrm>
          <a:prstGeom prst="rect">
            <a:avLst/>
          </a:prstGeom>
        </p:spPr>
        <p:txBody>
          <a:bodyPr lIns="0" tIns="0" rIns="0" bIns="0" rtlCol="0" anchor="t">
            <a:spAutoFit/>
          </a:bodyPr>
          <a:lstStyle/>
          <a:p>
            <a:pPr>
              <a:lnSpc>
                <a:spcPts val="4518"/>
              </a:lnSpc>
            </a:pPr>
            <a:r>
              <a:rPr lang="en-US" sz="3643" dirty="0">
                <a:solidFill>
                  <a:srgbClr val="000000"/>
                </a:solidFill>
                <a:latin typeface="Helveticish Bold"/>
              </a:rPr>
              <a:t>There are 2 applications – choose one:</a:t>
            </a:r>
          </a:p>
          <a:p>
            <a:pPr marL="786675" lvl="1" indent="-393338">
              <a:lnSpc>
                <a:spcPts val="4518"/>
              </a:lnSpc>
              <a:buFont typeface="Arial"/>
              <a:buChar char="•"/>
            </a:pPr>
            <a:r>
              <a:rPr lang="en-US" sz="3643" dirty="0">
                <a:solidFill>
                  <a:srgbClr val="000000"/>
                </a:solidFill>
                <a:latin typeface="Helveticish Bold"/>
              </a:rPr>
              <a:t>FAFSA (Free Application for Federal Student Aid)</a:t>
            </a:r>
          </a:p>
          <a:p>
            <a:pPr marL="786675" lvl="1" indent="-393338">
              <a:lnSpc>
                <a:spcPts val="4518"/>
              </a:lnSpc>
              <a:buFont typeface="Arial"/>
              <a:buChar char="•"/>
            </a:pPr>
            <a:r>
              <a:rPr lang="en-US" sz="3643" dirty="0">
                <a:solidFill>
                  <a:srgbClr val="000000"/>
                </a:solidFill>
                <a:latin typeface="Helveticish Bold"/>
              </a:rPr>
              <a:t>CADAA (California Dream Act Application)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38100"/>
            <a:ext cx="5687413" cy="10287000"/>
          </a:xfrm>
          <a:prstGeom prst="rect">
            <a:avLst/>
          </a:prstGeom>
          <a:solidFill>
            <a:srgbClr val="222A35"/>
          </a:solidFill>
        </p:spPr>
      </p:sp>
      <p:grpSp>
        <p:nvGrpSpPr>
          <p:cNvPr id="3" name="Group 3"/>
          <p:cNvGrpSpPr/>
          <p:nvPr/>
        </p:nvGrpSpPr>
        <p:grpSpPr>
          <a:xfrm>
            <a:off x="-2802155" y="3711090"/>
            <a:ext cx="8489568" cy="2941019"/>
            <a:chOff x="0" y="0"/>
            <a:chExt cx="11319424" cy="3921359"/>
          </a:xfrm>
        </p:grpSpPr>
        <p:pic>
          <p:nvPicPr>
            <p:cNvPr id="4" name="Picture 4"/>
            <p:cNvPicPr>
              <a:picLocks noChangeAspect="1"/>
            </p:cNvPicPr>
            <p:nvPr/>
          </p:nvPicPr>
          <p:blipFill>
            <a:blip r:embed="rId3"/>
            <a:srcRect l="10798" t="59232" r="10798"/>
            <a:stretch>
              <a:fillRect/>
            </a:stretch>
          </p:blipFill>
          <p:spPr>
            <a:xfrm>
              <a:off x="0" y="0"/>
              <a:ext cx="11319424" cy="3921359"/>
            </a:xfrm>
            <a:prstGeom prst="rect">
              <a:avLst/>
            </a:prstGeom>
          </p:spPr>
        </p:pic>
      </p:grpSp>
      <p:sp>
        <p:nvSpPr>
          <p:cNvPr id="5" name="AutoShape 5"/>
          <p:cNvSpPr/>
          <p:nvPr/>
        </p:nvSpPr>
        <p:spPr>
          <a:xfrm>
            <a:off x="7292523" y="6076315"/>
            <a:ext cx="9426300" cy="1847633"/>
          </a:xfrm>
          <a:prstGeom prst="rect">
            <a:avLst/>
          </a:prstGeom>
          <a:solidFill>
            <a:srgbClr val="E4BB31"/>
          </a:solidFill>
        </p:spPr>
      </p:sp>
      <p:sp>
        <p:nvSpPr>
          <p:cNvPr id="6" name="Freeform 6"/>
          <p:cNvSpPr/>
          <p:nvPr/>
        </p:nvSpPr>
        <p:spPr>
          <a:xfrm flipH="1">
            <a:off x="17081057" y="7893807"/>
            <a:ext cx="120868" cy="200611"/>
          </a:xfrm>
          <a:custGeom>
            <a:avLst/>
            <a:gdLst/>
            <a:ahLst/>
            <a:cxnLst/>
            <a:rect l="l" t="t" r="r" b="b"/>
            <a:pathLst>
              <a:path w="120868" h="200611">
                <a:moveTo>
                  <a:pt x="120868" y="0"/>
                </a:moveTo>
                <a:lnTo>
                  <a:pt x="0" y="0"/>
                </a:lnTo>
                <a:lnTo>
                  <a:pt x="0" y="200611"/>
                </a:lnTo>
                <a:lnTo>
                  <a:pt x="120868" y="200611"/>
                </a:lnTo>
                <a:lnTo>
                  <a:pt x="12086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6834041" y="57150"/>
            <a:ext cx="883396" cy="1028700"/>
          </a:xfrm>
          <a:custGeom>
            <a:avLst/>
            <a:gdLst/>
            <a:ahLst/>
            <a:cxnLst/>
            <a:rect l="l" t="t" r="r" b="b"/>
            <a:pathLst>
              <a:path w="883396" h="1028700">
                <a:moveTo>
                  <a:pt x="0" y="0"/>
                </a:moveTo>
                <a:lnTo>
                  <a:pt x="883396" y="0"/>
                </a:lnTo>
                <a:lnTo>
                  <a:pt x="883396" y="1028700"/>
                </a:lnTo>
                <a:lnTo>
                  <a:pt x="0" y="10287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7292523" y="403229"/>
            <a:ext cx="9017013" cy="1393818"/>
          </a:xfrm>
          <a:prstGeom prst="rect">
            <a:avLst/>
          </a:prstGeom>
        </p:spPr>
        <p:txBody>
          <a:bodyPr lIns="0" tIns="0" rIns="0" bIns="0" rtlCol="0" anchor="t">
            <a:spAutoFit/>
          </a:bodyPr>
          <a:lstStyle/>
          <a:p>
            <a:pPr algn="ctr">
              <a:lnSpc>
                <a:spcPts val="5374"/>
              </a:lnSpc>
            </a:pPr>
            <a:r>
              <a:rPr lang="en-US" sz="4885">
                <a:solidFill>
                  <a:srgbClr val="000000"/>
                </a:solidFill>
                <a:latin typeface="Helveticish Bold"/>
              </a:rPr>
              <a:t>COST OF ATTENDING A California Community</a:t>
            </a:r>
          </a:p>
        </p:txBody>
      </p:sp>
      <p:sp>
        <p:nvSpPr>
          <p:cNvPr id="9" name="TextBox 9"/>
          <p:cNvSpPr txBox="1"/>
          <p:nvPr/>
        </p:nvSpPr>
        <p:spPr>
          <a:xfrm>
            <a:off x="7499418" y="6288272"/>
            <a:ext cx="8933600" cy="1481195"/>
          </a:xfrm>
          <a:prstGeom prst="rect">
            <a:avLst/>
          </a:prstGeom>
        </p:spPr>
        <p:txBody>
          <a:bodyPr lIns="0" tIns="0" rIns="0" bIns="0" rtlCol="0" anchor="t">
            <a:spAutoFit/>
          </a:bodyPr>
          <a:lstStyle/>
          <a:p>
            <a:pPr algn="ctr">
              <a:lnSpc>
                <a:spcPts val="5798"/>
              </a:lnSpc>
            </a:pPr>
            <a:r>
              <a:rPr lang="en-US" sz="4676" dirty="0">
                <a:solidFill>
                  <a:srgbClr val="222A35"/>
                </a:solidFill>
                <a:latin typeface="Helveticish Bold"/>
              </a:rPr>
              <a:t>$552 + $33* = $585 PER SEMESTER / </a:t>
            </a:r>
            <a:r>
              <a:rPr lang="en-US" sz="4676" dirty="0">
                <a:solidFill>
                  <a:srgbClr val="000000"/>
                </a:solidFill>
                <a:latin typeface="Helveticish Bold"/>
              </a:rPr>
              <a:t>$1,170 PER YEAR</a:t>
            </a:r>
          </a:p>
        </p:txBody>
      </p:sp>
      <p:grpSp>
        <p:nvGrpSpPr>
          <p:cNvPr id="10" name="Group 10"/>
          <p:cNvGrpSpPr/>
          <p:nvPr/>
        </p:nvGrpSpPr>
        <p:grpSpPr>
          <a:xfrm>
            <a:off x="6064778" y="2333377"/>
            <a:ext cx="6158444" cy="1880983"/>
            <a:chOff x="0" y="0"/>
            <a:chExt cx="8211259" cy="2507977"/>
          </a:xfrm>
        </p:grpSpPr>
        <p:sp>
          <p:nvSpPr>
            <p:cNvPr id="11" name="AutoShape 11"/>
            <p:cNvSpPr/>
            <p:nvPr/>
          </p:nvSpPr>
          <p:spPr>
            <a:xfrm>
              <a:off x="0" y="0"/>
              <a:ext cx="7811521" cy="2507977"/>
            </a:xfrm>
            <a:prstGeom prst="rect">
              <a:avLst/>
            </a:prstGeom>
            <a:solidFill>
              <a:srgbClr val="E4BB31"/>
            </a:solidFill>
          </p:spPr>
        </p:sp>
        <p:sp>
          <p:nvSpPr>
            <p:cNvPr id="12" name="TextBox 12"/>
            <p:cNvSpPr txBox="1"/>
            <p:nvPr/>
          </p:nvSpPr>
          <p:spPr>
            <a:xfrm>
              <a:off x="3254071" y="155655"/>
              <a:ext cx="4957188" cy="2100396"/>
            </a:xfrm>
            <a:prstGeom prst="rect">
              <a:avLst/>
            </a:prstGeom>
          </p:spPr>
          <p:txBody>
            <a:bodyPr lIns="0" tIns="0" rIns="0" bIns="0" rtlCol="0" anchor="t">
              <a:spAutoFit/>
            </a:bodyPr>
            <a:lstStyle/>
            <a:p>
              <a:pPr>
                <a:lnSpc>
                  <a:spcPts val="4195"/>
                </a:lnSpc>
              </a:pPr>
              <a:r>
                <a:rPr lang="en-US" sz="3383" dirty="0">
                  <a:solidFill>
                    <a:srgbClr val="222A35"/>
                  </a:solidFill>
                  <a:latin typeface="Helveticish Bold"/>
                </a:rPr>
                <a:t>PER UNIT FOR IN-STATE TUITION*</a:t>
              </a:r>
            </a:p>
          </p:txBody>
        </p:sp>
        <p:sp>
          <p:nvSpPr>
            <p:cNvPr id="13" name="TextBox 13"/>
            <p:cNvSpPr txBox="1"/>
            <p:nvPr/>
          </p:nvSpPr>
          <p:spPr>
            <a:xfrm>
              <a:off x="305333" y="269936"/>
              <a:ext cx="2325371" cy="1688888"/>
            </a:xfrm>
            <a:prstGeom prst="rect">
              <a:avLst/>
            </a:prstGeom>
          </p:spPr>
          <p:txBody>
            <a:bodyPr lIns="0" tIns="0" rIns="0" bIns="0" rtlCol="0" anchor="t">
              <a:spAutoFit/>
            </a:bodyPr>
            <a:lstStyle/>
            <a:p>
              <a:pPr algn="ctr">
                <a:lnSpc>
                  <a:spcPts val="9920"/>
                </a:lnSpc>
              </a:pPr>
              <a:r>
                <a:rPr lang="en-US" sz="8000" dirty="0">
                  <a:solidFill>
                    <a:srgbClr val="222A35"/>
                  </a:solidFill>
                  <a:latin typeface="Helveticish Bold"/>
                </a:rPr>
                <a:t>$46</a:t>
              </a:r>
            </a:p>
          </p:txBody>
        </p:sp>
      </p:grpSp>
      <p:sp>
        <p:nvSpPr>
          <p:cNvPr id="14" name="TextBox 14"/>
          <p:cNvSpPr txBox="1"/>
          <p:nvPr/>
        </p:nvSpPr>
        <p:spPr>
          <a:xfrm>
            <a:off x="7939858" y="4719185"/>
            <a:ext cx="8052720" cy="1265555"/>
          </a:xfrm>
          <a:prstGeom prst="rect">
            <a:avLst/>
          </a:prstGeom>
        </p:spPr>
        <p:txBody>
          <a:bodyPr lIns="0" tIns="0" rIns="0" bIns="0" rtlCol="0" anchor="t">
            <a:spAutoFit/>
          </a:bodyPr>
          <a:lstStyle/>
          <a:p>
            <a:pPr algn="ctr">
              <a:lnSpc>
                <a:spcPts val="4959"/>
              </a:lnSpc>
            </a:pPr>
            <a:r>
              <a:rPr lang="en-US" sz="3999">
                <a:solidFill>
                  <a:srgbClr val="222A35"/>
                </a:solidFill>
                <a:latin typeface="Helveticish Bold"/>
              </a:rPr>
              <a:t>FULL-TIME STUDENT </a:t>
            </a:r>
          </a:p>
          <a:p>
            <a:pPr algn="ctr">
              <a:lnSpc>
                <a:spcPts val="4959"/>
              </a:lnSpc>
            </a:pPr>
            <a:r>
              <a:rPr lang="en-US" sz="3999">
                <a:solidFill>
                  <a:srgbClr val="222A35"/>
                </a:solidFill>
                <a:latin typeface="Helveticish Bold"/>
              </a:rPr>
              <a:t>(12 UNITS PER SEMESTER)</a:t>
            </a:r>
          </a:p>
        </p:txBody>
      </p:sp>
      <p:sp>
        <p:nvSpPr>
          <p:cNvPr id="15" name="TextBox 15"/>
          <p:cNvSpPr txBox="1"/>
          <p:nvPr/>
        </p:nvSpPr>
        <p:spPr>
          <a:xfrm>
            <a:off x="7939858" y="8159570"/>
            <a:ext cx="8052720" cy="796925"/>
          </a:xfrm>
          <a:prstGeom prst="rect">
            <a:avLst/>
          </a:prstGeom>
        </p:spPr>
        <p:txBody>
          <a:bodyPr lIns="0" tIns="0" rIns="0" bIns="0" rtlCol="0" anchor="t">
            <a:spAutoFit/>
          </a:bodyPr>
          <a:lstStyle/>
          <a:p>
            <a:pPr algn="ctr">
              <a:lnSpc>
                <a:spcPts val="3100"/>
              </a:lnSpc>
            </a:pPr>
            <a:r>
              <a:rPr lang="en-US" sz="2500">
                <a:solidFill>
                  <a:srgbClr val="222A35"/>
                </a:solidFill>
                <a:latin typeface="Helveticish Bold"/>
              </a:rPr>
              <a:t>*HEALTH SERVICES, STUDENT REPRESENTATION FEE, ASSOCIATED STUDENT ACTIVITY</a:t>
            </a:r>
          </a:p>
        </p:txBody>
      </p:sp>
      <p:sp>
        <p:nvSpPr>
          <p:cNvPr id="16" name="TextBox 16"/>
          <p:cNvSpPr txBox="1"/>
          <p:nvPr/>
        </p:nvSpPr>
        <p:spPr>
          <a:xfrm>
            <a:off x="12223222" y="2476224"/>
            <a:ext cx="5772661" cy="1393985"/>
          </a:xfrm>
          <a:prstGeom prst="rect">
            <a:avLst/>
          </a:prstGeom>
        </p:spPr>
        <p:txBody>
          <a:bodyPr lIns="0" tIns="0" rIns="0" bIns="0" rtlCol="0" anchor="t">
            <a:spAutoFit/>
          </a:bodyPr>
          <a:lstStyle/>
          <a:p>
            <a:pPr algn="ctr">
              <a:lnSpc>
                <a:spcPts val="2731"/>
              </a:lnSpc>
            </a:pPr>
            <a:r>
              <a:rPr lang="en-US" sz="2203">
                <a:solidFill>
                  <a:srgbClr val="222A35"/>
                </a:solidFill>
                <a:latin typeface="Helveticish Bold"/>
              </a:rPr>
              <a:t>*STUDENTS CAN PAY IN-STATE TUITION AT CALIFORNIA STATE SCHOOLS (CCC, CSU, UC) IF THEY MEET THE </a:t>
            </a:r>
            <a:r>
              <a:rPr lang="en-US" sz="2203" u="sng">
                <a:solidFill>
                  <a:srgbClr val="222A35"/>
                </a:solidFill>
                <a:latin typeface="Helveticish Bold"/>
                <a:hlinkClick r:id="rId8" tooltip="https://www.chabotcollege.edu/student-services/dreamers/ab540.php"/>
              </a:rPr>
              <a:t>CRITERIA FOR STATE LAW AB-540</a:t>
            </a:r>
          </a:p>
        </p:txBody>
      </p:sp>
      <p:sp>
        <p:nvSpPr>
          <p:cNvPr id="17" name="AutoShape 17"/>
          <p:cNvSpPr/>
          <p:nvPr/>
        </p:nvSpPr>
        <p:spPr>
          <a:xfrm>
            <a:off x="7972852" y="9223195"/>
            <a:ext cx="8065643" cy="1580933"/>
          </a:xfrm>
          <a:prstGeom prst="rect">
            <a:avLst/>
          </a:prstGeom>
          <a:solidFill>
            <a:srgbClr val="BA7C00"/>
          </a:solidFill>
        </p:spPr>
      </p:sp>
      <p:sp>
        <p:nvSpPr>
          <p:cNvPr id="18" name="TextBox 18"/>
          <p:cNvSpPr txBox="1"/>
          <p:nvPr/>
        </p:nvSpPr>
        <p:spPr>
          <a:xfrm>
            <a:off x="8149882" y="9408582"/>
            <a:ext cx="7644063" cy="633248"/>
          </a:xfrm>
          <a:prstGeom prst="rect">
            <a:avLst/>
          </a:prstGeom>
        </p:spPr>
        <p:txBody>
          <a:bodyPr lIns="0" tIns="0" rIns="0" bIns="0" rtlCol="0" anchor="t">
            <a:spAutoFit/>
          </a:bodyPr>
          <a:lstStyle/>
          <a:p>
            <a:pPr algn="ctr">
              <a:lnSpc>
                <a:spcPts val="4961"/>
              </a:lnSpc>
            </a:pPr>
            <a:r>
              <a:rPr lang="en-US" sz="4001">
                <a:solidFill>
                  <a:srgbClr val="FFFFFF"/>
                </a:solidFill>
                <a:latin typeface="Helveticish Bold"/>
              </a:rPr>
              <a:t>COMPARED TO $5,742 - CSU</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687413" cy="10287000"/>
          </a:xfrm>
          <a:prstGeom prst="rect">
            <a:avLst/>
          </a:prstGeom>
          <a:solidFill>
            <a:srgbClr val="222A35"/>
          </a:solidFill>
        </p:spPr>
      </p:sp>
      <p:grpSp>
        <p:nvGrpSpPr>
          <p:cNvPr id="3" name="Group 3"/>
          <p:cNvGrpSpPr/>
          <p:nvPr/>
        </p:nvGrpSpPr>
        <p:grpSpPr>
          <a:xfrm>
            <a:off x="9485" y="2484348"/>
            <a:ext cx="5677928" cy="5318305"/>
            <a:chOff x="0" y="0"/>
            <a:chExt cx="7570570" cy="7091073"/>
          </a:xfrm>
        </p:grpSpPr>
        <p:pic>
          <p:nvPicPr>
            <p:cNvPr id="4" name="Picture 4"/>
            <p:cNvPicPr>
              <a:picLocks noChangeAspect="1"/>
            </p:cNvPicPr>
            <p:nvPr/>
          </p:nvPicPr>
          <p:blipFill>
            <a:blip r:embed="rId2"/>
            <a:srcRect t="18797" b="18797"/>
            <a:stretch>
              <a:fillRect/>
            </a:stretch>
          </p:blipFill>
          <p:spPr>
            <a:xfrm>
              <a:off x="0" y="0"/>
              <a:ext cx="7570570" cy="7091073"/>
            </a:xfrm>
            <a:prstGeom prst="rect">
              <a:avLst/>
            </a:prstGeom>
          </p:spPr>
        </p:pic>
      </p:grpSp>
      <p:sp>
        <p:nvSpPr>
          <p:cNvPr id="5" name="AutoShape 5"/>
          <p:cNvSpPr/>
          <p:nvPr/>
        </p:nvSpPr>
        <p:spPr>
          <a:xfrm>
            <a:off x="6421299" y="2029577"/>
            <a:ext cx="11296139" cy="7128417"/>
          </a:xfrm>
          <a:prstGeom prst="rect">
            <a:avLst/>
          </a:prstGeom>
          <a:solidFill>
            <a:srgbClr val="E4BB31"/>
          </a:solidFill>
        </p:spPr>
      </p:sp>
      <p:sp>
        <p:nvSpPr>
          <p:cNvPr id="6" name="Freeform 6"/>
          <p:cNvSpPr/>
          <p:nvPr/>
        </p:nvSpPr>
        <p:spPr>
          <a:xfrm flipH="1">
            <a:off x="16876413" y="9057689"/>
            <a:ext cx="120868" cy="200611"/>
          </a:xfrm>
          <a:custGeom>
            <a:avLst/>
            <a:gdLst/>
            <a:ahLst/>
            <a:cxnLst/>
            <a:rect l="l" t="t" r="r" b="b"/>
            <a:pathLst>
              <a:path w="120868" h="200611">
                <a:moveTo>
                  <a:pt x="120868" y="0"/>
                </a:moveTo>
                <a:lnTo>
                  <a:pt x="0" y="0"/>
                </a:lnTo>
                <a:lnTo>
                  <a:pt x="0" y="200611"/>
                </a:lnTo>
                <a:lnTo>
                  <a:pt x="120868" y="200611"/>
                </a:lnTo>
                <a:lnTo>
                  <a:pt x="120868"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6834041" y="514350"/>
            <a:ext cx="883396" cy="1028700"/>
          </a:xfrm>
          <a:custGeom>
            <a:avLst/>
            <a:gdLst/>
            <a:ahLst/>
            <a:cxnLst/>
            <a:rect l="l" t="t" r="r" b="b"/>
            <a:pathLst>
              <a:path w="883396" h="1028700">
                <a:moveTo>
                  <a:pt x="0" y="0"/>
                </a:moveTo>
                <a:lnTo>
                  <a:pt x="883396" y="0"/>
                </a:lnTo>
                <a:lnTo>
                  <a:pt x="883396" y="1028700"/>
                </a:lnTo>
                <a:lnTo>
                  <a:pt x="0" y="10287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8"/>
          <p:cNvSpPr txBox="1"/>
          <p:nvPr/>
        </p:nvSpPr>
        <p:spPr>
          <a:xfrm>
            <a:off x="7292523" y="860429"/>
            <a:ext cx="9017013" cy="713646"/>
          </a:xfrm>
          <a:prstGeom prst="rect">
            <a:avLst/>
          </a:prstGeom>
        </p:spPr>
        <p:txBody>
          <a:bodyPr lIns="0" tIns="0" rIns="0" bIns="0" rtlCol="0" anchor="t">
            <a:spAutoFit/>
          </a:bodyPr>
          <a:lstStyle/>
          <a:p>
            <a:pPr algn="ctr">
              <a:lnSpc>
                <a:spcPts val="5374"/>
              </a:lnSpc>
            </a:pPr>
            <a:r>
              <a:rPr lang="en-US" sz="4885">
                <a:solidFill>
                  <a:srgbClr val="000000"/>
                </a:solidFill>
                <a:latin typeface="Helveticish Bold"/>
              </a:rPr>
              <a:t>WHAT IS FREE COLLEGE?</a:t>
            </a:r>
          </a:p>
        </p:txBody>
      </p:sp>
      <p:sp>
        <p:nvSpPr>
          <p:cNvPr id="9" name="TextBox 9"/>
          <p:cNvSpPr txBox="1"/>
          <p:nvPr/>
        </p:nvSpPr>
        <p:spPr>
          <a:xfrm>
            <a:off x="6457956" y="2258448"/>
            <a:ext cx="10817783" cy="6535514"/>
          </a:xfrm>
          <a:prstGeom prst="rect">
            <a:avLst/>
          </a:prstGeom>
        </p:spPr>
        <p:txBody>
          <a:bodyPr lIns="0" tIns="0" rIns="0" bIns="0" rtlCol="0" anchor="t">
            <a:spAutoFit/>
          </a:bodyPr>
          <a:lstStyle/>
          <a:p>
            <a:pPr marL="751675" lvl="1" indent="-375838">
              <a:lnSpc>
                <a:spcPts val="4317"/>
              </a:lnSpc>
              <a:buFont typeface="Arial"/>
              <a:buChar char="•"/>
            </a:pPr>
            <a:r>
              <a:rPr lang="en-US" sz="3481">
                <a:solidFill>
                  <a:srgbClr val="222A35"/>
                </a:solidFill>
                <a:latin typeface="Helveticish Bold"/>
              </a:rPr>
              <a:t>CA Promise Grant (CCPG) </a:t>
            </a:r>
            <a:r>
              <a:rPr lang="en-US" sz="3481">
                <a:solidFill>
                  <a:srgbClr val="FFFFFF"/>
                </a:solidFill>
                <a:latin typeface="Helveticish Bold"/>
              </a:rPr>
              <a:t>waives </a:t>
            </a:r>
            <a:r>
              <a:rPr lang="en-US" sz="3481">
                <a:solidFill>
                  <a:srgbClr val="222A35"/>
                </a:solidFill>
                <a:latin typeface="Helveticish Bold"/>
              </a:rPr>
              <a:t>the $46/unit fee. The majority of Chabot students receive an enrollment fee waiver and many get additional financial aid (Pell Grant, Cal Grant, etc.)</a:t>
            </a:r>
          </a:p>
          <a:p>
            <a:pPr>
              <a:lnSpc>
                <a:spcPts val="4317"/>
              </a:lnSpc>
            </a:pPr>
            <a:endParaRPr lang="en-US" sz="3481">
              <a:solidFill>
                <a:srgbClr val="222A35"/>
              </a:solidFill>
              <a:latin typeface="Helveticish Bold"/>
            </a:endParaRPr>
          </a:p>
          <a:p>
            <a:pPr marL="751675" lvl="1" indent="-375838">
              <a:lnSpc>
                <a:spcPts val="4317"/>
              </a:lnSpc>
              <a:buFont typeface="Arial"/>
              <a:buChar char="•"/>
            </a:pPr>
            <a:r>
              <a:rPr lang="en-US" sz="3481">
                <a:solidFill>
                  <a:srgbClr val="222A35"/>
                </a:solidFill>
                <a:latin typeface="Helveticish Bold"/>
              </a:rPr>
              <a:t>Chabot Promise will </a:t>
            </a:r>
            <a:r>
              <a:rPr lang="en-US" sz="3481">
                <a:solidFill>
                  <a:srgbClr val="FFFFFF"/>
                </a:solidFill>
                <a:latin typeface="Helveticish Bold"/>
              </a:rPr>
              <a:t>cover </a:t>
            </a:r>
            <a:r>
              <a:rPr lang="en-US" sz="3481">
                <a:solidFill>
                  <a:srgbClr val="222A35"/>
                </a:solidFill>
                <a:latin typeface="Helveticish Bold"/>
              </a:rPr>
              <a:t>the cost of $46/unit fee for first-time full-time students in the fall and spring semesters (those not awarded the CCPG).</a:t>
            </a:r>
          </a:p>
          <a:p>
            <a:pPr>
              <a:lnSpc>
                <a:spcPts val="4317"/>
              </a:lnSpc>
            </a:pPr>
            <a:endParaRPr lang="en-US" sz="3481">
              <a:solidFill>
                <a:srgbClr val="222A35"/>
              </a:solidFill>
              <a:latin typeface="Helveticish Bold"/>
            </a:endParaRPr>
          </a:p>
          <a:p>
            <a:pPr marL="751675" lvl="1" indent="-375838">
              <a:lnSpc>
                <a:spcPts val="4317"/>
              </a:lnSpc>
              <a:buFont typeface="Arial"/>
              <a:buChar char="•"/>
            </a:pPr>
            <a:r>
              <a:rPr lang="en-US" sz="3481">
                <a:solidFill>
                  <a:srgbClr val="222A35"/>
                </a:solidFill>
                <a:latin typeface="Helveticish Bold"/>
              </a:rPr>
              <a:t>This means, </a:t>
            </a:r>
            <a:r>
              <a:rPr lang="en-US" sz="3481">
                <a:solidFill>
                  <a:srgbClr val="FFFFFF"/>
                </a:solidFill>
                <a:latin typeface="Helveticish Bold"/>
              </a:rPr>
              <a:t>FREE Tuition </a:t>
            </a:r>
            <a:r>
              <a:rPr lang="en-US" sz="3481">
                <a:solidFill>
                  <a:srgbClr val="222A35"/>
                </a:solidFill>
                <a:latin typeface="Helveticish Bold"/>
              </a:rPr>
              <a:t>for first-time full-time students.</a:t>
            </a:r>
          </a:p>
        </p:txBody>
      </p:sp>
      <p:sp>
        <p:nvSpPr>
          <p:cNvPr id="10" name="TextBox 10"/>
          <p:cNvSpPr txBox="1"/>
          <p:nvPr/>
        </p:nvSpPr>
        <p:spPr>
          <a:xfrm>
            <a:off x="6660476" y="9486900"/>
            <a:ext cx="10817783" cy="515141"/>
          </a:xfrm>
          <a:prstGeom prst="rect">
            <a:avLst/>
          </a:prstGeom>
        </p:spPr>
        <p:txBody>
          <a:bodyPr lIns="0" tIns="0" rIns="0" bIns="0" rtlCol="0" anchor="t">
            <a:spAutoFit/>
          </a:bodyPr>
          <a:lstStyle/>
          <a:p>
            <a:pPr algn="ctr">
              <a:lnSpc>
                <a:spcPts val="4317"/>
              </a:lnSpc>
            </a:pPr>
            <a:r>
              <a:rPr lang="en-US" sz="3481" dirty="0">
                <a:solidFill>
                  <a:srgbClr val="222A35"/>
                </a:solidFill>
                <a:latin typeface="Helveticish Bold"/>
              </a:rPr>
              <a:t>Apply to FAFSA/ CADAA by </a:t>
            </a:r>
            <a:r>
              <a:rPr lang="en-US" sz="3481" dirty="0" smtClean="0">
                <a:solidFill>
                  <a:srgbClr val="222A35"/>
                </a:solidFill>
                <a:latin typeface="Helveticish Bold"/>
              </a:rPr>
              <a:t>April 2, 2024!</a:t>
            </a:r>
            <a:endParaRPr lang="en-US" sz="3481" dirty="0">
              <a:solidFill>
                <a:srgbClr val="222A35"/>
              </a:solidFill>
              <a:latin typeface="Helveticish Bold"/>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2751575" y="0"/>
            <a:ext cx="6101490" cy="10287000"/>
          </a:xfrm>
          <a:prstGeom prst="rect">
            <a:avLst/>
          </a:prstGeom>
          <a:solidFill>
            <a:srgbClr val="222A35"/>
          </a:solidFill>
        </p:spPr>
      </p:sp>
      <p:sp>
        <p:nvSpPr>
          <p:cNvPr id="6" name="TextBox 6"/>
          <p:cNvSpPr txBox="1"/>
          <p:nvPr/>
        </p:nvSpPr>
        <p:spPr>
          <a:xfrm>
            <a:off x="609599" y="1409700"/>
            <a:ext cx="7606607" cy="1897955"/>
          </a:xfrm>
          <a:prstGeom prst="rect">
            <a:avLst/>
          </a:prstGeom>
        </p:spPr>
        <p:txBody>
          <a:bodyPr wrap="square" lIns="0" tIns="0" rIns="0" bIns="0" rtlCol="0" anchor="t">
            <a:spAutoFit/>
          </a:bodyPr>
          <a:lstStyle/>
          <a:p>
            <a:pPr>
              <a:lnSpc>
                <a:spcPts val="7389"/>
              </a:lnSpc>
            </a:pPr>
            <a:r>
              <a:rPr lang="en-US" sz="6717" dirty="0" smtClean="0">
                <a:solidFill>
                  <a:srgbClr val="000000"/>
                </a:solidFill>
                <a:latin typeface="Helveticish Bold"/>
              </a:rPr>
              <a:t>Cash 4 College Workshops</a:t>
            </a:r>
            <a:endParaRPr lang="en-US" sz="6717" dirty="0">
              <a:solidFill>
                <a:srgbClr val="000000"/>
              </a:solidFill>
              <a:latin typeface="Helveticish Bold"/>
            </a:endParaRPr>
          </a:p>
        </p:txBody>
      </p:sp>
      <p:sp>
        <p:nvSpPr>
          <p:cNvPr id="7" name="TextBox 7"/>
          <p:cNvSpPr txBox="1"/>
          <p:nvPr/>
        </p:nvSpPr>
        <p:spPr>
          <a:xfrm>
            <a:off x="192033" y="3848100"/>
            <a:ext cx="11314167" cy="5899051"/>
          </a:xfrm>
          <a:prstGeom prst="rect">
            <a:avLst/>
          </a:prstGeom>
        </p:spPr>
        <p:txBody>
          <a:bodyPr wrap="square" lIns="0" tIns="0" rIns="0" bIns="0" rtlCol="0" anchor="t">
            <a:spAutoFit/>
          </a:bodyPr>
          <a:lstStyle/>
          <a:p>
            <a:pPr marL="716266" lvl="1" indent="-358133">
              <a:lnSpc>
                <a:spcPts val="4644"/>
              </a:lnSpc>
              <a:buFont typeface="Arial"/>
              <a:buChar char="•"/>
            </a:pPr>
            <a:r>
              <a:rPr lang="en-US" sz="3317" dirty="0" smtClean="0">
                <a:solidFill>
                  <a:srgbClr val="000000"/>
                </a:solidFill>
                <a:latin typeface="Montserrat"/>
              </a:rPr>
              <a:t>at Chabot College:</a:t>
            </a:r>
          </a:p>
          <a:p>
            <a:pPr marL="358133" lvl="1">
              <a:lnSpc>
                <a:spcPts val="4644"/>
              </a:lnSpc>
            </a:pPr>
            <a:endParaRPr lang="en-US" sz="3317" dirty="0" smtClean="0">
              <a:solidFill>
                <a:srgbClr val="000000"/>
              </a:solidFill>
              <a:latin typeface="Montserrat"/>
            </a:endParaRPr>
          </a:p>
          <a:p>
            <a:pPr marL="1272533" lvl="2" indent="-457200">
              <a:lnSpc>
                <a:spcPts val="4644"/>
              </a:lnSpc>
              <a:buFont typeface="Wingdings" panose="05000000000000000000" pitchFamily="2" charset="2"/>
              <a:buChar char="v"/>
            </a:pPr>
            <a:r>
              <a:rPr lang="en-US" sz="2400" dirty="0" smtClean="0">
                <a:solidFill>
                  <a:srgbClr val="000000"/>
                </a:solidFill>
                <a:latin typeface="Montserrat"/>
              </a:rPr>
              <a:t>Thursday, February 29 from 4 to 7PM @El Centro, Building 700S</a:t>
            </a:r>
          </a:p>
          <a:p>
            <a:pPr marL="1272533" lvl="2" indent="-457200">
              <a:lnSpc>
                <a:spcPts val="4644"/>
              </a:lnSpc>
              <a:buFont typeface="Wingdings" panose="05000000000000000000" pitchFamily="2" charset="2"/>
              <a:buChar char="v"/>
            </a:pPr>
            <a:r>
              <a:rPr lang="en-US" sz="2400" dirty="0" smtClean="0">
                <a:solidFill>
                  <a:srgbClr val="000000"/>
                </a:solidFill>
                <a:latin typeface="Montserrat"/>
              </a:rPr>
              <a:t>Wednesday, March 27 from 4 to 7PM @ New Student Support Center, Building 700, Room 714A</a:t>
            </a:r>
          </a:p>
          <a:p>
            <a:pPr marL="716266" lvl="1" indent="-358133">
              <a:lnSpc>
                <a:spcPts val="4644"/>
              </a:lnSpc>
              <a:buFont typeface="Arial"/>
              <a:buChar char="•"/>
            </a:pPr>
            <a:endParaRPr lang="en-US" sz="3317" dirty="0" smtClean="0">
              <a:solidFill>
                <a:srgbClr val="000000"/>
              </a:solidFill>
              <a:latin typeface="Montserrat"/>
            </a:endParaRPr>
          </a:p>
          <a:p>
            <a:pPr marL="716266" lvl="1" indent="-358133">
              <a:lnSpc>
                <a:spcPts val="4644"/>
              </a:lnSpc>
              <a:buFont typeface="Arial"/>
              <a:buChar char="•"/>
            </a:pPr>
            <a:r>
              <a:rPr lang="en-US" sz="3317" dirty="0" smtClean="0">
                <a:solidFill>
                  <a:srgbClr val="000000"/>
                </a:solidFill>
                <a:latin typeface="Montserrat"/>
              </a:rPr>
              <a:t>For more locations:</a:t>
            </a:r>
          </a:p>
          <a:p>
            <a:pPr marL="1272533" lvl="2" indent="-457200">
              <a:lnSpc>
                <a:spcPts val="4644"/>
              </a:lnSpc>
              <a:buFont typeface="Wingdings" panose="05000000000000000000" pitchFamily="2" charset="2"/>
              <a:buChar char="v"/>
            </a:pPr>
            <a:endParaRPr lang="en-US" sz="2400" dirty="0">
              <a:solidFill>
                <a:srgbClr val="000000"/>
              </a:solidFill>
              <a:latin typeface="Montserrat"/>
            </a:endParaRPr>
          </a:p>
          <a:p>
            <a:pPr marL="815333" lvl="2">
              <a:lnSpc>
                <a:spcPts val="4644"/>
              </a:lnSpc>
            </a:pPr>
            <a:r>
              <a:rPr lang="en-US" sz="3317" dirty="0">
                <a:solidFill>
                  <a:srgbClr val="000000"/>
                </a:solidFill>
                <a:latin typeface="Montserrat"/>
                <a:hlinkClick r:id="rId2"/>
              </a:rPr>
              <a:t>https://cash4college.csac.ca.gov/</a:t>
            </a:r>
            <a:endParaRPr lang="en-US" sz="3317" dirty="0">
              <a:solidFill>
                <a:srgbClr val="000000"/>
              </a:solidFill>
              <a:latin typeface="Montserrat"/>
            </a:endParaRPr>
          </a:p>
          <a:p>
            <a:pPr marL="815333" lvl="2">
              <a:lnSpc>
                <a:spcPts val="4644"/>
              </a:lnSpc>
            </a:pPr>
            <a:endParaRPr lang="en-US" sz="3317" dirty="0">
              <a:solidFill>
                <a:srgbClr val="000000"/>
              </a:solidFill>
              <a:latin typeface="Montserrat"/>
            </a:endParaRPr>
          </a:p>
        </p:txBody>
      </p:sp>
      <p:sp>
        <p:nvSpPr>
          <p:cNvPr id="8" name="Freeform 8"/>
          <p:cNvSpPr/>
          <p:nvPr/>
        </p:nvSpPr>
        <p:spPr>
          <a:xfrm>
            <a:off x="9302794" y="514350"/>
            <a:ext cx="883396" cy="1028700"/>
          </a:xfrm>
          <a:custGeom>
            <a:avLst/>
            <a:gdLst/>
            <a:ahLst/>
            <a:cxnLst/>
            <a:rect l="l" t="t" r="r" b="b"/>
            <a:pathLst>
              <a:path w="883396" h="1028700">
                <a:moveTo>
                  <a:pt x="0" y="0"/>
                </a:moveTo>
                <a:lnTo>
                  <a:pt x="883396" y="0"/>
                </a:lnTo>
                <a:lnTo>
                  <a:pt x="883396" y="1028700"/>
                </a:lnTo>
                <a:lnTo>
                  <a:pt x="0" y="10287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grpSp>
        <p:nvGrpSpPr>
          <p:cNvPr id="11" name="Group 3"/>
          <p:cNvGrpSpPr/>
          <p:nvPr/>
        </p:nvGrpSpPr>
        <p:grpSpPr>
          <a:xfrm>
            <a:off x="12963356" y="1404257"/>
            <a:ext cx="5677928" cy="5318305"/>
            <a:chOff x="0" y="0"/>
            <a:chExt cx="7570570" cy="7091073"/>
          </a:xfrm>
        </p:grpSpPr>
        <p:pic>
          <p:nvPicPr>
            <p:cNvPr id="12" name="Picture 4"/>
            <p:cNvPicPr>
              <a:picLocks noChangeAspect="1"/>
            </p:cNvPicPr>
            <p:nvPr/>
          </p:nvPicPr>
          <p:blipFill>
            <a:blip r:embed="rId6"/>
            <a:srcRect t="18797" b="18797"/>
            <a:stretch>
              <a:fillRect/>
            </a:stretch>
          </p:blipFill>
          <p:spPr>
            <a:xfrm>
              <a:off x="0" y="0"/>
              <a:ext cx="7570570" cy="7091073"/>
            </a:xfrm>
            <a:prstGeom prst="rect">
              <a:avLst/>
            </a:prstGeom>
          </p:spPr>
        </p:pic>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2751575" y="0"/>
            <a:ext cx="6101490" cy="10287000"/>
          </a:xfrm>
          <a:prstGeom prst="rect">
            <a:avLst/>
          </a:prstGeom>
          <a:solidFill>
            <a:srgbClr val="222A35"/>
          </a:solidFill>
        </p:spPr>
      </p:sp>
      <p:grpSp>
        <p:nvGrpSpPr>
          <p:cNvPr id="3" name="Group 3"/>
          <p:cNvGrpSpPr/>
          <p:nvPr/>
        </p:nvGrpSpPr>
        <p:grpSpPr>
          <a:xfrm>
            <a:off x="11930202" y="0"/>
            <a:ext cx="5367198" cy="10287000"/>
            <a:chOff x="0" y="0"/>
            <a:chExt cx="7028281" cy="13716000"/>
          </a:xfrm>
        </p:grpSpPr>
        <p:pic>
          <p:nvPicPr>
            <p:cNvPr id="4" name="Picture 4"/>
            <p:cNvPicPr>
              <a:picLocks noChangeAspect="1"/>
            </p:cNvPicPr>
            <p:nvPr/>
          </p:nvPicPr>
          <p:blipFill>
            <a:blip r:embed="rId2"/>
            <a:srcRect l="46133" r="19726"/>
            <a:stretch>
              <a:fillRect/>
            </a:stretch>
          </p:blipFill>
          <p:spPr>
            <a:xfrm>
              <a:off x="0" y="0"/>
              <a:ext cx="7028281" cy="13716000"/>
            </a:xfrm>
            <a:prstGeom prst="rect">
              <a:avLst/>
            </a:prstGeom>
          </p:spPr>
        </p:pic>
      </p:grpSp>
      <p:sp>
        <p:nvSpPr>
          <p:cNvPr id="6" name="TextBox 6"/>
          <p:cNvSpPr txBox="1"/>
          <p:nvPr/>
        </p:nvSpPr>
        <p:spPr>
          <a:xfrm>
            <a:off x="463635" y="1632396"/>
            <a:ext cx="9722556" cy="1914117"/>
          </a:xfrm>
          <a:prstGeom prst="rect">
            <a:avLst/>
          </a:prstGeom>
        </p:spPr>
        <p:txBody>
          <a:bodyPr lIns="0" tIns="0" rIns="0" bIns="0" rtlCol="0" anchor="t">
            <a:spAutoFit/>
          </a:bodyPr>
          <a:lstStyle/>
          <a:p>
            <a:pPr>
              <a:lnSpc>
                <a:spcPts val="7389"/>
              </a:lnSpc>
            </a:pPr>
            <a:r>
              <a:rPr lang="en-US" sz="6717" dirty="0">
                <a:solidFill>
                  <a:srgbClr val="000000"/>
                </a:solidFill>
                <a:latin typeface="Helveticish Bold"/>
              </a:rPr>
              <a:t>FINANCIAL AID ASSISTANCE</a:t>
            </a:r>
          </a:p>
        </p:txBody>
      </p:sp>
      <p:sp>
        <p:nvSpPr>
          <p:cNvPr id="7" name="TextBox 7"/>
          <p:cNvSpPr txBox="1"/>
          <p:nvPr/>
        </p:nvSpPr>
        <p:spPr>
          <a:xfrm>
            <a:off x="228600" y="4146587"/>
            <a:ext cx="11201399" cy="2359620"/>
          </a:xfrm>
          <a:prstGeom prst="rect">
            <a:avLst/>
          </a:prstGeom>
        </p:spPr>
        <p:txBody>
          <a:bodyPr wrap="square" lIns="0" tIns="0" rIns="0" bIns="0" rtlCol="0" anchor="t">
            <a:spAutoFit/>
          </a:bodyPr>
          <a:lstStyle/>
          <a:p>
            <a:pPr marL="716266" lvl="1" indent="-358133">
              <a:lnSpc>
                <a:spcPts val="4644"/>
              </a:lnSpc>
              <a:buFont typeface="Arial"/>
              <a:buChar char="•"/>
            </a:pPr>
            <a:r>
              <a:rPr lang="en-US" sz="3317" dirty="0">
                <a:solidFill>
                  <a:srgbClr val="000000"/>
                </a:solidFill>
                <a:latin typeface="Montserrat"/>
              </a:rPr>
              <a:t>Chabot College Support: </a:t>
            </a:r>
            <a:r>
              <a:rPr lang="en-US" sz="3317" dirty="0">
                <a:solidFill>
                  <a:srgbClr val="000000"/>
                </a:solidFill>
                <a:latin typeface="Montserrat"/>
                <a:hlinkClick r:id="rId3"/>
              </a:rPr>
              <a:t>https://www.chabotcollege.edu/finaid/application-assistance.php</a:t>
            </a:r>
            <a:endParaRPr lang="en-US" sz="3317" dirty="0">
              <a:solidFill>
                <a:srgbClr val="000000"/>
              </a:solidFill>
              <a:latin typeface="Montserrat"/>
            </a:endParaRPr>
          </a:p>
          <a:p>
            <a:pPr marL="716266" lvl="1" indent="-358133">
              <a:lnSpc>
                <a:spcPts val="4644"/>
              </a:lnSpc>
              <a:buFont typeface="Arial"/>
              <a:buChar char="•"/>
            </a:pPr>
            <a:endParaRPr lang="en-US" sz="3317" dirty="0">
              <a:solidFill>
                <a:srgbClr val="000000"/>
              </a:solidFill>
              <a:latin typeface="Montserrat"/>
            </a:endParaRPr>
          </a:p>
        </p:txBody>
      </p:sp>
      <p:sp>
        <p:nvSpPr>
          <p:cNvPr id="8" name="Freeform 8"/>
          <p:cNvSpPr/>
          <p:nvPr/>
        </p:nvSpPr>
        <p:spPr>
          <a:xfrm>
            <a:off x="9302794" y="514350"/>
            <a:ext cx="883396" cy="1028700"/>
          </a:xfrm>
          <a:custGeom>
            <a:avLst/>
            <a:gdLst/>
            <a:ahLst/>
            <a:cxnLst/>
            <a:rect l="l" t="t" r="r" b="b"/>
            <a:pathLst>
              <a:path w="883396" h="1028700">
                <a:moveTo>
                  <a:pt x="0" y="0"/>
                </a:moveTo>
                <a:lnTo>
                  <a:pt x="883396" y="0"/>
                </a:lnTo>
                <a:lnTo>
                  <a:pt x="883396" y="1028700"/>
                </a:lnTo>
                <a:lnTo>
                  <a:pt x="0" y="10287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9"/>
          <p:cNvSpPr txBox="1"/>
          <p:nvPr/>
        </p:nvSpPr>
        <p:spPr>
          <a:xfrm>
            <a:off x="228599" y="6743700"/>
            <a:ext cx="11201399" cy="3062377"/>
          </a:xfrm>
          <a:prstGeom prst="rect">
            <a:avLst/>
          </a:prstGeom>
          <a:solidFill>
            <a:schemeClr val="accent2">
              <a:lumMod val="20000"/>
              <a:lumOff val="80000"/>
            </a:schemeClr>
          </a:solidFill>
        </p:spPr>
        <p:txBody>
          <a:bodyPr wrap="square" rtlCol="0">
            <a:spAutoFit/>
          </a:bodyPr>
          <a:lstStyle/>
          <a:p>
            <a:pPr marL="716266" lvl="1" indent="-358133">
              <a:lnSpc>
                <a:spcPts val="4644"/>
              </a:lnSpc>
              <a:buFont typeface="Arial"/>
              <a:buChar char="•"/>
            </a:pPr>
            <a:r>
              <a:rPr lang="en-US" sz="3200" dirty="0">
                <a:solidFill>
                  <a:srgbClr val="C00000"/>
                </a:solidFill>
                <a:latin typeface="Montserrat" panose="020B0604020202020204" charset="0"/>
              </a:rPr>
              <a:t>2024-25 FAFSA/Dream Act </a:t>
            </a:r>
            <a:r>
              <a:rPr lang="en-US" sz="3200" dirty="0" smtClean="0">
                <a:solidFill>
                  <a:srgbClr val="C00000"/>
                </a:solidFill>
                <a:latin typeface="Montserrat" panose="020B0604020202020204" charset="0"/>
              </a:rPr>
              <a:t>Priority Deadline:</a:t>
            </a:r>
          </a:p>
          <a:p>
            <a:pPr marL="358133" lvl="1">
              <a:lnSpc>
                <a:spcPts val="4644"/>
              </a:lnSpc>
            </a:pPr>
            <a:r>
              <a:rPr lang="en-US" sz="3200" dirty="0">
                <a:solidFill>
                  <a:srgbClr val="C00000"/>
                </a:solidFill>
                <a:latin typeface="Montserrat" panose="020B0604020202020204" charset="0"/>
              </a:rPr>
              <a:t> </a:t>
            </a:r>
            <a:r>
              <a:rPr lang="en-US" sz="3200" dirty="0" smtClean="0">
                <a:solidFill>
                  <a:srgbClr val="C00000"/>
                </a:solidFill>
                <a:latin typeface="Montserrat" panose="020B0604020202020204" charset="0"/>
              </a:rPr>
              <a:t> </a:t>
            </a:r>
            <a:r>
              <a:rPr lang="en-US" sz="2800" dirty="0" smtClean="0">
                <a:solidFill>
                  <a:srgbClr val="C00000"/>
                </a:solidFill>
                <a:latin typeface="Montserrat" panose="020B0604020202020204" charset="0"/>
              </a:rPr>
              <a:t>Mark </a:t>
            </a:r>
            <a:r>
              <a:rPr lang="en-US" sz="2800" dirty="0">
                <a:solidFill>
                  <a:srgbClr val="C00000"/>
                </a:solidFill>
                <a:latin typeface="Montserrat" panose="020B0604020202020204" charset="0"/>
              </a:rPr>
              <a:t>your calendar for </a:t>
            </a:r>
            <a:r>
              <a:rPr lang="en-US" sz="2800" b="1" u="sng" dirty="0">
                <a:solidFill>
                  <a:srgbClr val="C00000"/>
                </a:solidFill>
                <a:latin typeface="Montserrat" panose="020B0604020202020204" charset="0"/>
              </a:rPr>
              <a:t>April 2, 2024</a:t>
            </a:r>
            <a:r>
              <a:rPr lang="en-US" sz="2800" dirty="0" smtClean="0">
                <a:solidFill>
                  <a:srgbClr val="C00000"/>
                </a:solidFill>
                <a:latin typeface="Montserrat" panose="020B0604020202020204" charset="0"/>
              </a:rPr>
              <a:t>!</a:t>
            </a:r>
          </a:p>
          <a:p>
            <a:pPr marL="358133" lvl="1">
              <a:lnSpc>
                <a:spcPts val="4644"/>
              </a:lnSpc>
            </a:pPr>
            <a:r>
              <a:rPr lang="en-US" sz="3600" dirty="0">
                <a:latin typeface="Montserrat" panose="020B0604020202020204" charset="0"/>
              </a:rPr>
              <a:t> </a:t>
            </a:r>
          </a:p>
          <a:p>
            <a:pPr marL="393337" lvl="1"/>
            <a:r>
              <a:rPr lang="en-US" sz="2000" dirty="0">
                <a:latin typeface="Montserrat" panose="020B0604020202020204" charset="0"/>
              </a:rPr>
              <a:t>To maximize your chances of receiving state financial aid, be sure to submit your FAFSA or Dream Act application by this date. Don't miss this important deadline to secure your financial aid for the next academic year.</a:t>
            </a:r>
            <a:endParaRPr lang="en-US" sz="2000" dirty="0">
              <a:solidFill>
                <a:srgbClr val="000000"/>
              </a:solidFill>
              <a:latin typeface="Montserrat" panose="020B0604020202020204" charset="0"/>
            </a:endParaRPr>
          </a:p>
          <a:p>
            <a:endParaRPr lang="en-US" dirty="0"/>
          </a:p>
        </p:txBody>
      </p:sp>
    </p:spTree>
    <p:extLst>
      <p:ext uri="{BB962C8B-B14F-4D97-AF65-F5344CB8AC3E}">
        <p14:creationId xmlns:p14="http://schemas.microsoft.com/office/powerpoint/2010/main" val="33882132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743070" cy="10287000"/>
          </a:xfrm>
          <a:prstGeom prst="rect">
            <a:avLst/>
          </a:prstGeom>
          <a:solidFill>
            <a:srgbClr val="E4BB31"/>
          </a:solidFill>
        </p:spPr>
      </p:sp>
      <p:sp>
        <p:nvSpPr>
          <p:cNvPr id="3" name="Freeform 3"/>
          <p:cNvSpPr/>
          <p:nvPr/>
        </p:nvSpPr>
        <p:spPr>
          <a:xfrm>
            <a:off x="16375904" y="1028700"/>
            <a:ext cx="883396" cy="1028700"/>
          </a:xfrm>
          <a:custGeom>
            <a:avLst/>
            <a:gdLst/>
            <a:ahLst/>
            <a:cxnLst/>
            <a:rect l="l" t="t" r="r" b="b"/>
            <a:pathLst>
              <a:path w="883396" h="1028700">
                <a:moveTo>
                  <a:pt x="0" y="0"/>
                </a:moveTo>
                <a:lnTo>
                  <a:pt x="883396" y="0"/>
                </a:lnTo>
                <a:lnTo>
                  <a:pt x="883396" y="1028700"/>
                </a:lnTo>
                <a:lnTo>
                  <a:pt x="0" y="10287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116246" y="3431407"/>
            <a:ext cx="4364482" cy="3922000"/>
          </a:xfrm>
          <a:custGeom>
            <a:avLst/>
            <a:gdLst/>
            <a:ahLst/>
            <a:cxnLst/>
            <a:rect l="l" t="t" r="r" b="b"/>
            <a:pathLst>
              <a:path w="4364482" h="3922000">
                <a:moveTo>
                  <a:pt x="0" y="0"/>
                </a:moveTo>
                <a:lnTo>
                  <a:pt x="4364482" y="0"/>
                </a:lnTo>
                <a:lnTo>
                  <a:pt x="4364482" y="3922000"/>
                </a:lnTo>
                <a:lnTo>
                  <a:pt x="0" y="3922000"/>
                </a:lnTo>
                <a:lnTo>
                  <a:pt x="0" y="0"/>
                </a:lnTo>
                <a:close/>
              </a:path>
            </a:pathLst>
          </a:custGeom>
          <a:blipFill>
            <a:blip r:embed="rId4"/>
            <a:stretch>
              <a:fillRect/>
            </a:stretch>
          </a:blipFill>
        </p:spPr>
      </p:sp>
      <p:sp>
        <p:nvSpPr>
          <p:cNvPr id="5" name="Freeform 5"/>
          <p:cNvSpPr/>
          <p:nvPr/>
        </p:nvSpPr>
        <p:spPr>
          <a:xfrm rot="7190059" flipH="1">
            <a:off x="7306998" y="5184334"/>
            <a:ext cx="1822775" cy="1348853"/>
          </a:xfrm>
          <a:custGeom>
            <a:avLst/>
            <a:gdLst/>
            <a:ahLst/>
            <a:cxnLst/>
            <a:rect l="l" t="t" r="r" b="b"/>
            <a:pathLst>
              <a:path w="1822775" h="1348853">
                <a:moveTo>
                  <a:pt x="1822774" y="0"/>
                </a:moveTo>
                <a:lnTo>
                  <a:pt x="0" y="0"/>
                </a:lnTo>
                <a:lnTo>
                  <a:pt x="0" y="1348853"/>
                </a:lnTo>
                <a:lnTo>
                  <a:pt x="1822774" y="1348853"/>
                </a:lnTo>
                <a:lnTo>
                  <a:pt x="1822774"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extBox 6"/>
          <p:cNvSpPr txBox="1"/>
          <p:nvPr/>
        </p:nvSpPr>
        <p:spPr>
          <a:xfrm>
            <a:off x="5277889" y="673942"/>
            <a:ext cx="11556646" cy="1584843"/>
          </a:xfrm>
          <a:prstGeom prst="rect">
            <a:avLst/>
          </a:prstGeom>
        </p:spPr>
        <p:txBody>
          <a:bodyPr lIns="0" tIns="0" rIns="0" bIns="0" rtlCol="0" anchor="t">
            <a:spAutoFit/>
          </a:bodyPr>
          <a:lstStyle/>
          <a:p>
            <a:pPr algn="ctr">
              <a:lnSpc>
                <a:spcPts val="6094"/>
              </a:lnSpc>
            </a:pPr>
            <a:r>
              <a:rPr lang="en-US" sz="5540" dirty="0">
                <a:solidFill>
                  <a:srgbClr val="000000"/>
                </a:solidFill>
                <a:latin typeface="Helveticish Bold"/>
              </a:rPr>
              <a:t>VISIT THE FINANCIAL AID WEBPAGE FOR SUPPORT</a:t>
            </a:r>
          </a:p>
        </p:txBody>
      </p:sp>
      <p:sp>
        <p:nvSpPr>
          <p:cNvPr id="7" name="TextBox 7"/>
          <p:cNvSpPr txBox="1"/>
          <p:nvPr/>
        </p:nvSpPr>
        <p:spPr>
          <a:xfrm>
            <a:off x="5593787" y="8547609"/>
            <a:ext cx="11556646" cy="659668"/>
          </a:xfrm>
          <a:prstGeom prst="rect">
            <a:avLst/>
          </a:prstGeom>
        </p:spPr>
        <p:txBody>
          <a:bodyPr lIns="0" tIns="0" rIns="0" bIns="0" rtlCol="0" anchor="t">
            <a:spAutoFit/>
          </a:bodyPr>
          <a:lstStyle/>
          <a:p>
            <a:pPr algn="ctr">
              <a:lnSpc>
                <a:spcPts val="5549"/>
              </a:lnSpc>
            </a:pPr>
            <a:r>
              <a:rPr lang="en-US" sz="4475" dirty="0">
                <a:solidFill>
                  <a:srgbClr val="000000"/>
                </a:solidFill>
                <a:latin typeface="Helveticish Bold"/>
                <a:hlinkClick r:id="rId7"/>
              </a:rPr>
              <a:t>https://www.chabotcollege.edu/finaid/</a:t>
            </a:r>
            <a:endParaRPr lang="en-US" sz="4475" dirty="0">
              <a:solidFill>
                <a:srgbClr val="000000"/>
              </a:solidFill>
              <a:latin typeface="Helveticish Bold"/>
            </a:endParaRPr>
          </a:p>
        </p:txBody>
      </p:sp>
      <p:sp>
        <p:nvSpPr>
          <p:cNvPr id="8" name="TextBox 8"/>
          <p:cNvSpPr txBox="1"/>
          <p:nvPr/>
        </p:nvSpPr>
        <p:spPr>
          <a:xfrm>
            <a:off x="6480728" y="3299398"/>
            <a:ext cx="9782765" cy="1518749"/>
          </a:xfrm>
          <a:prstGeom prst="rect">
            <a:avLst/>
          </a:prstGeom>
        </p:spPr>
        <p:txBody>
          <a:bodyPr lIns="0" tIns="0" rIns="0" bIns="0" rtlCol="0" anchor="t">
            <a:spAutoFit/>
          </a:bodyPr>
          <a:lstStyle/>
          <a:p>
            <a:pPr algn="ctr">
              <a:lnSpc>
                <a:spcPts val="5931"/>
              </a:lnSpc>
            </a:pPr>
            <a:r>
              <a:rPr lang="en-US" sz="4783" dirty="0">
                <a:solidFill>
                  <a:srgbClr val="000000"/>
                </a:solidFill>
                <a:latin typeface="Helveticish Bold"/>
              </a:rPr>
              <a:t>Every Chabot college student has an advisor by last name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184768" y="3024853"/>
            <a:ext cx="12074532" cy="7022304"/>
          </a:xfrm>
          <a:prstGeom prst="rect">
            <a:avLst/>
          </a:prstGeom>
          <a:solidFill>
            <a:srgbClr val="E4BB31"/>
          </a:solidFill>
        </p:spPr>
      </p:sp>
      <p:sp>
        <p:nvSpPr>
          <p:cNvPr id="3" name="AutoShape 3"/>
          <p:cNvSpPr/>
          <p:nvPr/>
        </p:nvSpPr>
        <p:spPr>
          <a:xfrm>
            <a:off x="0" y="0"/>
            <a:ext cx="4438270" cy="10287000"/>
          </a:xfrm>
          <a:prstGeom prst="rect">
            <a:avLst/>
          </a:prstGeom>
          <a:solidFill>
            <a:srgbClr val="FFFFFF"/>
          </a:solidFill>
        </p:spPr>
      </p:sp>
      <p:sp>
        <p:nvSpPr>
          <p:cNvPr id="4" name="Freeform 4"/>
          <p:cNvSpPr/>
          <p:nvPr/>
        </p:nvSpPr>
        <p:spPr>
          <a:xfrm>
            <a:off x="1777437" y="8403861"/>
            <a:ext cx="883396" cy="1028700"/>
          </a:xfrm>
          <a:custGeom>
            <a:avLst/>
            <a:gdLst/>
            <a:ahLst/>
            <a:cxnLst/>
            <a:rect l="l" t="t" r="r" b="b"/>
            <a:pathLst>
              <a:path w="883396" h="1028700">
                <a:moveTo>
                  <a:pt x="0" y="0"/>
                </a:moveTo>
                <a:lnTo>
                  <a:pt x="883396" y="0"/>
                </a:lnTo>
                <a:lnTo>
                  <a:pt x="883396" y="1028700"/>
                </a:lnTo>
                <a:lnTo>
                  <a:pt x="0" y="10287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5" name="Group 5"/>
          <p:cNvGrpSpPr>
            <a:grpSpLocks noChangeAspect="1"/>
          </p:cNvGrpSpPr>
          <p:nvPr/>
        </p:nvGrpSpPr>
        <p:grpSpPr>
          <a:xfrm>
            <a:off x="292498" y="416564"/>
            <a:ext cx="4450572" cy="4450554"/>
            <a:chOff x="0" y="0"/>
            <a:chExt cx="6350025" cy="6350000"/>
          </a:xfrm>
        </p:grpSpPr>
        <p:sp>
          <p:nvSpPr>
            <p:cNvPr id="6" name="Freeform 6"/>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3815" r="-3815"/>
              </a:stretch>
            </a:blipFill>
          </p:spPr>
        </p:sp>
      </p:grpSp>
      <p:sp>
        <p:nvSpPr>
          <p:cNvPr id="7" name="Freeform 7"/>
          <p:cNvSpPr/>
          <p:nvPr/>
        </p:nvSpPr>
        <p:spPr>
          <a:xfrm>
            <a:off x="1327793" y="8026868"/>
            <a:ext cx="1782685" cy="1782685"/>
          </a:xfrm>
          <a:custGeom>
            <a:avLst/>
            <a:gdLst/>
            <a:ahLst/>
            <a:cxnLst/>
            <a:rect l="l" t="t" r="r" b="b"/>
            <a:pathLst>
              <a:path w="1782685" h="1782685">
                <a:moveTo>
                  <a:pt x="0" y="0"/>
                </a:moveTo>
                <a:lnTo>
                  <a:pt x="1782685" y="0"/>
                </a:lnTo>
                <a:lnTo>
                  <a:pt x="1782685" y="1782685"/>
                </a:lnTo>
                <a:lnTo>
                  <a:pt x="0" y="17826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400594" y="8458543"/>
            <a:ext cx="1579932" cy="1068429"/>
          </a:xfrm>
          <a:custGeom>
            <a:avLst/>
            <a:gdLst/>
            <a:ahLst/>
            <a:cxnLst/>
            <a:rect l="l" t="t" r="r" b="b"/>
            <a:pathLst>
              <a:path w="1579932" h="1068429">
                <a:moveTo>
                  <a:pt x="0" y="0"/>
                </a:moveTo>
                <a:lnTo>
                  <a:pt x="1579932" y="0"/>
                </a:lnTo>
                <a:lnTo>
                  <a:pt x="1579932" y="1068429"/>
                </a:lnTo>
                <a:lnTo>
                  <a:pt x="0" y="106842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TextBox 9"/>
          <p:cNvSpPr txBox="1"/>
          <p:nvPr/>
        </p:nvSpPr>
        <p:spPr>
          <a:xfrm>
            <a:off x="6341664" y="445139"/>
            <a:ext cx="9496795" cy="2209165"/>
          </a:xfrm>
          <a:prstGeom prst="rect">
            <a:avLst/>
          </a:prstGeom>
        </p:spPr>
        <p:txBody>
          <a:bodyPr lIns="0" tIns="0" rIns="0" bIns="0" rtlCol="0" anchor="t">
            <a:spAutoFit/>
          </a:bodyPr>
          <a:lstStyle/>
          <a:p>
            <a:pPr algn="ctr">
              <a:lnSpc>
                <a:spcPts val="5719"/>
              </a:lnSpc>
            </a:pPr>
            <a:r>
              <a:rPr lang="en-US" sz="5199">
                <a:solidFill>
                  <a:srgbClr val="000000"/>
                </a:solidFill>
                <a:latin typeface="Helveticish Bold"/>
              </a:rPr>
              <a:t>SUPPORT FOR UNDOCUMENTED STUDENTS </a:t>
            </a:r>
          </a:p>
          <a:p>
            <a:pPr algn="ctr">
              <a:lnSpc>
                <a:spcPts val="5719"/>
              </a:lnSpc>
            </a:pPr>
            <a:r>
              <a:rPr lang="en-US" sz="5199">
                <a:solidFill>
                  <a:srgbClr val="000000"/>
                </a:solidFill>
                <a:latin typeface="Helveticish Bold"/>
              </a:rPr>
              <a:t>at Chabot College</a:t>
            </a:r>
          </a:p>
        </p:txBody>
      </p:sp>
      <p:sp>
        <p:nvSpPr>
          <p:cNvPr id="10" name="TextBox 10"/>
          <p:cNvSpPr txBox="1"/>
          <p:nvPr/>
        </p:nvSpPr>
        <p:spPr>
          <a:xfrm>
            <a:off x="5519370" y="3162951"/>
            <a:ext cx="11405329" cy="6309420"/>
          </a:xfrm>
          <a:prstGeom prst="rect">
            <a:avLst/>
          </a:prstGeom>
        </p:spPr>
        <p:txBody>
          <a:bodyPr lIns="0" tIns="0" rIns="0" bIns="0" rtlCol="0" anchor="t">
            <a:spAutoFit/>
          </a:bodyPr>
          <a:lstStyle/>
          <a:p>
            <a:pPr>
              <a:lnSpc>
                <a:spcPts val="4062"/>
              </a:lnSpc>
            </a:pPr>
            <a:r>
              <a:rPr lang="en-US" sz="3275" dirty="0">
                <a:solidFill>
                  <a:srgbClr val="222A35"/>
                </a:solidFill>
                <a:latin typeface="Helveticish Bold"/>
              </a:rPr>
              <a:t>Resources and support for undocumented, AB540 &amp; DACA students and allies:</a:t>
            </a:r>
          </a:p>
          <a:p>
            <a:pPr>
              <a:lnSpc>
                <a:spcPts val="4062"/>
              </a:lnSpc>
            </a:pPr>
            <a:endParaRPr lang="en-US" sz="3275" dirty="0">
              <a:solidFill>
                <a:srgbClr val="222A35"/>
              </a:solidFill>
              <a:latin typeface="Helveticish Bold"/>
            </a:endParaRPr>
          </a:p>
          <a:p>
            <a:pPr marL="707287" lvl="1" indent="-353643">
              <a:lnSpc>
                <a:spcPts val="4062"/>
              </a:lnSpc>
              <a:buFont typeface="Arial"/>
              <a:buChar char="•"/>
            </a:pPr>
            <a:r>
              <a:rPr lang="en-US" sz="3275" dirty="0">
                <a:solidFill>
                  <a:srgbClr val="222A35"/>
                </a:solidFill>
                <a:latin typeface="Helveticish Bold"/>
              </a:rPr>
              <a:t>Chabot College </a:t>
            </a:r>
            <a:r>
              <a:rPr lang="en-US" sz="3275" u="sng" dirty="0">
                <a:solidFill>
                  <a:srgbClr val="222A35"/>
                </a:solidFill>
                <a:latin typeface="Helveticish Bold"/>
                <a:hlinkClick r:id="rId9" tooltip="https://www.chabotcollege.edu/student-services/dreamers/dream-center.php"/>
              </a:rPr>
              <a:t>Dream Center</a:t>
            </a:r>
          </a:p>
          <a:p>
            <a:pPr marL="707287" lvl="1" indent="-353643">
              <a:lnSpc>
                <a:spcPts val="4062"/>
              </a:lnSpc>
              <a:buFont typeface="Arial"/>
              <a:buChar char="•"/>
            </a:pPr>
            <a:r>
              <a:rPr lang="en-US" sz="3275" dirty="0">
                <a:solidFill>
                  <a:srgbClr val="222A35"/>
                </a:solidFill>
                <a:latin typeface="Helveticish Bold"/>
              </a:rPr>
              <a:t>Free </a:t>
            </a:r>
            <a:r>
              <a:rPr lang="en-US" sz="3275" u="sng" dirty="0">
                <a:solidFill>
                  <a:srgbClr val="222A35"/>
                </a:solidFill>
                <a:latin typeface="Helveticish Bold"/>
                <a:hlinkClick r:id="rId10" tooltip="https://www.chabotcollege.edu/student-services/dreamers/resources.php"/>
              </a:rPr>
              <a:t>Immigration and Legal Aid Services</a:t>
            </a:r>
          </a:p>
          <a:p>
            <a:pPr marL="707287" lvl="1" indent="-353643">
              <a:lnSpc>
                <a:spcPts val="4062"/>
              </a:lnSpc>
              <a:buFont typeface="Arial"/>
              <a:buChar char="•"/>
            </a:pPr>
            <a:r>
              <a:rPr lang="en-US" sz="3275" dirty="0">
                <a:solidFill>
                  <a:srgbClr val="222A35"/>
                </a:solidFill>
                <a:latin typeface="Helveticish Bold"/>
              </a:rPr>
              <a:t>Workshops &amp; Events </a:t>
            </a:r>
          </a:p>
          <a:p>
            <a:pPr marL="707287" lvl="1" indent="-353643">
              <a:lnSpc>
                <a:spcPts val="4062"/>
              </a:lnSpc>
              <a:buFont typeface="Arial"/>
              <a:buChar char="•"/>
            </a:pPr>
            <a:r>
              <a:rPr lang="en-US" sz="3275" dirty="0">
                <a:solidFill>
                  <a:srgbClr val="222A35"/>
                </a:solidFill>
                <a:latin typeface="Helveticish Bold"/>
              </a:rPr>
              <a:t>Chabot </a:t>
            </a:r>
            <a:r>
              <a:rPr lang="en-US" sz="3275" u="sng" dirty="0">
                <a:solidFill>
                  <a:srgbClr val="222A35"/>
                </a:solidFill>
                <a:latin typeface="Helveticish Bold"/>
                <a:hlinkClick r:id="rId11" tooltip="https://www.chabotcollege.edu/student-services/dreamers/dreamers-club.php"/>
              </a:rPr>
              <a:t>Dreamers Club</a:t>
            </a:r>
          </a:p>
          <a:p>
            <a:pPr marL="707287" lvl="1" indent="-353643">
              <a:lnSpc>
                <a:spcPts val="4062"/>
              </a:lnSpc>
              <a:buFont typeface="Arial"/>
              <a:buChar char="•"/>
            </a:pPr>
            <a:r>
              <a:rPr lang="en-US" sz="3275" u="sng" dirty="0" err="1">
                <a:solidFill>
                  <a:srgbClr val="222A35"/>
                </a:solidFill>
                <a:latin typeface="Helveticish Bold"/>
                <a:hlinkClick r:id="rId12" tooltip="https://www.chabotcollege.edu/student-services/dreamers/undocually.php"/>
              </a:rPr>
              <a:t>UndocuAlly</a:t>
            </a:r>
            <a:r>
              <a:rPr lang="en-US" sz="3275" dirty="0">
                <a:solidFill>
                  <a:srgbClr val="222A35"/>
                </a:solidFill>
                <a:latin typeface="Helveticish Bold"/>
              </a:rPr>
              <a:t> Training Program for Faculty and Staff</a:t>
            </a:r>
          </a:p>
          <a:p>
            <a:pPr>
              <a:lnSpc>
                <a:spcPts val="4062"/>
              </a:lnSpc>
            </a:pPr>
            <a:endParaRPr lang="en-US" sz="3275" dirty="0">
              <a:solidFill>
                <a:srgbClr val="222A35"/>
              </a:solidFill>
              <a:latin typeface="Helveticish Bold"/>
            </a:endParaRPr>
          </a:p>
          <a:p>
            <a:pPr>
              <a:lnSpc>
                <a:spcPts val="4062"/>
              </a:lnSpc>
            </a:pPr>
            <a:r>
              <a:rPr lang="en-US" sz="2400" u="none" dirty="0">
                <a:solidFill>
                  <a:srgbClr val="222A35"/>
                </a:solidFill>
                <a:latin typeface="Helveticish Bold"/>
              </a:rPr>
              <a:t>webpage</a:t>
            </a:r>
            <a:r>
              <a:rPr lang="en-US" sz="2400" u="none" dirty="0">
                <a:solidFill>
                  <a:srgbClr val="222A35"/>
                </a:solidFill>
                <a:latin typeface="Helveticish"/>
              </a:rPr>
              <a:t>: </a:t>
            </a:r>
            <a:r>
              <a:rPr lang="en-US" sz="2400" u="sng" dirty="0">
                <a:solidFill>
                  <a:srgbClr val="222A35"/>
                </a:solidFill>
                <a:latin typeface="Helveticish Bold"/>
                <a:hlinkClick r:id="rId13"/>
              </a:rPr>
              <a:t>https://www.chabotcollege.edu/student-services/dreamers/</a:t>
            </a:r>
            <a:endParaRPr lang="en-US" sz="2400" u="sng" dirty="0">
              <a:solidFill>
                <a:srgbClr val="222A35"/>
              </a:solidFill>
              <a:latin typeface="Helveticish Bold"/>
            </a:endParaRPr>
          </a:p>
          <a:p>
            <a:pPr>
              <a:lnSpc>
                <a:spcPts val="4062"/>
              </a:lnSpc>
            </a:pPr>
            <a:r>
              <a:rPr lang="en-US" sz="2400" dirty="0">
                <a:solidFill>
                  <a:srgbClr val="222A35"/>
                </a:solidFill>
                <a:latin typeface="Helveticish Bold"/>
              </a:rPr>
              <a:t>email: </a:t>
            </a:r>
            <a:r>
              <a:rPr lang="en-US" sz="2400" u="sng" dirty="0">
                <a:solidFill>
                  <a:srgbClr val="222A35"/>
                </a:solidFill>
                <a:latin typeface="Helveticish Bold"/>
                <a:hlinkClick r:id="rId14" tooltip="mailto:cc-dreamcenter@chabotcollege.edu"/>
              </a:rPr>
              <a:t>cc-dreamcenter@chabotcollege.edu</a:t>
            </a:r>
            <a:r>
              <a:rPr lang="en-US" sz="2400" dirty="0">
                <a:solidFill>
                  <a:srgbClr val="222A35"/>
                </a:solidFill>
                <a:latin typeface="Helveticish Bold"/>
              </a:rPr>
              <a:t> </a:t>
            </a:r>
          </a:p>
          <a:p>
            <a:pPr>
              <a:lnSpc>
                <a:spcPts val="4062"/>
              </a:lnSpc>
            </a:pPr>
            <a:r>
              <a:rPr lang="en-US" sz="2400" dirty="0">
                <a:solidFill>
                  <a:srgbClr val="222A35"/>
                </a:solidFill>
                <a:latin typeface="Helveticish Bold"/>
              </a:rPr>
              <a:t>phone: 510.936.1151</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9666" y="-321802"/>
            <a:ext cx="6134614" cy="10930604"/>
            <a:chOff x="0" y="0"/>
            <a:chExt cx="8179486" cy="14574139"/>
          </a:xfrm>
        </p:grpSpPr>
        <p:pic>
          <p:nvPicPr>
            <p:cNvPr id="3" name="Picture 3"/>
            <p:cNvPicPr>
              <a:picLocks noChangeAspect="1"/>
            </p:cNvPicPr>
            <p:nvPr/>
          </p:nvPicPr>
          <p:blipFill>
            <a:blip r:embed="rId3"/>
            <a:srcRect l="18574" r="48669"/>
            <a:stretch>
              <a:fillRect/>
            </a:stretch>
          </p:blipFill>
          <p:spPr>
            <a:xfrm>
              <a:off x="0" y="0"/>
              <a:ext cx="8179486" cy="14574139"/>
            </a:xfrm>
            <a:prstGeom prst="rect">
              <a:avLst/>
            </a:prstGeom>
          </p:spPr>
        </p:pic>
      </p:grpSp>
      <p:sp>
        <p:nvSpPr>
          <p:cNvPr id="4" name="AutoShape 4"/>
          <p:cNvSpPr/>
          <p:nvPr/>
        </p:nvSpPr>
        <p:spPr>
          <a:xfrm>
            <a:off x="5124912" y="0"/>
            <a:ext cx="1414972" cy="1395058"/>
          </a:xfrm>
          <a:prstGeom prst="rect">
            <a:avLst/>
          </a:prstGeom>
          <a:solidFill>
            <a:srgbClr val="E4BB31"/>
          </a:solidFill>
        </p:spPr>
      </p:sp>
      <p:sp>
        <p:nvSpPr>
          <p:cNvPr id="5" name="AutoShape 5"/>
          <p:cNvSpPr/>
          <p:nvPr/>
        </p:nvSpPr>
        <p:spPr>
          <a:xfrm>
            <a:off x="6539885" y="2610227"/>
            <a:ext cx="11331831" cy="6910997"/>
          </a:xfrm>
          <a:prstGeom prst="rect">
            <a:avLst/>
          </a:prstGeom>
          <a:solidFill>
            <a:srgbClr val="222A35"/>
          </a:solidFill>
        </p:spPr>
      </p:sp>
      <p:sp>
        <p:nvSpPr>
          <p:cNvPr id="6" name="TextBox 6"/>
          <p:cNvSpPr txBox="1"/>
          <p:nvPr/>
        </p:nvSpPr>
        <p:spPr>
          <a:xfrm>
            <a:off x="6444814" y="1047750"/>
            <a:ext cx="11426902" cy="1256030"/>
          </a:xfrm>
          <a:prstGeom prst="rect">
            <a:avLst/>
          </a:prstGeom>
        </p:spPr>
        <p:txBody>
          <a:bodyPr lIns="0" tIns="0" rIns="0" bIns="0" rtlCol="0" anchor="t">
            <a:spAutoFit/>
          </a:bodyPr>
          <a:lstStyle/>
          <a:p>
            <a:pPr algn="ctr">
              <a:lnSpc>
                <a:spcPts val="4840"/>
              </a:lnSpc>
            </a:pPr>
            <a:r>
              <a:rPr lang="en-US" sz="4400">
                <a:solidFill>
                  <a:srgbClr val="000000"/>
                </a:solidFill>
                <a:latin typeface="Helveticish Bold"/>
              </a:rPr>
              <a:t>CHABOT COLLEGE STUDENT LIFE:</a:t>
            </a:r>
          </a:p>
          <a:p>
            <a:pPr algn="ctr">
              <a:lnSpc>
                <a:spcPts val="4840"/>
              </a:lnSpc>
            </a:pPr>
            <a:r>
              <a:rPr lang="en-US" sz="4400">
                <a:solidFill>
                  <a:srgbClr val="000000"/>
                </a:solidFill>
                <a:latin typeface="Helveticish Bold"/>
              </a:rPr>
              <a:t> Leadership, Clubs, Student Senate</a:t>
            </a:r>
          </a:p>
        </p:txBody>
      </p:sp>
      <p:sp>
        <p:nvSpPr>
          <p:cNvPr id="7" name="TextBox 7"/>
          <p:cNvSpPr txBox="1"/>
          <p:nvPr/>
        </p:nvSpPr>
        <p:spPr>
          <a:xfrm>
            <a:off x="6978963" y="2925168"/>
            <a:ext cx="10548745" cy="6094899"/>
          </a:xfrm>
          <a:prstGeom prst="rect">
            <a:avLst/>
          </a:prstGeom>
        </p:spPr>
        <p:txBody>
          <a:bodyPr lIns="0" tIns="0" rIns="0" bIns="0" rtlCol="0" anchor="t">
            <a:spAutoFit/>
          </a:bodyPr>
          <a:lstStyle/>
          <a:p>
            <a:pPr marL="804354" lvl="1" indent="-402177">
              <a:lnSpc>
                <a:spcPts val="5327"/>
              </a:lnSpc>
              <a:buFont typeface="Arial"/>
              <a:buChar char="•"/>
            </a:pPr>
            <a:r>
              <a:rPr lang="en-US" sz="3725" u="sng" spc="55" dirty="0">
                <a:solidFill>
                  <a:schemeClr val="tx2">
                    <a:lumMod val="20000"/>
                    <a:lumOff val="80000"/>
                  </a:schemeClr>
                </a:solidFill>
                <a:latin typeface="Helveticish Bold"/>
                <a:hlinkClick r:id="rId4" tooltip="https://www.chabotcollege.edu/student-services/student-life/">
                  <a:extLst>
                    <a:ext uri="{A12FA001-AC4F-418D-AE19-62706E023703}">
                      <ahyp:hlinkClr xmlns:ahyp="http://schemas.microsoft.com/office/drawing/2018/hyperlinkcolor" xmlns="" val="tx"/>
                    </a:ext>
                  </a:extLst>
                </a:hlinkClick>
              </a:rPr>
              <a:t>Student Life </a:t>
            </a:r>
            <a:r>
              <a:rPr lang="en-US" sz="3725" spc="55" dirty="0">
                <a:solidFill>
                  <a:srgbClr val="FFFFFF"/>
                </a:solidFill>
                <a:latin typeface="Helveticish Bold"/>
              </a:rPr>
              <a:t>provides fun events, community building and leadership opportunities:</a:t>
            </a:r>
          </a:p>
          <a:p>
            <a:pPr marL="804354" lvl="1" indent="-402177">
              <a:lnSpc>
                <a:spcPts val="5327"/>
              </a:lnSpc>
              <a:buFont typeface="Arial"/>
              <a:buChar char="•"/>
            </a:pPr>
            <a:r>
              <a:rPr lang="en-US" sz="3725" spc="55" dirty="0">
                <a:solidFill>
                  <a:srgbClr val="FFFFFF"/>
                </a:solidFill>
                <a:latin typeface="Helveticish Bold"/>
              </a:rPr>
              <a:t>Athletics</a:t>
            </a:r>
          </a:p>
          <a:p>
            <a:pPr marL="804354" lvl="1" indent="-402177">
              <a:lnSpc>
                <a:spcPts val="5327"/>
              </a:lnSpc>
              <a:buFont typeface="Arial"/>
              <a:buChar char="•"/>
            </a:pPr>
            <a:r>
              <a:rPr lang="en-US" sz="3725" spc="55" dirty="0">
                <a:solidFill>
                  <a:srgbClr val="FFFFFF"/>
                </a:solidFill>
                <a:latin typeface="Helveticish Bold"/>
              </a:rPr>
              <a:t>Student Government (ASCC)</a:t>
            </a:r>
          </a:p>
          <a:p>
            <a:pPr marL="804354" lvl="1" indent="-402177">
              <a:lnSpc>
                <a:spcPts val="5327"/>
              </a:lnSpc>
              <a:buFont typeface="Arial"/>
              <a:buChar char="•"/>
            </a:pPr>
            <a:r>
              <a:rPr lang="en-US" sz="3725" spc="55" dirty="0">
                <a:solidFill>
                  <a:srgbClr val="FFFFFF"/>
                </a:solidFill>
                <a:latin typeface="Helveticish Bold"/>
              </a:rPr>
              <a:t>Clubs/Student Organizations </a:t>
            </a:r>
          </a:p>
          <a:p>
            <a:pPr marL="804354" lvl="1" indent="-402177">
              <a:lnSpc>
                <a:spcPts val="5327"/>
              </a:lnSpc>
              <a:buFont typeface="Arial"/>
              <a:buChar char="•"/>
            </a:pPr>
            <a:r>
              <a:rPr lang="en-US" sz="3725" spc="55" dirty="0">
                <a:solidFill>
                  <a:srgbClr val="FFFFFF"/>
                </a:solidFill>
                <a:latin typeface="Helveticish Bold"/>
              </a:rPr>
              <a:t>Gladiator Day, Club Day, Transfer Day, Raza College Day and more</a:t>
            </a:r>
          </a:p>
          <a:p>
            <a:pPr marL="804354" lvl="1" indent="-402177">
              <a:lnSpc>
                <a:spcPts val="5327"/>
              </a:lnSpc>
              <a:buFont typeface="Arial"/>
              <a:buChar char="•"/>
            </a:pPr>
            <a:r>
              <a:rPr lang="en-US" sz="3725" spc="55" dirty="0">
                <a:solidFill>
                  <a:srgbClr val="FFFFFF"/>
                </a:solidFill>
                <a:latin typeface="Helveticish Bold"/>
              </a:rPr>
              <a:t>Scholarship opportunities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743070" y="5143500"/>
            <a:ext cx="13544930" cy="5143500"/>
          </a:xfrm>
          <a:prstGeom prst="rect">
            <a:avLst/>
          </a:prstGeom>
          <a:solidFill>
            <a:srgbClr val="E4BB31"/>
          </a:solidFill>
        </p:spPr>
      </p:sp>
      <p:sp>
        <p:nvSpPr>
          <p:cNvPr id="3" name="AutoShape 3"/>
          <p:cNvSpPr/>
          <p:nvPr/>
        </p:nvSpPr>
        <p:spPr>
          <a:xfrm>
            <a:off x="0" y="0"/>
            <a:ext cx="4743070" cy="10287000"/>
          </a:xfrm>
          <a:prstGeom prst="rect">
            <a:avLst/>
          </a:prstGeom>
          <a:solidFill>
            <a:srgbClr val="222A35"/>
          </a:solidFill>
        </p:spPr>
      </p:sp>
      <p:grpSp>
        <p:nvGrpSpPr>
          <p:cNvPr id="4" name="Group 4"/>
          <p:cNvGrpSpPr>
            <a:grpSpLocks noChangeAspect="1"/>
          </p:cNvGrpSpPr>
          <p:nvPr/>
        </p:nvGrpSpPr>
        <p:grpSpPr>
          <a:xfrm>
            <a:off x="304801" y="1951208"/>
            <a:ext cx="5753096" cy="5753073"/>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6666" r="-16666"/>
              </a:stretch>
            </a:blipFill>
          </p:spPr>
        </p:sp>
      </p:grpSp>
      <p:sp>
        <p:nvSpPr>
          <p:cNvPr id="6" name="Freeform 6"/>
          <p:cNvSpPr/>
          <p:nvPr/>
        </p:nvSpPr>
        <p:spPr>
          <a:xfrm>
            <a:off x="36423" y="1433004"/>
            <a:ext cx="1782685" cy="1782685"/>
          </a:xfrm>
          <a:custGeom>
            <a:avLst/>
            <a:gdLst/>
            <a:ahLst/>
            <a:cxnLst/>
            <a:rect l="l" t="t" r="r" b="b"/>
            <a:pathLst>
              <a:path w="1782685" h="1782685">
                <a:moveTo>
                  <a:pt x="0" y="0"/>
                </a:moveTo>
                <a:lnTo>
                  <a:pt x="1782685" y="0"/>
                </a:lnTo>
                <a:lnTo>
                  <a:pt x="1782685" y="1782685"/>
                </a:lnTo>
                <a:lnTo>
                  <a:pt x="0" y="17826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6817602" y="398218"/>
            <a:ext cx="883396" cy="1028700"/>
          </a:xfrm>
          <a:custGeom>
            <a:avLst/>
            <a:gdLst/>
            <a:ahLst/>
            <a:cxnLst/>
            <a:rect l="l" t="t" r="r" b="b"/>
            <a:pathLst>
              <a:path w="883396" h="1028700">
                <a:moveTo>
                  <a:pt x="0" y="0"/>
                </a:moveTo>
                <a:lnTo>
                  <a:pt x="883396" y="0"/>
                </a:lnTo>
                <a:lnTo>
                  <a:pt x="883396" y="1028700"/>
                </a:lnTo>
                <a:lnTo>
                  <a:pt x="0" y="10287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609600" y="1714500"/>
            <a:ext cx="1063967" cy="1501189"/>
          </a:xfrm>
          <a:custGeom>
            <a:avLst/>
            <a:gdLst/>
            <a:ahLst/>
            <a:cxnLst/>
            <a:rect l="l" t="t" r="r" b="b"/>
            <a:pathLst>
              <a:path w="1063967" h="1501189">
                <a:moveTo>
                  <a:pt x="0" y="0"/>
                </a:moveTo>
                <a:lnTo>
                  <a:pt x="1063967" y="0"/>
                </a:lnTo>
                <a:lnTo>
                  <a:pt x="1063967" y="1501189"/>
                </a:lnTo>
                <a:lnTo>
                  <a:pt x="0" y="150118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TextBox 9"/>
          <p:cNvSpPr txBox="1"/>
          <p:nvPr/>
        </p:nvSpPr>
        <p:spPr>
          <a:xfrm>
            <a:off x="5690559" y="540754"/>
            <a:ext cx="10853732" cy="730969"/>
          </a:xfrm>
          <a:prstGeom prst="rect">
            <a:avLst/>
          </a:prstGeom>
        </p:spPr>
        <p:txBody>
          <a:bodyPr wrap="square" lIns="0" tIns="0" rIns="0" bIns="0" rtlCol="0" anchor="t">
            <a:spAutoFit/>
          </a:bodyPr>
          <a:lstStyle/>
          <a:p>
            <a:pPr algn="ctr">
              <a:lnSpc>
                <a:spcPts val="5719"/>
              </a:lnSpc>
            </a:pPr>
            <a:r>
              <a:rPr lang="en-US" sz="5150" u="sng" dirty="0">
                <a:solidFill>
                  <a:srgbClr val="000000"/>
                </a:solidFill>
                <a:latin typeface="Helveticish Bold"/>
              </a:rPr>
              <a:t>SOAR Steps for Summer/Fall 2024</a:t>
            </a:r>
            <a:endParaRPr lang="en-US" sz="5150" u="sng" dirty="0">
              <a:solidFill>
                <a:srgbClr val="000000"/>
              </a:solidFill>
              <a:latin typeface="Helveticish Bold"/>
              <a:ea typeface="Helveticish Bold"/>
              <a:cs typeface="Helveticish Bold"/>
            </a:endParaRPr>
          </a:p>
        </p:txBody>
      </p:sp>
      <p:sp>
        <p:nvSpPr>
          <p:cNvPr id="10" name="TextBox 10"/>
          <p:cNvSpPr txBox="1"/>
          <p:nvPr/>
        </p:nvSpPr>
        <p:spPr>
          <a:xfrm>
            <a:off x="7908985" y="4299713"/>
            <a:ext cx="7227499" cy="1333698"/>
          </a:xfrm>
          <a:prstGeom prst="rect">
            <a:avLst/>
          </a:prstGeom>
        </p:spPr>
        <p:txBody>
          <a:bodyPr wrap="square" lIns="0" tIns="0" rIns="0" bIns="0" rtlCol="0" anchor="t">
            <a:spAutoFit/>
          </a:bodyPr>
          <a:lstStyle/>
          <a:p>
            <a:pPr>
              <a:lnSpc>
                <a:spcPts val="5207"/>
              </a:lnSpc>
            </a:pPr>
            <a:r>
              <a:rPr lang="en-US" sz="4000" dirty="0">
                <a:solidFill>
                  <a:srgbClr val="454BFF"/>
                </a:solidFill>
                <a:latin typeface="Helveticish Bold"/>
                <a:hlinkClick r:id="rId9"/>
              </a:rPr>
              <a:t>www.chabotcollege.edu/soar/</a:t>
            </a:r>
            <a:endParaRPr lang="en-US" sz="4000" dirty="0">
              <a:solidFill>
                <a:srgbClr val="454BFF"/>
              </a:solidFill>
              <a:latin typeface="Helveticish Bold"/>
              <a:ea typeface="Helveticish Bold"/>
              <a:cs typeface="Helveticish Bold"/>
            </a:endParaRPr>
          </a:p>
          <a:p>
            <a:pPr>
              <a:lnSpc>
                <a:spcPts val="5207"/>
              </a:lnSpc>
            </a:pPr>
            <a:endParaRPr lang="en-US" sz="4150" dirty="0">
              <a:solidFill>
                <a:srgbClr val="454BFF"/>
              </a:solidFill>
              <a:latin typeface="Helveticish Bold"/>
              <a:ea typeface="Helveticish Bold"/>
              <a:cs typeface="Helveticish Bold"/>
            </a:endParaRPr>
          </a:p>
        </p:txBody>
      </p:sp>
      <p:sp>
        <p:nvSpPr>
          <p:cNvPr id="11" name="TextBox 11"/>
          <p:cNvSpPr txBox="1"/>
          <p:nvPr/>
        </p:nvSpPr>
        <p:spPr>
          <a:xfrm>
            <a:off x="6747872" y="1710829"/>
            <a:ext cx="9530751" cy="2410916"/>
          </a:xfrm>
          <a:prstGeom prst="rect">
            <a:avLst/>
          </a:prstGeom>
        </p:spPr>
        <p:txBody>
          <a:bodyPr wrap="square" lIns="0" tIns="0" rIns="0" bIns="0" rtlCol="0" anchor="t">
            <a:spAutoFit/>
          </a:bodyPr>
          <a:lstStyle/>
          <a:p>
            <a:pPr algn="ctr">
              <a:lnSpc>
                <a:spcPts val="4655"/>
              </a:lnSpc>
            </a:pPr>
            <a:r>
              <a:rPr lang="en-US" sz="4400" dirty="0">
                <a:solidFill>
                  <a:srgbClr val="222A35"/>
                </a:solidFill>
                <a:latin typeface="Helveticish Bold"/>
              </a:rPr>
              <a:t>SOAR is for current High Schools Seniors who will be applying to Chabot College as New, First-Time College Students.</a:t>
            </a:r>
            <a:endParaRPr lang="en-US" sz="4400">
              <a:solidFill>
                <a:srgbClr val="222A35"/>
              </a:solidFill>
              <a:latin typeface="Helveticish Bold"/>
              <a:ea typeface="Helveticish Bold"/>
              <a:cs typeface="Helveticish Bold"/>
            </a:endParaRPr>
          </a:p>
        </p:txBody>
      </p:sp>
      <p:sp>
        <p:nvSpPr>
          <p:cNvPr id="12" name="TextBox 6">
            <a:extLst>
              <a:ext uri="{FF2B5EF4-FFF2-40B4-BE49-F238E27FC236}">
                <a16:creationId xmlns:a16="http://schemas.microsoft.com/office/drawing/2014/main" id="{7BB67DFC-DEE7-4CBE-8F4D-A52396112CE7}"/>
              </a:ext>
            </a:extLst>
          </p:cNvPr>
          <p:cNvSpPr txBox="1"/>
          <p:nvPr/>
        </p:nvSpPr>
        <p:spPr>
          <a:xfrm>
            <a:off x="6057896" y="5601779"/>
            <a:ext cx="11925304" cy="1897955"/>
          </a:xfrm>
          <a:prstGeom prst="rect">
            <a:avLst/>
          </a:prstGeom>
        </p:spPr>
        <p:txBody>
          <a:bodyPr wrap="square" lIns="0" tIns="0" rIns="0" bIns="0" rtlCol="0" anchor="t">
            <a:spAutoFit/>
          </a:bodyPr>
          <a:lstStyle/>
          <a:p>
            <a:pPr>
              <a:lnSpc>
                <a:spcPts val="7389"/>
              </a:lnSpc>
            </a:pPr>
            <a:r>
              <a:rPr lang="en-US" sz="6000" dirty="0">
                <a:solidFill>
                  <a:srgbClr val="000000"/>
                </a:solidFill>
                <a:latin typeface="Helveticish Bold"/>
              </a:rPr>
              <a:t>DO NOW: </a:t>
            </a:r>
          </a:p>
          <a:p>
            <a:pPr>
              <a:lnSpc>
                <a:spcPts val="7389"/>
              </a:lnSpc>
            </a:pPr>
            <a:r>
              <a:rPr lang="en-US" sz="6000" dirty="0">
                <a:solidFill>
                  <a:srgbClr val="000000"/>
                </a:solidFill>
                <a:latin typeface="Helveticish Bold"/>
              </a:rPr>
              <a:t>COMPLETE SOAR </a:t>
            </a:r>
            <a:r>
              <a:rPr lang="en-US" sz="6000" dirty="0" smtClean="0">
                <a:solidFill>
                  <a:srgbClr val="000000"/>
                </a:solidFill>
                <a:latin typeface="Helveticish Bold"/>
              </a:rPr>
              <a:t>STEPS</a:t>
            </a:r>
            <a:endParaRPr lang="en-US" sz="6000" dirty="0">
              <a:solidFill>
                <a:srgbClr val="000000"/>
              </a:solidFill>
              <a:latin typeface="Helveticish Bold"/>
            </a:endParaRPr>
          </a:p>
        </p:txBody>
      </p:sp>
      <p:sp>
        <p:nvSpPr>
          <p:cNvPr id="13" name="TextBox 7">
            <a:extLst>
              <a:ext uri="{FF2B5EF4-FFF2-40B4-BE49-F238E27FC236}">
                <a16:creationId xmlns:a16="http://schemas.microsoft.com/office/drawing/2014/main" id="{D4C3F948-78A2-41F8-9B56-DF2B8E779403}"/>
              </a:ext>
            </a:extLst>
          </p:cNvPr>
          <p:cNvSpPr txBox="1"/>
          <p:nvPr/>
        </p:nvSpPr>
        <p:spPr>
          <a:xfrm>
            <a:off x="6057896" y="7677702"/>
            <a:ext cx="11709581" cy="2195635"/>
          </a:xfrm>
          <a:prstGeom prst="rect">
            <a:avLst/>
          </a:prstGeom>
        </p:spPr>
        <p:txBody>
          <a:bodyPr lIns="0" tIns="0" rIns="0" bIns="0" rtlCol="0" anchor="t">
            <a:spAutoFit/>
          </a:bodyPr>
          <a:lstStyle/>
          <a:p>
            <a:pPr marL="1198245" lvl="1" indent="-742950">
              <a:lnSpc>
                <a:spcPts val="5907"/>
              </a:lnSpc>
              <a:buFont typeface="+mj-lt"/>
              <a:buAutoNum type="arabicPeriod"/>
            </a:pPr>
            <a:r>
              <a:rPr lang="en-US" sz="4219" dirty="0">
                <a:solidFill>
                  <a:srgbClr val="000000"/>
                </a:solidFill>
                <a:latin typeface="Montserrat"/>
              </a:rPr>
              <a:t>Apply online to Chabot College</a:t>
            </a:r>
            <a:endParaRPr lang="en-US"/>
          </a:p>
          <a:p>
            <a:pPr marL="1198245" lvl="1" indent="-742950">
              <a:lnSpc>
                <a:spcPts val="5907"/>
              </a:lnSpc>
              <a:buFont typeface="+mj-lt"/>
              <a:buAutoNum type="arabicPeriod"/>
            </a:pPr>
            <a:r>
              <a:rPr lang="en-US" sz="4219" dirty="0">
                <a:solidFill>
                  <a:srgbClr val="000000"/>
                </a:solidFill>
                <a:latin typeface="Montserrat"/>
              </a:rPr>
              <a:t>Complete FAFSA/ Dream application</a:t>
            </a:r>
          </a:p>
          <a:p>
            <a:pPr marL="1198245" lvl="1" indent="-742950">
              <a:lnSpc>
                <a:spcPts val="5907"/>
              </a:lnSpc>
              <a:buFont typeface="+mj-lt"/>
              <a:buAutoNum type="arabicPeriod"/>
            </a:pPr>
            <a:r>
              <a:rPr lang="en-US" sz="4200" dirty="0">
                <a:solidFill>
                  <a:srgbClr val="000000"/>
                </a:solidFill>
                <a:latin typeface="Montserrat"/>
              </a:rPr>
              <a:t>Set up your Class-Web Account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299558" y="0"/>
            <a:ext cx="4988442" cy="10287000"/>
          </a:xfrm>
          <a:prstGeom prst="rect">
            <a:avLst/>
          </a:prstGeom>
          <a:solidFill>
            <a:srgbClr val="222A35"/>
          </a:solidFill>
        </p:spPr>
      </p:sp>
      <p:sp>
        <p:nvSpPr>
          <p:cNvPr id="3" name="AutoShape 3"/>
          <p:cNvSpPr/>
          <p:nvPr/>
        </p:nvSpPr>
        <p:spPr>
          <a:xfrm>
            <a:off x="8940877" y="7487652"/>
            <a:ext cx="5272563" cy="1591448"/>
          </a:xfrm>
          <a:prstGeom prst="rect">
            <a:avLst/>
          </a:prstGeom>
          <a:solidFill>
            <a:srgbClr val="E4BB31"/>
          </a:solidFill>
        </p:spPr>
      </p:sp>
      <p:grpSp>
        <p:nvGrpSpPr>
          <p:cNvPr id="4" name="Group 4"/>
          <p:cNvGrpSpPr/>
          <p:nvPr/>
        </p:nvGrpSpPr>
        <p:grpSpPr>
          <a:xfrm>
            <a:off x="9926817" y="3086941"/>
            <a:ext cx="8573245" cy="5018033"/>
            <a:chOff x="0" y="0"/>
            <a:chExt cx="11430993" cy="6690711"/>
          </a:xfrm>
        </p:grpSpPr>
        <p:pic>
          <p:nvPicPr>
            <p:cNvPr id="5" name="Picture 5"/>
            <p:cNvPicPr>
              <a:picLocks noChangeAspect="1"/>
            </p:cNvPicPr>
            <p:nvPr/>
          </p:nvPicPr>
          <p:blipFill>
            <a:blip r:embed="rId2"/>
            <a:srcRect l="10899" r="10899"/>
            <a:stretch>
              <a:fillRect/>
            </a:stretch>
          </p:blipFill>
          <p:spPr>
            <a:xfrm>
              <a:off x="0" y="0"/>
              <a:ext cx="11430993" cy="6690711"/>
            </a:xfrm>
            <a:prstGeom prst="rect">
              <a:avLst/>
            </a:prstGeom>
          </p:spPr>
        </p:pic>
      </p:grpSp>
      <p:sp>
        <p:nvSpPr>
          <p:cNvPr id="6" name="AutoShape 6"/>
          <p:cNvSpPr/>
          <p:nvPr/>
        </p:nvSpPr>
        <p:spPr>
          <a:xfrm>
            <a:off x="16230600" y="0"/>
            <a:ext cx="2057400" cy="2028444"/>
          </a:xfrm>
          <a:prstGeom prst="rect">
            <a:avLst/>
          </a:prstGeom>
          <a:solidFill>
            <a:srgbClr val="E4BB31"/>
          </a:solidFill>
        </p:spPr>
      </p:sp>
      <p:sp>
        <p:nvSpPr>
          <p:cNvPr id="7" name="Freeform 7"/>
          <p:cNvSpPr/>
          <p:nvPr/>
        </p:nvSpPr>
        <p:spPr>
          <a:xfrm>
            <a:off x="9926817" y="1514094"/>
            <a:ext cx="883396" cy="1028700"/>
          </a:xfrm>
          <a:custGeom>
            <a:avLst/>
            <a:gdLst/>
            <a:ahLst/>
            <a:cxnLst/>
            <a:rect l="l" t="t" r="r" b="b"/>
            <a:pathLst>
              <a:path w="883396" h="1028700">
                <a:moveTo>
                  <a:pt x="0" y="0"/>
                </a:moveTo>
                <a:lnTo>
                  <a:pt x="883396" y="0"/>
                </a:lnTo>
                <a:lnTo>
                  <a:pt x="883396" y="1028700"/>
                </a:lnTo>
                <a:lnTo>
                  <a:pt x="0" y="10287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8" name="Group 8"/>
          <p:cNvGrpSpPr/>
          <p:nvPr/>
        </p:nvGrpSpPr>
        <p:grpSpPr>
          <a:xfrm>
            <a:off x="782817" y="3101229"/>
            <a:ext cx="8361183" cy="6465474"/>
            <a:chOff x="0" y="19050"/>
            <a:chExt cx="11148244" cy="8620631"/>
          </a:xfrm>
        </p:grpSpPr>
        <p:sp>
          <p:nvSpPr>
            <p:cNvPr id="9" name="TextBox 9"/>
            <p:cNvSpPr txBox="1"/>
            <p:nvPr/>
          </p:nvSpPr>
          <p:spPr>
            <a:xfrm>
              <a:off x="0" y="19050"/>
              <a:ext cx="8451139" cy="2104514"/>
            </a:xfrm>
            <a:prstGeom prst="rect">
              <a:avLst/>
            </a:prstGeom>
          </p:spPr>
          <p:txBody>
            <a:bodyPr lIns="0" tIns="0" rIns="0" bIns="0" rtlCol="0" anchor="t">
              <a:spAutoFit/>
            </a:bodyPr>
            <a:lstStyle/>
            <a:p>
              <a:pPr>
                <a:lnSpc>
                  <a:spcPts val="6023"/>
                </a:lnSpc>
              </a:pPr>
              <a:r>
                <a:rPr lang="en-US" sz="5476">
                  <a:solidFill>
                    <a:srgbClr val="000000"/>
                  </a:solidFill>
                  <a:latin typeface="Helveticish Bold"/>
                </a:rPr>
                <a:t>TODAY WE WILL TALK ABOUT:</a:t>
              </a:r>
            </a:p>
          </p:txBody>
        </p:sp>
        <p:sp>
          <p:nvSpPr>
            <p:cNvPr id="10" name="TextBox 10"/>
            <p:cNvSpPr txBox="1"/>
            <p:nvPr/>
          </p:nvSpPr>
          <p:spPr>
            <a:xfrm>
              <a:off x="0" y="2586743"/>
              <a:ext cx="11148244" cy="6052938"/>
            </a:xfrm>
            <a:prstGeom prst="rect">
              <a:avLst/>
            </a:prstGeom>
          </p:spPr>
          <p:txBody>
            <a:bodyPr lIns="0" tIns="0" rIns="0" bIns="0" rtlCol="0" anchor="t">
              <a:spAutoFit/>
            </a:bodyPr>
            <a:lstStyle/>
            <a:p>
              <a:pPr marL="913947" lvl="1" indent="-456973">
                <a:lnSpc>
                  <a:spcPts val="5926"/>
                </a:lnSpc>
                <a:buFont typeface="Arial"/>
                <a:buChar char="•"/>
              </a:pPr>
              <a:r>
                <a:rPr lang="en-US" sz="4233" dirty="0">
                  <a:solidFill>
                    <a:srgbClr val="000000"/>
                  </a:solidFill>
                  <a:latin typeface="Montserrat"/>
                </a:rPr>
                <a:t>The California Community College System</a:t>
              </a:r>
            </a:p>
            <a:p>
              <a:pPr marL="913947" lvl="1" indent="-456973">
                <a:lnSpc>
                  <a:spcPts val="5926"/>
                </a:lnSpc>
                <a:buFont typeface="Arial"/>
                <a:buChar char="•"/>
              </a:pPr>
              <a:r>
                <a:rPr lang="en-US" sz="4233" dirty="0">
                  <a:solidFill>
                    <a:srgbClr val="000000"/>
                  </a:solidFill>
                  <a:latin typeface="Montserrat"/>
                </a:rPr>
                <a:t>Chabot College</a:t>
              </a:r>
            </a:p>
            <a:p>
              <a:pPr marL="913947" lvl="1" indent="-456973">
                <a:lnSpc>
                  <a:spcPts val="5926"/>
                </a:lnSpc>
                <a:buFont typeface="Arial"/>
                <a:buChar char="•"/>
              </a:pPr>
              <a:r>
                <a:rPr lang="en-US" sz="4233" dirty="0">
                  <a:solidFill>
                    <a:srgbClr val="000000"/>
                  </a:solidFill>
                  <a:latin typeface="Montserrat"/>
                </a:rPr>
                <a:t>SOAR Program </a:t>
              </a:r>
              <a:r>
                <a:rPr lang="en-US" sz="4233" dirty="0" smtClean="0">
                  <a:solidFill>
                    <a:srgbClr val="000000"/>
                  </a:solidFill>
                  <a:latin typeface="Montserrat"/>
                </a:rPr>
                <a:t>Details</a:t>
              </a:r>
            </a:p>
            <a:p>
              <a:pPr marL="456974" lvl="1">
                <a:lnSpc>
                  <a:spcPts val="5926"/>
                </a:lnSpc>
              </a:pPr>
              <a:endParaRPr lang="en-US" sz="2400" dirty="0" smtClean="0"/>
            </a:p>
            <a:p>
              <a:pPr marL="456974" lvl="1">
                <a:lnSpc>
                  <a:spcPts val="5926"/>
                </a:lnSpc>
              </a:pPr>
              <a:r>
                <a:rPr lang="en-US" sz="2400" dirty="0" smtClean="0"/>
                <a:t>video </a:t>
              </a:r>
              <a:r>
                <a:rPr lang="en-US" sz="2400" dirty="0"/>
                <a:t>clip</a:t>
              </a:r>
              <a:r>
                <a:rPr lang="en-US" sz="2400" dirty="0" smtClean="0"/>
                <a:t>: </a:t>
              </a:r>
              <a:r>
                <a:rPr lang="en-US" sz="2400" dirty="0" smtClean="0">
                  <a:hlinkClick r:id="rId5"/>
                </a:rPr>
                <a:t>Why Chabot?</a:t>
              </a:r>
              <a:r>
                <a:rPr lang="en-US" sz="2400" dirty="0" smtClean="0"/>
                <a:t> </a:t>
              </a:r>
              <a:endParaRPr lang="en-US" sz="2400" dirty="0">
                <a:solidFill>
                  <a:srgbClr val="000000"/>
                </a:solidFill>
                <a:latin typeface="Montserrat"/>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743070" y="7580461"/>
            <a:ext cx="13544930" cy="2706539"/>
          </a:xfrm>
          <a:prstGeom prst="rect">
            <a:avLst/>
          </a:prstGeom>
          <a:solidFill>
            <a:srgbClr val="E4BB31"/>
          </a:solidFill>
        </p:spPr>
      </p:sp>
      <p:sp>
        <p:nvSpPr>
          <p:cNvPr id="3" name="AutoShape 3"/>
          <p:cNvSpPr/>
          <p:nvPr/>
        </p:nvSpPr>
        <p:spPr>
          <a:xfrm>
            <a:off x="0" y="0"/>
            <a:ext cx="4743070" cy="10287000"/>
          </a:xfrm>
          <a:prstGeom prst="rect">
            <a:avLst/>
          </a:prstGeom>
          <a:solidFill>
            <a:srgbClr val="222A35"/>
          </a:solidFill>
        </p:spPr>
      </p:sp>
      <p:sp>
        <p:nvSpPr>
          <p:cNvPr id="7" name="Freeform 7"/>
          <p:cNvSpPr/>
          <p:nvPr/>
        </p:nvSpPr>
        <p:spPr>
          <a:xfrm>
            <a:off x="16817602" y="398218"/>
            <a:ext cx="883396" cy="1028700"/>
          </a:xfrm>
          <a:custGeom>
            <a:avLst/>
            <a:gdLst/>
            <a:ahLst/>
            <a:cxnLst/>
            <a:rect l="l" t="t" r="r" b="b"/>
            <a:pathLst>
              <a:path w="883396" h="1028700">
                <a:moveTo>
                  <a:pt x="0" y="0"/>
                </a:moveTo>
                <a:lnTo>
                  <a:pt x="883396" y="0"/>
                </a:lnTo>
                <a:lnTo>
                  <a:pt x="883396" y="1028700"/>
                </a:lnTo>
                <a:lnTo>
                  <a:pt x="0" y="10287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TextBox 9"/>
          <p:cNvSpPr txBox="1"/>
          <p:nvPr/>
        </p:nvSpPr>
        <p:spPr>
          <a:xfrm>
            <a:off x="4827918" y="821112"/>
            <a:ext cx="12449619" cy="730969"/>
          </a:xfrm>
          <a:prstGeom prst="rect">
            <a:avLst/>
          </a:prstGeom>
        </p:spPr>
        <p:txBody>
          <a:bodyPr wrap="square" lIns="0" tIns="0" rIns="0" bIns="0" rtlCol="0" anchor="t">
            <a:spAutoFit/>
          </a:bodyPr>
          <a:lstStyle/>
          <a:p>
            <a:pPr algn="ctr">
              <a:lnSpc>
                <a:spcPts val="5719"/>
              </a:lnSpc>
            </a:pPr>
            <a:r>
              <a:rPr lang="en-US" sz="4800" u="sng" dirty="0">
                <a:latin typeface="Helveticish Bold"/>
              </a:rPr>
              <a:t>Benefits of completing SOAR Steps</a:t>
            </a:r>
            <a:endParaRPr lang="en-US" u="sng" dirty="0">
              <a:cs typeface="Calibri"/>
            </a:endParaRPr>
          </a:p>
        </p:txBody>
      </p:sp>
      <p:sp>
        <p:nvSpPr>
          <p:cNvPr id="10" name="TextBox 10"/>
          <p:cNvSpPr txBox="1"/>
          <p:nvPr/>
        </p:nvSpPr>
        <p:spPr>
          <a:xfrm>
            <a:off x="7499230" y="9432430"/>
            <a:ext cx="11734800" cy="1333698"/>
          </a:xfrm>
          <a:prstGeom prst="rect">
            <a:avLst/>
          </a:prstGeom>
        </p:spPr>
        <p:txBody>
          <a:bodyPr wrap="square" lIns="0" tIns="0" rIns="0" bIns="0" rtlCol="0" anchor="t">
            <a:spAutoFit/>
          </a:bodyPr>
          <a:lstStyle/>
          <a:p>
            <a:pPr>
              <a:lnSpc>
                <a:spcPts val="5207"/>
              </a:lnSpc>
            </a:pPr>
            <a:r>
              <a:rPr lang="en-US" sz="4000" dirty="0">
                <a:solidFill>
                  <a:srgbClr val="454BFF"/>
                </a:solidFill>
                <a:latin typeface="Helveticish Bold"/>
                <a:hlinkClick r:id="rId4">
                  <a:extLst>
                    <a:ext uri="{A12FA001-AC4F-418D-AE19-62706E023703}">
                      <ahyp:hlinkClr xmlns:ahyp="http://schemas.microsoft.com/office/drawing/2018/hyperlinkcolor" xmlns="" val="tx"/>
                    </a:ext>
                  </a:extLst>
                </a:hlinkClick>
              </a:rPr>
              <a:t>www.chabotcollege.edu/soar/</a:t>
            </a:r>
            <a:endParaRPr lang="en-US" sz="4000">
              <a:solidFill>
                <a:srgbClr val="454BFF"/>
              </a:solidFill>
              <a:latin typeface="Helveticish Bold"/>
              <a:ea typeface="Helveticish Bold"/>
              <a:cs typeface="Helveticish Bold"/>
              <a:hlinkClick r:id="" action="ppaction://noaction">
                <a:extLst>
                  <a:ext uri="{A12FA001-AC4F-418D-AE19-62706E023703}">
                    <ahyp:hlinkClr xmlns:ahyp="http://schemas.microsoft.com/office/drawing/2018/hyperlinkcolor" xmlns="" val="tx"/>
                  </a:ext>
                </a:extLst>
              </a:hlinkClick>
            </a:endParaRPr>
          </a:p>
          <a:p>
            <a:pPr>
              <a:lnSpc>
                <a:spcPts val="5207"/>
              </a:lnSpc>
            </a:pPr>
            <a:endParaRPr lang="en-US" sz="4000" dirty="0">
              <a:solidFill>
                <a:srgbClr val="222A35"/>
              </a:solidFill>
              <a:latin typeface="Helveticish Bold"/>
            </a:endParaRPr>
          </a:p>
        </p:txBody>
      </p:sp>
      <p:sp>
        <p:nvSpPr>
          <p:cNvPr id="11" name="TextBox 11"/>
          <p:cNvSpPr txBox="1"/>
          <p:nvPr/>
        </p:nvSpPr>
        <p:spPr>
          <a:xfrm>
            <a:off x="5044155" y="7619923"/>
            <a:ext cx="12657826" cy="1808187"/>
          </a:xfrm>
          <a:prstGeom prst="rect">
            <a:avLst/>
          </a:prstGeom>
        </p:spPr>
        <p:txBody>
          <a:bodyPr wrap="square" lIns="0" tIns="0" rIns="0" bIns="0" rtlCol="0" anchor="t">
            <a:spAutoFit/>
          </a:bodyPr>
          <a:lstStyle/>
          <a:p>
            <a:pPr algn="ctr">
              <a:lnSpc>
                <a:spcPts val="4655"/>
              </a:lnSpc>
            </a:pPr>
            <a:r>
              <a:rPr lang="en-US" sz="4000" b="1" dirty="0">
                <a:solidFill>
                  <a:srgbClr val="222A35"/>
                </a:solidFill>
                <a:latin typeface="Helveticish Bold"/>
              </a:rPr>
              <a:t>SOAR Saturday &amp; registration assistance </a:t>
            </a:r>
          </a:p>
          <a:p>
            <a:pPr algn="ctr">
              <a:lnSpc>
                <a:spcPts val="4655"/>
              </a:lnSpc>
            </a:pPr>
            <a:r>
              <a:rPr lang="en-US" sz="4000" b="1" dirty="0">
                <a:solidFill>
                  <a:srgbClr val="222A35"/>
                </a:solidFill>
                <a:latin typeface="Helveticish Bold"/>
              </a:rPr>
              <a:t>will </a:t>
            </a:r>
            <a:r>
              <a:rPr lang="en-US" sz="4000" b="1" dirty="0" smtClean="0">
                <a:solidFill>
                  <a:srgbClr val="222A35"/>
                </a:solidFill>
                <a:latin typeface="Helveticish Bold"/>
              </a:rPr>
              <a:t>be on April 20</a:t>
            </a:r>
            <a:r>
              <a:rPr lang="en-US" sz="4000" b="1" smtClean="0">
                <a:solidFill>
                  <a:srgbClr val="222A35"/>
                </a:solidFill>
                <a:latin typeface="Helveticish Bold"/>
              </a:rPr>
              <a:t>, 2024</a:t>
            </a:r>
            <a:r>
              <a:rPr lang="en-US" sz="4000" b="1" dirty="0">
                <a:solidFill>
                  <a:srgbClr val="222A35"/>
                </a:solidFill>
                <a:latin typeface="Helveticish Bold"/>
              </a:rPr>
              <a:t>. </a:t>
            </a:r>
            <a:endParaRPr lang="en-US" sz="4000" b="1" dirty="0">
              <a:solidFill>
                <a:srgbClr val="222A35"/>
              </a:solidFill>
              <a:latin typeface="Helveticish Bold"/>
              <a:ea typeface="Helveticish Bold"/>
              <a:cs typeface="Helveticish Bold"/>
            </a:endParaRPr>
          </a:p>
          <a:p>
            <a:pPr algn="ctr">
              <a:lnSpc>
                <a:spcPts val="4655"/>
              </a:lnSpc>
            </a:pPr>
            <a:r>
              <a:rPr lang="en-US" sz="4000" b="1" dirty="0">
                <a:solidFill>
                  <a:srgbClr val="222A35"/>
                </a:solidFill>
                <a:latin typeface="Helveticish Bold"/>
              </a:rPr>
              <a:t>Keep a lookout for the event </a:t>
            </a:r>
            <a:r>
              <a:rPr lang="en-US" sz="4000" b="1" dirty="0" smtClean="0">
                <a:solidFill>
                  <a:srgbClr val="222A35"/>
                </a:solidFill>
                <a:latin typeface="Helveticish Bold"/>
              </a:rPr>
              <a:t>invitation &amp; RSVP!</a:t>
            </a:r>
            <a:r>
              <a:rPr lang="en-US" sz="4000" b="1" dirty="0">
                <a:solidFill>
                  <a:srgbClr val="222A35"/>
                </a:solidFill>
                <a:latin typeface="Helveticish Bold"/>
              </a:rPr>
              <a:t> </a:t>
            </a:r>
            <a:endParaRPr lang="en-US" sz="4000" b="1" dirty="0">
              <a:solidFill>
                <a:srgbClr val="222A35"/>
              </a:solidFill>
              <a:latin typeface="Helveticish Bold"/>
              <a:ea typeface="Helveticish Bold"/>
              <a:cs typeface="Helveticish Bold"/>
            </a:endParaRPr>
          </a:p>
        </p:txBody>
      </p:sp>
      <p:sp>
        <p:nvSpPr>
          <p:cNvPr id="12" name="TextBox 6">
            <a:extLst>
              <a:ext uri="{FF2B5EF4-FFF2-40B4-BE49-F238E27FC236}">
                <a16:creationId xmlns:a16="http://schemas.microsoft.com/office/drawing/2014/main" id="{7BB67DFC-DEE7-4CBE-8F4D-A52396112CE7}"/>
              </a:ext>
            </a:extLst>
          </p:cNvPr>
          <p:cNvSpPr txBox="1"/>
          <p:nvPr/>
        </p:nvSpPr>
        <p:spPr>
          <a:xfrm>
            <a:off x="5540311" y="1741457"/>
            <a:ext cx="12162529" cy="5535490"/>
          </a:xfrm>
          <a:prstGeom prst="rect">
            <a:avLst/>
          </a:prstGeom>
        </p:spPr>
        <p:txBody>
          <a:bodyPr wrap="square" lIns="0" tIns="0" rIns="0" bIns="0" rtlCol="0" anchor="t">
            <a:spAutoFit/>
          </a:bodyPr>
          <a:lstStyle/>
          <a:p>
            <a:pPr marL="571500" indent="-571500">
              <a:lnSpc>
                <a:spcPts val="7389"/>
              </a:lnSpc>
              <a:buFont typeface="Wingdings"/>
              <a:buChar char="v"/>
            </a:pPr>
            <a:r>
              <a:rPr lang="en-US" sz="2400" b="1" dirty="0">
                <a:solidFill>
                  <a:srgbClr val="000000"/>
                </a:solidFill>
                <a:latin typeface="Helveticish Bold"/>
              </a:rPr>
              <a:t>Receive support with College transition from your High School Counselors and Support Staff</a:t>
            </a:r>
            <a:endParaRPr lang="en-US" sz="2400" b="1">
              <a:solidFill>
                <a:srgbClr val="000000"/>
              </a:solidFill>
              <a:latin typeface="Calibri"/>
              <a:cs typeface="Calibri"/>
            </a:endParaRPr>
          </a:p>
          <a:p>
            <a:pPr marL="571500" indent="-571500">
              <a:lnSpc>
                <a:spcPts val="7389"/>
              </a:lnSpc>
              <a:buFont typeface="Wingdings"/>
              <a:buChar char="v"/>
            </a:pPr>
            <a:r>
              <a:rPr lang="en-US" sz="2400" b="1" dirty="0">
                <a:solidFill>
                  <a:srgbClr val="000000"/>
                </a:solidFill>
                <a:latin typeface="Helveticish Bold"/>
              </a:rPr>
              <a:t>Receive dedicated support, reminders, and invitations to complete SOAR Steps</a:t>
            </a:r>
            <a:endParaRPr lang="en-US" sz="2400" b="1">
              <a:solidFill>
                <a:srgbClr val="000000"/>
              </a:solidFill>
              <a:latin typeface="Calibri"/>
              <a:cs typeface="Calibri"/>
            </a:endParaRPr>
          </a:p>
          <a:p>
            <a:pPr marL="571500" indent="-571500">
              <a:lnSpc>
                <a:spcPts val="7389"/>
              </a:lnSpc>
              <a:buFont typeface="Wingdings"/>
              <a:buChar char="v"/>
            </a:pPr>
            <a:r>
              <a:rPr lang="en-US" sz="2400" b="1" dirty="0">
                <a:solidFill>
                  <a:srgbClr val="000000"/>
                </a:solidFill>
                <a:latin typeface="Helveticish Bold"/>
              </a:rPr>
              <a:t>Get access to EARLY REGISTRATION = first dibs on preferred class schedule </a:t>
            </a:r>
            <a:endParaRPr lang="en-US" sz="2400" b="1">
              <a:solidFill>
                <a:srgbClr val="000000"/>
              </a:solidFill>
              <a:latin typeface="Helveticish Bold"/>
              <a:ea typeface="Helveticish Bold"/>
              <a:cs typeface="Helveticish Bold"/>
            </a:endParaRPr>
          </a:p>
          <a:p>
            <a:pPr marL="571500" indent="-571500">
              <a:lnSpc>
                <a:spcPts val="7389"/>
              </a:lnSpc>
              <a:buFont typeface="Wingdings"/>
              <a:buChar char="v"/>
            </a:pPr>
            <a:r>
              <a:rPr lang="en-US" sz="2400" b="1" dirty="0">
                <a:solidFill>
                  <a:srgbClr val="000000"/>
                </a:solidFill>
                <a:latin typeface="Helveticish Bold"/>
              </a:rPr>
              <a:t>Leave high school with your college class schedule in hands!!</a:t>
            </a:r>
            <a:endParaRPr lang="en-US" sz="2400" b="1">
              <a:solidFill>
                <a:srgbClr val="000000"/>
              </a:solidFill>
              <a:latin typeface="Calibri"/>
              <a:cs typeface="Calibri"/>
            </a:endParaRPr>
          </a:p>
          <a:p>
            <a:pPr marL="571500" indent="-571500">
              <a:lnSpc>
                <a:spcPts val="7389"/>
              </a:lnSpc>
              <a:buFont typeface="Wingdings"/>
              <a:buChar char="v"/>
            </a:pPr>
            <a:r>
              <a:rPr lang="en-US" sz="2400" b="1" dirty="0">
                <a:solidFill>
                  <a:srgbClr val="000000"/>
                </a:solidFill>
                <a:latin typeface="Helveticish Bold"/>
              </a:rPr>
              <a:t>Enjoy your summer or get a head start on your college graduation plan</a:t>
            </a:r>
            <a:endParaRPr lang="en-US" sz="2400" b="1">
              <a:cs typeface="Calibri"/>
            </a:endParaRPr>
          </a:p>
        </p:txBody>
      </p:sp>
      <p:pic>
        <p:nvPicPr>
          <p:cNvPr id="16" name="Picture 15" descr="A person in a gym holding a post card that says Class Schedule.">
            <a:extLst>
              <a:ext uri="{FF2B5EF4-FFF2-40B4-BE49-F238E27FC236}">
                <a16:creationId xmlns:a16="http://schemas.microsoft.com/office/drawing/2014/main" id="{F2E79B9F-E1E6-1906-BA55-DA81976F86CA}"/>
              </a:ext>
              <a:ext uri="{C183D7F6-B498-43B3-948B-1728B52AA6E4}">
                <adec:decorative xmlns:adec="http://schemas.microsoft.com/office/drawing/2017/decorative" xmlns="" val="0"/>
              </a:ext>
            </a:extLst>
          </p:cNvPr>
          <p:cNvPicPr>
            <a:picLocks noChangeAspect="1"/>
          </p:cNvPicPr>
          <p:nvPr/>
        </p:nvPicPr>
        <p:blipFill rotWithShape="1">
          <a:blip r:embed="rId5"/>
          <a:srcRect l="3964" t="947" r="45031" b="-4445"/>
          <a:stretch/>
        </p:blipFill>
        <p:spPr>
          <a:xfrm>
            <a:off x="-11134" y="2460883"/>
            <a:ext cx="4732527" cy="5122173"/>
          </a:xfrm>
          <a:prstGeom prst="rect">
            <a:avLst/>
          </a:prstGeom>
        </p:spPr>
      </p:pic>
    </p:spTree>
    <p:extLst>
      <p:ext uri="{BB962C8B-B14F-4D97-AF65-F5344CB8AC3E}">
        <p14:creationId xmlns:p14="http://schemas.microsoft.com/office/powerpoint/2010/main" val="40288201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9666" y="-321802"/>
            <a:ext cx="6134614" cy="10930604"/>
            <a:chOff x="0" y="0"/>
            <a:chExt cx="8179486" cy="14574139"/>
          </a:xfrm>
        </p:grpSpPr>
        <p:pic>
          <p:nvPicPr>
            <p:cNvPr id="3" name="Picture 3"/>
            <p:cNvPicPr>
              <a:picLocks noChangeAspect="1"/>
            </p:cNvPicPr>
            <p:nvPr/>
          </p:nvPicPr>
          <p:blipFill>
            <a:blip r:embed="rId2"/>
            <a:srcRect l="56882" r="5593"/>
            <a:stretch>
              <a:fillRect/>
            </a:stretch>
          </p:blipFill>
          <p:spPr>
            <a:xfrm>
              <a:off x="0" y="0"/>
              <a:ext cx="8179486" cy="14574139"/>
            </a:xfrm>
            <a:prstGeom prst="rect">
              <a:avLst/>
            </a:prstGeom>
          </p:spPr>
        </p:pic>
      </p:grpSp>
      <p:sp>
        <p:nvSpPr>
          <p:cNvPr id="4" name="AutoShape 4"/>
          <p:cNvSpPr/>
          <p:nvPr/>
        </p:nvSpPr>
        <p:spPr>
          <a:xfrm>
            <a:off x="5124912" y="0"/>
            <a:ext cx="1414972" cy="1395058"/>
          </a:xfrm>
          <a:prstGeom prst="rect">
            <a:avLst/>
          </a:prstGeom>
          <a:solidFill>
            <a:srgbClr val="E4BB31"/>
          </a:solidFill>
        </p:spPr>
      </p:sp>
      <p:sp>
        <p:nvSpPr>
          <p:cNvPr id="5" name="TextBox 5"/>
          <p:cNvSpPr txBox="1"/>
          <p:nvPr/>
        </p:nvSpPr>
        <p:spPr>
          <a:xfrm>
            <a:off x="6539885" y="320675"/>
            <a:ext cx="11426902" cy="1435100"/>
          </a:xfrm>
          <a:prstGeom prst="rect">
            <a:avLst/>
          </a:prstGeom>
        </p:spPr>
        <p:txBody>
          <a:bodyPr lIns="0" tIns="0" rIns="0" bIns="0" rtlCol="0" anchor="t">
            <a:spAutoFit/>
          </a:bodyPr>
          <a:lstStyle/>
          <a:p>
            <a:pPr algn="ctr">
              <a:lnSpc>
                <a:spcPts val="5500"/>
              </a:lnSpc>
            </a:pPr>
            <a:r>
              <a:rPr lang="en-US" sz="5000">
                <a:solidFill>
                  <a:srgbClr val="000000"/>
                </a:solidFill>
                <a:latin typeface="Helveticish Bold"/>
              </a:rPr>
              <a:t>PEER GUIDE Support Services at Chabot College</a:t>
            </a:r>
          </a:p>
        </p:txBody>
      </p:sp>
      <p:sp>
        <p:nvSpPr>
          <p:cNvPr id="6" name="TextBox 6"/>
          <p:cNvSpPr txBox="1"/>
          <p:nvPr/>
        </p:nvSpPr>
        <p:spPr>
          <a:xfrm>
            <a:off x="6539885" y="2149839"/>
            <a:ext cx="11426902" cy="2116074"/>
          </a:xfrm>
          <a:prstGeom prst="rect">
            <a:avLst/>
          </a:prstGeom>
        </p:spPr>
        <p:txBody>
          <a:bodyPr lIns="0" tIns="0" rIns="0" bIns="0" rtlCol="0" anchor="t">
            <a:spAutoFit/>
          </a:bodyPr>
          <a:lstStyle/>
          <a:p>
            <a:pPr algn="ctr">
              <a:lnSpc>
                <a:spcPts val="4128"/>
              </a:lnSpc>
            </a:pPr>
            <a:r>
              <a:rPr lang="en-US" sz="3200" spc="48">
                <a:solidFill>
                  <a:srgbClr val="000000"/>
                </a:solidFill>
                <a:latin typeface="Helveticish Bold"/>
              </a:rPr>
              <a:t>Peer Guides are Student Employees who are trained to provide support, information, and referrals. </a:t>
            </a:r>
          </a:p>
          <a:p>
            <a:pPr algn="ctr">
              <a:lnSpc>
                <a:spcPts val="4128"/>
              </a:lnSpc>
            </a:pPr>
            <a:r>
              <a:rPr lang="en-US" sz="3200" spc="48">
                <a:solidFill>
                  <a:srgbClr val="000000"/>
                </a:solidFill>
                <a:latin typeface="Helveticish Bold"/>
              </a:rPr>
              <a:t>You can reach a Peer in-person (Building 700 Lobby), Online on Zoom or over the phone</a:t>
            </a:r>
          </a:p>
        </p:txBody>
      </p:sp>
      <p:sp>
        <p:nvSpPr>
          <p:cNvPr id="7" name="TextBox 7"/>
          <p:cNvSpPr txBox="1"/>
          <p:nvPr/>
        </p:nvSpPr>
        <p:spPr>
          <a:xfrm>
            <a:off x="5832398" y="9201150"/>
            <a:ext cx="12134388" cy="544449"/>
          </a:xfrm>
          <a:prstGeom prst="rect">
            <a:avLst/>
          </a:prstGeom>
        </p:spPr>
        <p:txBody>
          <a:bodyPr lIns="0" tIns="0" rIns="0" bIns="0" rtlCol="0" anchor="t">
            <a:spAutoFit/>
          </a:bodyPr>
          <a:lstStyle/>
          <a:p>
            <a:pPr algn="ctr">
              <a:lnSpc>
                <a:spcPts val="4128"/>
              </a:lnSpc>
            </a:pPr>
            <a:r>
              <a:rPr lang="en-US" sz="3200" spc="48">
                <a:solidFill>
                  <a:srgbClr val="000000"/>
                </a:solidFill>
                <a:latin typeface="Helveticish Bold"/>
                <a:hlinkClick r:id="rId3" tooltip="https://www.chabotcollege.edu/counseling/peer-guides/index.php"/>
              </a:rPr>
              <a:t>www.chabotcollege.edu/counseling/peer-guides/index.php</a:t>
            </a:r>
          </a:p>
        </p:txBody>
      </p:sp>
      <p:grpSp>
        <p:nvGrpSpPr>
          <p:cNvPr id="8" name="Group 8"/>
          <p:cNvGrpSpPr/>
          <p:nvPr/>
        </p:nvGrpSpPr>
        <p:grpSpPr>
          <a:xfrm>
            <a:off x="7709117" y="4717127"/>
            <a:ext cx="9842616" cy="3955933"/>
            <a:chOff x="0" y="0"/>
            <a:chExt cx="13123488" cy="5274578"/>
          </a:xfrm>
        </p:grpSpPr>
        <p:sp>
          <p:nvSpPr>
            <p:cNvPr id="9" name="AutoShape 9"/>
            <p:cNvSpPr/>
            <p:nvPr/>
          </p:nvSpPr>
          <p:spPr>
            <a:xfrm>
              <a:off x="0" y="0"/>
              <a:ext cx="13123488" cy="5274578"/>
            </a:xfrm>
            <a:prstGeom prst="rect">
              <a:avLst/>
            </a:prstGeom>
            <a:solidFill>
              <a:srgbClr val="222A35"/>
            </a:solidFill>
          </p:spPr>
        </p:sp>
        <p:sp>
          <p:nvSpPr>
            <p:cNvPr id="10" name="TextBox 10"/>
            <p:cNvSpPr txBox="1"/>
            <p:nvPr/>
          </p:nvSpPr>
          <p:spPr>
            <a:xfrm>
              <a:off x="428510" y="517349"/>
              <a:ext cx="12266469" cy="4182731"/>
            </a:xfrm>
            <a:prstGeom prst="rect">
              <a:avLst/>
            </a:prstGeom>
          </p:spPr>
          <p:txBody>
            <a:bodyPr lIns="0" tIns="0" rIns="0" bIns="0" rtlCol="0" anchor="t">
              <a:spAutoFit/>
            </a:bodyPr>
            <a:lstStyle/>
            <a:p>
              <a:pPr algn="just">
                <a:lnSpc>
                  <a:spcPts val="4945"/>
                </a:lnSpc>
              </a:pPr>
              <a:r>
                <a:rPr lang="en-US" sz="3833" spc="57">
                  <a:solidFill>
                    <a:srgbClr val="FFFFFF"/>
                  </a:solidFill>
                  <a:latin typeface="Helveticish Bold"/>
                </a:rPr>
                <a:t>Peer Guides provide support with:</a:t>
              </a:r>
            </a:p>
            <a:p>
              <a:pPr marL="827673" lvl="1" indent="-413836" algn="just">
                <a:lnSpc>
                  <a:spcPts val="4945"/>
                </a:lnSpc>
                <a:buFont typeface="Arial"/>
                <a:buChar char="•"/>
              </a:pPr>
              <a:r>
                <a:rPr lang="en-US" sz="3833" spc="57">
                  <a:solidFill>
                    <a:srgbClr val="FFFFFF"/>
                  </a:solidFill>
                  <a:latin typeface="Helveticish Bold"/>
                </a:rPr>
                <a:t>ClassWeb, CANVAS, Zonemail</a:t>
              </a:r>
            </a:p>
            <a:p>
              <a:pPr marL="827673" lvl="1" indent="-413836" algn="just">
                <a:lnSpc>
                  <a:spcPts val="4945"/>
                </a:lnSpc>
                <a:buFont typeface="Arial"/>
                <a:buChar char="•"/>
              </a:pPr>
              <a:r>
                <a:rPr lang="en-US" sz="3833" spc="57">
                  <a:solidFill>
                    <a:srgbClr val="FFFFFF"/>
                  </a:solidFill>
                  <a:latin typeface="Helveticish Bold"/>
                </a:rPr>
                <a:t>Form Location &amp; Submission</a:t>
              </a:r>
            </a:p>
            <a:p>
              <a:pPr marL="827673" lvl="1" indent="-413836" algn="just">
                <a:lnSpc>
                  <a:spcPts val="4945"/>
                </a:lnSpc>
                <a:buFont typeface="Arial"/>
                <a:buChar char="•"/>
              </a:pPr>
              <a:r>
                <a:rPr lang="en-US" sz="3833" spc="57">
                  <a:solidFill>
                    <a:srgbClr val="FFFFFF"/>
                  </a:solidFill>
                  <a:latin typeface="Helveticish Bold"/>
                </a:rPr>
                <a:t>Chabot Website Navigation</a:t>
              </a:r>
            </a:p>
            <a:p>
              <a:pPr marL="827673" lvl="1" indent="-413836" algn="just">
                <a:lnSpc>
                  <a:spcPts val="4945"/>
                </a:lnSpc>
                <a:buFont typeface="Arial"/>
                <a:buChar char="•"/>
              </a:pPr>
              <a:r>
                <a:rPr lang="en-US" sz="3833" spc="57">
                  <a:solidFill>
                    <a:srgbClr val="FFFFFF"/>
                  </a:solidFill>
                  <a:latin typeface="Helveticish Bold"/>
                </a:rPr>
                <a:t>Troubleshooting and much more!</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687413" cy="10287000"/>
          </a:xfrm>
          <a:prstGeom prst="rect">
            <a:avLst/>
          </a:prstGeom>
          <a:solidFill>
            <a:srgbClr val="222A35"/>
          </a:solidFill>
        </p:spPr>
      </p:sp>
      <p:grpSp>
        <p:nvGrpSpPr>
          <p:cNvPr id="3" name="Group 3"/>
          <p:cNvGrpSpPr/>
          <p:nvPr/>
        </p:nvGrpSpPr>
        <p:grpSpPr>
          <a:xfrm>
            <a:off x="9485" y="2484348"/>
            <a:ext cx="5677928" cy="5318305"/>
            <a:chOff x="0" y="0"/>
            <a:chExt cx="7570570" cy="7091073"/>
          </a:xfrm>
        </p:grpSpPr>
        <p:pic>
          <p:nvPicPr>
            <p:cNvPr id="4" name="Picture 4"/>
            <p:cNvPicPr>
              <a:picLocks noChangeAspect="1"/>
            </p:cNvPicPr>
            <p:nvPr/>
          </p:nvPicPr>
          <p:blipFill>
            <a:blip r:embed="rId2"/>
            <a:srcRect l="14434" r="14434"/>
            <a:stretch>
              <a:fillRect/>
            </a:stretch>
          </p:blipFill>
          <p:spPr>
            <a:xfrm>
              <a:off x="0" y="0"/>
              <a:ext cx="7570570" cy="7091073"/>
            </a:xfrm>
            <a:prstGeom prst="rect">
              <a:avLst/>
            </a:prstGeom>
          </p:spPr>
        </p:pic>
      </p:grpSp>
      <p:sp>
        <p:nvSpPr>
          <p:cNvPr id="5" name="AutoShape 5"/>
          <p:cNvSpPr/>
          <p:nvPr/>
        </p:nvSpPr>
        <p:spPr>
          <a:xfrm>
            <a:off x="5813259" y="1530276"/>
            <a:ext cx="12156498" cy="8291138"/>
          </a:xfrm>
          <a:prstGeom prst="rect">
            <a:avLst/>
          </a:prstGeom>
          <a:solidFill>
            <a:srgbClr val="E4BB31"/>
          </a:solidFill>
        </p:spPr>
      </p:sp>
      <p:sp>
        <p:nvSpPr>
          <p:cNvPr id="6" name="Freeform 6"/>
          <p:cNvSpPr/>
          <p:nvPr/>
        </p:nvSpPr>
        <p:spPr>
          <a:xfrm flipH="1">
            <a:off x="16876413" y="9057689"/>
            <a:ext cx="120868" cy="200611"/>
          </a:xfrm>
          <a:custGeom>
            <a:avLst/>
            <a:gdLst/>
            <a:ahLst/>
            <a:cxnLst/>
            <a:rect l="l" t="t" r="r" b="b"/>
            <a:pathLst>
              <a:path w="120868" h="200611">
                <a:moveTo>
                  <a:pt x="120868" y="0"/>
                </a:moveTo>
                <a:lnTo>
                  <a:pt x="0" y="0"/>
                </a:lnTo>
                <a:lnTo>
                  <a:pt x="0" y="200611"/>
                </a:lnTo>
                <a:lnTo>
                  <a:pt x="120868" y="200611"/>
                </a:lnTo>
                <a:lnTo>
                  <a:pt x="120868"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5777080" y="267452"/>
            <a:ext cx="883396" cy="1028700"/>
          </a:xfrm>
          <a:custGeom>
            <a:avLst/>
            <a:gdLst/>
            <a:ahLst/>
            <a:cxnLst/>
            <a:rect l="l" t="t" r="r" b="b"/>
            <a:pathLst>
              <a:path w="883396" h="1028700">
                <a:moveTo>
                  <a:pt x="0" y="0"/>
                </a:moveTo>
                <a:lnTo>
                  <a:pt x="883396" y="0"/>
                </a:lnTo>
                <a:lnTo>
                  <a:pt x="883396" y="1028700"/>
                </a:lnTo>
                <a:lnTo>
                  <a:pt x="0" y="10287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8"/>
          <p:cNvSpPr txBox="1"/>
          <p:nvPr/>
        </p:nvSpPr>
        <p:spPr>
          <a:xfrm>
            <a:off x="7053346" y="686164"/>
            <a:ext cx="10424914" cy="713646"/>
          </a:xfrm>
          <a:prstGeom prst="rect">
            <a:avLst/>
          </a:prstGeom>
        </p:spPr>
        <p:txBody>
          <a:bodyPr lIns="0" tIns="0" rIns="0" bIns="0" rtlCol="0" anchor="t">
            <a:spAutoFit/>
          </a:bodyPr>
          <a:lstStyle/>
          <a:p>
            <a:pPr algn="ctr">
              <a:lnSpc>
                <a:spcPts val="5374"/>
              </a:lnSpc>
            </a:pPr>
            <a:r>
              <a:rPr lang="en-US" sz="4885">
                <a:solidFill>
                  <a:srgbClr val="000000"/>
                </a:solidFill>
                <a:latin typeface="Helveticish Bold"/>
              </a:rPr>
              <a:t>SUPPORT SERVICES ON CAMPUS</a:t>
            </a:r>
          </a:p>
        </p:txBody>
      </p:sp>
      <p:sp>
        <p:nvSpPr>
          <p:cNvPr id="9" name="TextBox 9"/>
          <p:cNvSpPr txBox="1"/>
          <p:nvPr/>
        </p:nvSpPr>
        <p:spPr>
          <a:xfrm>
            <a:off x="6096001" y="1866900"/>
            <a:ext cx="11873756" cy="7540526"/>
          </a:xfrm>
          <a:prstGeom prst="rect">
            <a:avLst/>
          </a:prstGeom>
        </p:spPr>
        <p:txBody>
          <a:bodyPr wrap="square" lIns="0" tIns="0" rIns="0" bIns="0" rtlCol="0" anchor="t">
            <a:spAutoFit/>
          </a:bodyPr>
          <a:lstStyle/>
          <a:p>
            <a:pPr>
              <a:lnSpc>
                <a:spcPts val="4163"/>
              </a:lnSpc>
            </a:pPr>
            <a:r>
              <a:rPr lang="en-US" sz="3200" dirty="0">
                <a:solidFill>
                  <a:srgbClr val="222A35"/>
                </a:solidFill>
                <a:latin typeface="Helveticish Bold"/>
              </a:rPr>
              <a:t>We invite you to visit Chabot College to receive assistance with any of the SOAR steps at the following locations:</a:t>
            </a:r>
          </a:p>
          <a:p>
            <a:pPr>
              <a:lnSpc>
                <a:spcPts val="4163"/>
              </a:lnSpc>
            </a:pPr>
            <a:endParaRPr lang="en-US" sz="3357" dirty="0">
              <a:solidFill>
                <a:srgbClr val="222A35"/>
              </a:solidFill>
              <a:latin typeface="Helveticish Bold"/>
            </a:endParaRPr>
          </a:p>
          <a:p>
            <a:pPr marL="724941" lvl="1" indent="-362471">
              <a:lnSpc>
                <a:spcPts val="4163"/>
              </a:lnSpc>
              <a:buFont typeface="Arial"/>
              <a:buChar char="•"/>
            </a:pPr>
            <a:r>
              <a:rPr lang="en-US" sz="3200" dirty="0">
                <a:solidFill>
                  <a:srgbClr val="222A35"/>
                </a:solidFill>
                <a:latin typeface="Helveticish Bold"/>
              </a:rPr>
              <a:t>Accessibility Center for Education (ACE) in Building 2400</a:t>
            </a:r>
          </a:p>
          <a:p>
            <a:pPr marL="724941" lvl="1" indent="-362471">
              <a:lnSpc>
                <a:spcPts val="4163"/>
              </a:lnSpc>
              <a:buFont typeface="Arial"/>
              <a:buChar char="•"/>
            </a:pPr>
            <a:r>
              <a:rPr lang="en-US" sz="3200" dirty="0">
                <a:solidFill>
                  <a:srgbClr val="222A35"/>
                </a:solidFill>
                <a:latin typeface="Helveticish Bold"/>
              </a:rPr>
              <a:t>Black Cultural Resource Center (BCRC) in Building 100</a:t>
            </a:r>
          </a:p>
          <a:p>
            <a:pPr marL="724941" lvl="1" indent="-362471">
              <a:lnSpc>
                <a:spcPts val="4163"/>
              </a:lnSpc>
              <a:buFont typeface="Arial"/>
              <a:buChar char="•"/>
            </a:pPr>
            <a:r>
              <a:rPr lang="en-US" sz="3200" dirty="0">
                <a:solidFill>
                  <a:srgbClr val="222A35"/>
                </a:solidFill>
                <a:latin typeface="Helveticish Bold"/>
              </a:rPr>
              <a:t>El Centro in Building 700 South</a:t>
            </a:r>
          </a:p>
          <a:p>
            <a:pPr marL="724941" lvl="1" indent="-362471">
              <a:lnSpc>
                <a:spcPts val="4163"/>
              </a:lnSpc>
              <a:buFont typeface="Arial"/>
              <a:buChar char="•"/>
            </a:pPr>
            <a:r>
              <a:rPr lang="en-US" sz="3200" dirty="0">
                <a:solidFill>
                  <a:srgbClr val="222A35"/>
                </a:solidFill>
                <a:latin typeface="Helveticish Bold"/>
              </a:rPr>
              <a:t>STEM Center in Building 3900</a:t>
            </a:r>
          </a:p>
          <a:p>
            <a:pPr marL="724941" lvl="1" indent="-362471">
              <a:lnSpc>
                <a:spcPts val="4163"/>
              </a:lnSpc>
              <a:buFont typeface="Arial"/>
              <a:buChar char="•"/>
            </a:pPr>
            <a:r>
              <a:rPr lang="en-US" sz="3200" dirty="0">
                <a:solidFill>
                  <a:srgbClr val="222A35"/>
                </a:solidFill>
                <a:latin typeface="Helveticish Bold"/>
              </a:rPr>
              <a:t>Student Services in Building 700</a:t>
            </a:r>
          </a:p>
          <a:p>
            <a:pPr marL="1449883" lvl="2" indent="-483294">
              <a:lnSpc>
                <a:spcPts val="4163"/>
              </a:lnSpc>
              <a:buFont typeface="Arial"/>
              <a:buChar char="⚬"/>
            </a:pPr>
            <a:r>
              <a:rPr lang="en-US" sz="3200" dirty="0">
                <a:solidFill>
                  <a:srgbClr val="222A35"/>
                </a:solidFill>
                <a:latin typeface="Helveticish Bold"/>
              </a:rPr>
              <a:t>Peer Guides Desk, Online Services, Assessment Center, Admissions &amp; Records, Financial Aid, Learning Communities, Special Programs, General Counseling, Career Center</a:t>
            </a:r>
          </a:p>
          <a:p>
            <a:pPr>
              <a:lnSpc>
                <a:spcPts val="4163"/>
              </a:lnSpc>
            </a:pPr>
            <a:r>
              <a:rPr lang="en-US" sz="3200" u="sng" dirty="0">
                <a:solidFill>
                  <a:srgbClr val="222A35"/>
                </a:solidFill>
                <a:latin typeface="Helveticish Bold"/>
                <a:hlinkClick r:id="rId7" tooltip="https://www.chabotcollege.edu/about/campus-maps.php"/>
              </a:rPr>
              <a:t>https://www.chabotcollege.edu/about/campus-maps.php</a:t>
            </a:r>
          </a:p>
          <a:p>
            <a:pPr>
              <a:lnSpc>
                <a:spcPts val="4163"/>
              </a:lnSpc>
            </a:pPr>
            <a:endParaRPr lang="en-US" sz="3357" u="sng" dirty="0">
              <a:solidFill>
                <a:srgbClr val="222A35"/>
              </a:solidFill>
              <a:latin typeface="Helveticish Bold"/>
              <a:hlinkClick r:id="rId7" tooltip="https://www.chabotcollege.edu/about/campus-maps.php"/>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815007" y="0"/>
            <a:ext cx="5687413" cy="10287000"/>
          </a:xfrm>
          <a:prstGeom prst="rect">
            <a:avLst/>
          </a:prstGeom>
          <a:solidFill>
            <a:srgbClr val="222A35"/>
          </a:solidFill>
        </p:spPr>
      </p:sp>
      <p:grpSp>
        <p:nvGrpSpPr>
          <p:cNvPr id="3" name="Group 3"/>
          <p:cNvGrpSpPr/>
          <p:nvPr/>
        </p:nvGrpSpPr>
        <p:grpSpPr>
          <a:xfrm>
            <a:off x="-1805521" y="2484348"/>
            <a:ext cx="5677928" cy="5318305"/>
            <a:chOff x="0" y="0"/>
            <a:chExt cx="7570570" cy="7091073"/>
          </a:xfrm>
        </p:grpSpPr>
        <p:pic>
          <p:nvPicPr>
            <p:cNvPr id="4" name="Picture 4"/>
            <p:cNvPicPr>
              <a:picLocks noChangeAspect="1"/>
            </p:cNvPicPr>
            <p:nvPr/>
          </p:nvPicPr>
          <p:blipFill>
            <a:blip r:embed="rId2"/>
            <a:srcRect l="14434" r="14434"/>
            <a:stretch>
              <a:fillRect/>
            </a:stretch>
          </p:blipFill>
          <p:spPr>
            <a:xfrm>
              <a:off x="0" y="0"/>
              <a:ext cx="7570570" cy="7091073"/>
            </a:xfrm>
            <a:prstGeom prst="rect">
              <a:avLst/>
            </a:prstGeom>
          </p:spPr>
        </p:pic>
      </p:grpSp>
      <p:sp>
        <p:nvSpPr>
          <p:cNvPr id="5" name="AutoShape 5"/>
          <p:cNvSpPr/>
          <p:nvPr/>
        </p:nvSpPr>
        <p:spPr>
          <a:xfrm>
            <a:off x="4314251" y="1262824"/>
            <a:ext cx="14584904" cy="8770824"/>
          </a:xfrm>
          <a:prstGeom prst="rect">
            <a:avLst/>
          </a:prstGeom>
          <a:solidFill>
            <a:srgbClr val="E4BB31"/>
          </a:solidFill>
        </p:spPr>
      </p:sp>
      <p:sp>
        <p:nvSpPr>
          <p:cNvPr id="6" name="Freeform 6"/>
          <p:cNvSpPr/>
          <p:nvPr/>
        </p:nvSpPr>
        <p:spPr>
          <a:xfrm flipH="1">
            <a:off x="16876413" y="9057689"/>
            <a:ext cx="120868" cy="200611"/>
          </a:xfrm>
          <a:custGeom>
            <a:avLst/>
            <a:gdLst/>
            <a:ahLst/>
            <a:cxnLst/>
            <a:rect l="l" t="t" r="r" b="b"/>
            <a:pathLst>
              <a:path w="120868" h="200611">
                <a:moveTo>
                  <a:pt x="120868" y="0"/>
                </a:moveTo>
                <a:lnTo>
                  <a:pt x="0" y="0"/>
                </a:lnTo>
                <a:lnTo>
                  <a:pt x="0" y="200611"/>
                </a:lnTo>
                <a:lnTo>
                  <a:pt x="120868" y="200611"/>
                </a:lnTo>
                <a:lnTo>
                  <a:pt x="120868"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4278071" y="0"/>
            <a:ext cx="883396" cy="1028700"/>
          </a:xfrm>
          <a:custGeom>
            <a:avLst/>
            <a:gdLst/>
            <a:ahLst/>
            <a:cxnLst/>
            <a:rect l="l" t="t" r="r" b="b"/>
            <a:pathLst>
              <a:path w="883396" h="1028700">
                <a:moveTo>
                  <a:pt x="0" y="0"/>
                </a:moveTo>
                <a:lnTo>
                  <a:pt x="883397" y="0"/>
                </a:lnTo>
                <a:lnTo>
                  <a:pt x="883397" y="1028700"/>
                </a:lnTo>
                <a:lnTo>
                  <a:pt x="0" y="10287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8"/>
          <p:cNvSpPr txBox="1"/>
          <p:nvPr/>
        </p:nvSpPr>
        <p:spPr>
          <a:xfrm>
            <a:off x="5554337" y="418712"/>
            <a:ext cx="11704963" cy="713646"/>
          </a:xfrm>
          <a:prstGeom prst="rect">
            <a:avLst/>
          </a:prstGeom>
        </p:spPr>
        <p:txBody>
          <a:bodyPr lIns="0" tIns="0" rIns="0" bIns="0" rtlCol="0" anchor="t">
            <a:spAutoFit/>
          </a:bodyPr>
          <a:lstStyle/>
          <a:p>
            <a:pPr algn="ctr">
              <a:lnSpc>
                <a:spcPts val="5374"/>
              </a:lnSpc>
            </a:pPr>
            <a:r>
              <a:rPr lang="en-US" sz="4885" dirty="0">
                <a:solidFill>
                  <a:srgbClr val="000000"/>
                </a:solidFill>
                <a:latin typeface="Helveticish Bold"/>
              </a:rPr>
              <a:t>GLIMPSE AT SUPPORT PROGRAMS</a:t>
            </a:r>
          </a:p>
        </p:txBody>
      </p:sp>
      <p:sp>
        <p:nvSpPr>
          <p:cNvPr id="9" name="TextBox 9"/>
          <p:cNvSpPr txBox="1"/>
          <p:nvPr/>
        </p:nvSpPr>
        <p:spPr>
          <a:xfrm>
            <a:off x="4582051" y="1384150"/>
            <a:ext cx="12677249" cy="8653459"/>
          </a:xfrm>
          <a:prstGeom prst="rect">
            <a:avLst/>
          </a:prstGeom>
        </p:spPr>
        <p:txBody>
          <a:bodyPr lIns="0" tIns="0" rIns="0" bIns="0" rtlCol="0" anchor="t">
            <a:spAutoFit/>
          </a:bodyPr>
          <a:lstStyle/>
          <a:p>
            <a:r>
              <a:rPr lang="en-US" dirty="0"/>
              <a:t> </a:t>
            </a:r>
          </a:p>
          <a:p>
            <a:pPr lvl="1"/>
            <a:r>
              <a:rPr lang="en-US" sz="3200" u="sng" dirty="0">
                <a:latin typeface="Helveticish Bold" panose="020B0604020202020204" charset="0"/>
                <a:ea typeface="Helveticish Bold" panose="020B0604020202020204" charset="0"/>
                <a:cs typeface="Helveticish Bold" panose="020B0604020202020204" charset="0"/>
                <a:hlinkClick r:id="rId7"/>
              </a:rPr>
              <a:t>Basic Needs </a:t>
            </a:r>
            <a:r>
              <a:rPr lang="en-US" sz="3200" dirty="0">
                <a:latin typeface="Helveticish Bold" panose="020B0604020202020204" charset="0"/>
                <a:ea typeface="Helveticish Bold" panose="020B0604020202020204" charset="0"/>
                <a:cs typeface="Helveticish Bold" panose="020B0604020202020204" charset="0"/>
              </a:rPr>
              <a:t>(</a:t>
            </a:r>
            <a:r>
              <a:rPr lang="en-US" sz="3200" dirty="0" err="1">
                <a:latin typeface="Helveticish Bold" panose="020B0604020202020204" charset="0"/>
                <a:ea typeface="Helveticish Bold" panose="020B0604020202020204" charset="0"/>
                <a:cs typeface="Helveticish Bold" panose="020B0604020202020204" charset="0"/>
              </a:rPr>
              <a:t>CalFresh</a:t>
            </a:r>
            <a:r>
              <a:rPr lang="en-US" sz="3200" dirty="0">
                <a:latin typeface="Helveticish Bold" panose="020B0604020202020204" charset="0"/>
                <a:ea typeface="Helveticish Bold" panose="020B0604020202020204" charset="0"/>
                <a:cs typeface="Helveticish Bold" panose="020B0604020202020204" charset="0"/>
              </a:rPr>
              <a:t>, Direct Aid for transportation, school supplies, etc.)</a:t>
            </a:r>
          </a:p>
          <a:p>
            <a:pPr lvl="1"/>
            <a:r>
              <a:rPr lang="en-US" sz="3200" u="sng" dirty="0">
                <a:latin typeface="Helveticish Bold" panose="020B0604020202020204" charset="0"/>
                <a:ea typeface="Helveticish Bold" panose="020B0604020202020204" charset="0"/>
                <a:cs typeface="Helveticish Bold" panose="020B0604020202020204" charset="0"/>
                <a:hlinkClick r:id="rId8"/>
              </a:rPr>
              <a:t>Black Cultural Resource Center</a:t>
            </a:r>
            <a:endParaRPr lang="en-US" sz="3200" dirty="0">
              <a:latin typeface="Helveticish Bold" panose="020B0604020202020204" charset="0"/>
              <a:ea typeface="Helveticish Bold" panose="020B0604020202020204" charset="0"/>
              <a:cs typeface="Helveticish Bold" panose="020B0604020202020204" charset="0"/>
            </a:endParaRPr>
          </a:p>
          <a:p>
            <a:pPr lvl="1"/>
            <a:r>
              <a:rPr lang="en-US" sz="3200" u="sng" dirty="0">
                <a:latin typeface="Helveticish Bold" panose="020B0604020202020204" charset="0"/>
                <a:ea typeface="Helveticish Bold" panose="020B0604020202020204" charset="0"/>
                <a:cs typeface="Helveticish Bold" panose="020B0604020202020204" charset="0"/>
                <a:hlinkClick r:id="rId9"/>
              </a:rPr>
              <a:t>Dream Center &amp; Dreamer’s Club</a:t>
            </a:r>
            <a:endParaRPr lang="en-US" sz="3200" dirty="0">
              <a:latin typeface="Helveticish Bold" panose="020B0604020202020204" charset="0"/>
              <a:ea typeface="Helveticish Bold" panose="020B0604020202020204" charset="0"/>
              <a:cs typeface="Helveticish Bold" panose="020B0604020202020204" charset="0"/>
            </a:endParaRPr>
          </a:p>
          <a:p>
            <a:pPr lvl="1"/>
            <a:r>
              <a:rPr lang="en-US" sz="3200" u="sng" dirty="0">
                <a:latin typeface="Helveticish Bold" panose="020B0604020202020204" charset="0"/>
                <a:ea typeface="Helveticish Bold" panose="020B0604020202020204" charset="0"/>
                <a:cs typeface="Helveticish Bold" panose="020B0604020202020204" charset="0"/>
                <a:hlinkClick r:id="rId10"/>
              </a:rPr>
              <a:t>EL CENTRO </a:t>
            </a:r>
            <a:r>
              <a:rPr lang="en-US" sz="3200" dirty="0">
                <a:latin typeface="Helveticish Bold" panose="020B0604020202020204" charset="0"/>
                <a:ea typeface="Helveticish Bold" panose="020B0604020202020204" charset="0"/>
                <a:cs typeface="Helveticish Bold" panose="020B0604020202020204" charset="0"/>
              </a:rPr>
              <a:t> one-stop bilingual resource center dedicated to </a:t>
            </a:r>
            <a:r>
              <a:rPr lang="en-US" sz="3200" dirty="0" err="1">
                <a:latin typeface="Helveticish Bold" panose="020B0604020202020204" charset="0"/>
                <a:ea typeface="Helveticish Bold" panose="020B0604020202020204" charset="0"/>
                <a:cs typeface="Helveticish Bold" panose="020B0604020202020204" charset="0"/>
              </a:rPr>
              <a:t>chicanx</a:t>
            </a:r>
            <a:r>
              <a:rPr lang="en-US" sz="3200" dirty="0">
                <a:latin typeface="Helveticish Bold" panose="020B0604020202020204" charset="0"/>
                <a:ea typeface="Helveticish Bold" panose="020B0604020202020204" charset="0"/>
                <a:cs typeface="Helveticish Bold" panose="020B0604020202020204" charset="0"/>
              </a:rPr>
              <a:t>/</a:t>
            </a:r>
            <a:r>
              <a:rPr lang="en-US" sz="3200" dirty="0" err="1">
                <a:latin typeface="Helveticish Bold" panose="020B0604020202020204" charset="0"/>
                <a:ea typeface="Helveticish Bold" panose="020B0604020202020204" charset="0"/>
                <a:cs typeface="Helveticish Bold" panose="020B0604020202020204" charset="0"/>
              </a:rPr>
              <a:t>latinx</a:t>
            </a:r>
            <a:r>
              <a:rPr lang="en-US" sz="3200" dirty="0">
                <a:latin typeface="Helveticish Bold" panose="020B0604020202020204" charset="0"/>
                <a:ea typeface="Helveticish Bold" panose="020B0604020202020204" charset="0"/>
                <a:cs typeface="Helveticish Bold" panose="020B0604020202020204" charset="0"/>
              </a:rPr>
              <a:t> and low-income students success</a:t>
            </a:r>
          </a:p>
          <a:p>
            <a:pPr lvl="1"/>
            <a:r>
              <a:rPr lang="en-US" sz="3200" u="sng" dirty="0">
                <a:latin typeface="Helveticish Bold" panose="020B0604020202020204" charset="0"/>
                <a:ea typeface="Helveticish Bold" panose="020B0604020202020204" charset="0"/>
                <a:cs typeface="Helveticish Bold" panose="020B0604020202020204" charset="0"/>
                <a:hlinkClick r:id="rId11"/>
              </a:rPr>
              <a:t>First Gen College/Low Income (EOPS, TRIO ASPIRE, TRIO EXCEL)</a:t>
            </a:r>
            <a:endParaRPr lang="en-US" sz="3200" dirty="0">
              <a:latin typeface="Helveticish Bold" panose="020B0604020202020204" charset="0"/>
              <a:ea typeface="Helveticish Bold" panose="020B0604020202020204" charset="0"/>
              <a:cs typeface="Helveticish Bold" panose="020B0604020202020204" charset="0"/>
            </a:endParaRPr>
          </a:p>
          <a:p>
            <a:pPr lvl="1"/>
            <a:r>
              <a:rPr lang="en-US" sz="3200" u="sng" dirty="0">
                <a:latin typeface="Helveticish Bold" panose="020B0604020202020204" charset="0"/>
                <a:ea typeface="Helveticish Bold" panose="020B0604020202020204" charset="0"/>
                <a:cs typeface="Helveticish Bold" panose="020B0604020202020204" charset="0"/>
                <a:hlinkClick r:id="rId12"/>
              </a:rPr>
              <a:t>Guardian Scholars (Foster Youth)</a:t>
            </a:r>
            <a:endParaRPr lang="en-US" sz="3200" dirty="0">
              <a:latin typeface="Helveticish Bold" panose="020B0604020202020204" charset="0"/>
              <a:ea typeface="Helveticish Bold" panose="020B0604020202020204" charset="0"/>
              <a:cs typeface="Helveticish Bold" panose="020B0604020202020204" charset="0"/>
            </a:endParaRPr>
          </a:p>
          <a:p>
            <a:pPr lvl="1"/>
            <a:r>
              <a:rPr lang="en-US" sz="3200" u="sng" dirty="0">
                <a:latin typeface="Helveticish Bold" panose="020B0604020202020204" charset="0"/>
                <a:ea typeface="Helveticish Bold" panose="020B0604020202020204" charset="0"/>
                <a:cs typeface="Helveticish Bold" panose="020B0604020202020204" charset="0"/>
                <a:hlinkClick r:id="rId13"/>
              </a:rPr>
              <a:t>Learning Communities (Puente, </a:t>
            </a:r>
            <a:r>
              <a:rPr lang="en-US" sz="3200" u="sng" dirty="0" err="1">
                <a:latin typeface="Helveticish Bold" panose="020B0604020202020204" charset="0"/>
                <a:ea typeface="Helveticish Bold" panose="020B0604020202020204" charset="0"/>
                <a:cs typeface="Helveticish Bold" panose="020B0604020202020204" charset="0"/>
                <a:hlinkClick r:id="rId13"/>
              </a:rPr>
              <a:t>Umoja</a:t>
            </a:r>
            <a:r>
              <a:rPr lang="en-US" sz="3200" u="sng" dirty="0">
                <a:latin typeface="Helveticish Bold" panose="020B0604020202020204" charset="0"/>
                <a:ea typeface="Helveticish Bold" panose="020B0604020202020204" charset="0"/>
                <a:cs typeface="Helveticish Bold" panose="020B0604020202020204" charset="0"/>
                <a:hlinkClick r:id="rId13"/>
              </a:rPr>
              <a:t>, Change It Now (CIN), Movement, RISE)</a:t>
            </a:r>
            <a:r>
              <a:rPr lang="en-US" sz="3200" dirty="0">
                <a:latin typeface="Helveticish Bold" panose="020B0604020202020204" charset="0"/>
                <a:ea typeface="Helveticish Bold" panose="020B0604020202020204" charset="0"/>
                <a:cs typeface="Helveticish Bold" panose="020B0604020202020204" charset="0"/>
              </a:rPr>
              <a:t> </a:t>
            </a:r>
            <a:r>
              <a:rPr lang="en-US" sz="3200" u="sng" dirty="0">
                <a:latin typeface="Helveticish Bold" panose="020B0604020202020204" charset="0"/>
                <a:ea typeface="Helveticish Bold" panose="020B0604020202020204" charset="0"/>
                <a:cs typeface="Helveticish Bold" panose="020B0604020202020204" charset="0"/>
                <a:hlinkClick r:id="rId14"/>
              </a:rPr>
              <a:t>and First Year Experience (FYE)</a:t>
            </a:r>
            <a:endParaRPr lang="en-US" sz="3200" dirty="0">
              <a:latin typeface="Helveticish Bold" panose="020B0604020202020204" charset="0"/>
              <a:ea typeface="Helveticish Bold" panose="020B0604020202020204" charset="0"/>
              <a:cs typeface="Helveticish Bold" panose="020B0604020202020204" charset="0"/>
            </a:endParaRPr>
          </a:p>
          <a:p>
            <a:pPr lvl="1"/>
            <a:r>
              <a:rPr lang="en-US" sz="3200" u="sng" dirty="0">
                <a:latin typeface="Helveticish Bold" panose="020B0604020202020204" charset="0"/>
                <a:ea typeface="Helveticish Bold" panose="020B0604020202020204" charset="0"/>
                <a:cs typeface="Helveticish Bold" panose="020B0604020202020204" charset="0"/>
                <a:hlinkClick r:id="rId15"/>
              </a:rPr>
              <a:t>Mental Health Services</a:t>
            </a:r>
            <a:endParaRPr lang="en-US" sz="3200" dirty="0">
              <a:latin typeface="Helveticish Bold" panose="020B0604020202020204" charset="0"/>
              <a:ea typeface="Helveticish Bold" panose="020B0604020202020204" charset="0"/>
              <a:cs typeface="Helveticish Bold" panose="020B0604020202020204" charset="0"/>
            </a:endParaRPr>
          </a:p>
          <a:p>
            <a:pPr lvl="1"/>
            <a:r>
              <a:rPr lang="en-US" sz="3200" u="sng" dirty="0">
                <a:latin typeface="Helveticish Bold" panose="020B0604020202020204" charset="0"/>
                <a:ea typeface="Helveticish Bold" panose="020B0604020202020204" charset="0"/>
                <a:cs typeface="Helveticish Bold" panose="020B0604020202020204" charset="0"/>
                <a:hlinkClick r:id="rId16"/>
              </a:rPr>
              <a:t>Parenting Students (CARE &amp; </a:t>
            </a:r>
            <a:r>
              <a:rPr lang="en-US" sz="3200" u="sng" dirty="0" err="1">
                <a:latin typeface="Helveticish Bold" panose="020B0604020202020204" charset="0"/>
                <a:ea typeface="Helveticish Bold" panose="020B0604020202020204" charset="0"/>
                <a:cs typeface="Helveticish Bold" panose="020B0604020202020204" charset="0"/>
                <a:hlinkClick r:id="rId16"/>
              </a:rPr>
              <a:t>CalWorks</a:t>
            </a:r>
            <a:r>
              <a:rPr lang="en-US" sz="3200" u="sng" dirty="0">
                <a:latin typeface="Helveticish Bold" panose="020B0604020202020204" charset="0"/>
                <a:ea typeface="Helveticish Bold" panose="020B0604020202020204" charset="0"/>
                <a:cs typeface="Helveticish Bold" panose="020B0604020202020204" charset="0"/>
                <a:hlinkClick r:id="rId16"/>
              </a:rPr>
              <a:t>)</a:t>
            </a:r>
            <a:endParaRPr lang="en-US" sz="3200" dirty="0">
              <a:latin typeface="Helveticish Bold" panose="020B0604020202020204" charset="0"/>
              <a:ea typeface="Helveticish Bold" panose="020B0604020202020204" charset="0"/>
              <a:cs typeface="Helveticish Bold" panose="020B0604020202020204" charset="0"/>
            </a:endParaRPr>
          </a:p>
          <a:p>
            <a:pPr lvl="1"/>
            <a:r>
              <a:rPr lang="en-US" sz="3200" u="sng" dirty="0">
                <a:latin typeface="Helveticish Bold" panose="020B0604020202020204" charset="0"/>
                <a:ea typeface="Helveticish Bold" panose="020B0604020202020204" charset="0"/>
                <a:cs typeface="Helveticish Bold" panose="020B0604020202020204" charset="0"/>
                <a:hlinkClick r:id="rId17"/>
              </a:rPr>
              <a:t>STEM Majors (TRIO STEM/ MESA)</a:t>
            </a:r>
            <a:endParaRPr lang="en-US" sz="3200" dirty="0">
              <a:latin typeface="Helveticish Bold" panose="020B0604020202020204" charset="0"/>
              <a:ea typeface="Helveticish Bold" panose="020B0604020202020204" charset="0"/>
              <a:cs typeface="Helveticish Bold" panose="020B0604020202020204" charset="0"/>
            </a:endParaRPr>
          </a:p>
          <a:p>
            <a:pPr lvl="1"/>
            <a:r>
              <a:rPr lang="en-US" sz="3200" u="sng" dirty="0">
                <a:latin typeface="Helveticish Bold" panose="020B0604020202020204" charset="0"/>
                <a:ea typeface="Helveticish Bold" panose="020B0604020202020204" charset="0"/>
                <a:cs typeface="Helveticish Bold" panose="020B0604020202020204" charset="0"/>
                <a:hlinkClick r:id="rId18"/>
              </a:rPr>
              <a:t>Students with Disabilities (DSPS)</a:t>
            </a:r>
            <a:endParaRPr lang="en-US" sz="3200" dirty="0">
              <a:latin typeface="Helveticish Bold" panose="020B0604020202020204" charset="0"/>
              <a:ea typeface="Helveticish Bold" panose="020B0604020202020204" charset="0"/>
              <a:cs typeface="Helveticish Bold" panose="020B0604020202020204" charset="0"/>
            </a:endParaRPr>
          </a:p>
          <a:p>
            <a:pPr lvl="1"/>
            <a:r>
              <a:rPr lang="en-US" sz="3200" u="sng" dirty="0">
                <a:latin typeface="Helveticish Bold" panose="020B0604020202020204" charset="0"/>
                <a:ea typeface="Helveticish Bold" panose="020B0604020202020204" charset="0"/>
                <a:cs typeface="Helveticish Bold" panose="020B0604020202020204" charset="0"/>
                <a:hlinkClick r:id="rId19"/>
              </a:rPr>
              <a:t>Tutoring (Learning Connection, STEM Center)</a:t>
            </a:r>
            <a:endParaRPr lang="en-US" sz="3200" dirty="0">
              <a:latin typeface="Helveticish Bold" panose="020B0604020202020204" charset="0"/>
              <a:ea typeface="Helveticish Bold" panose="020B0604020202020204" charset="0"/>
              <a:cs typeface="Helveticish Bold" panose="020B0604020202020204" charset="0"/>
            </a:endParaRPr>
          </a:p>
          <a:p>
            <a:pPr marL="724941" lvl="1" indent="-362471">
              <a:lnSpc>
                <a:spcPts val="4163"/>
              </a:lnSpc>
              <a:buFont typeface="Arial"/>
              <a:buChar char="•"/>
            </a:pPr>
            <a:endParaRPr lang="en-US" sz="3200" u="sng" dirty="0">
              <a:solidFill>
                <a:srgbClr val="222A35"/>
              </a:solidFill>
              <a:latin typeface="Helveticish Bold"/>
              <a:hlinkClick r:id="rId15" tooltip="https://www.chabotcollege.edu/student-services/mental-health/"/>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222" b="-4222"/>
            </a:stretch>
          </a:blipFill>
        </p:spPr>
      </p:sp>
      <p:grpSp>
        <p:nvGrpSpPr>
          <p:cNvPr id="3" name="Group 3"/>
          <p:cNvGrpSpPr/>
          <p:nvPr/>
        </p:nvGrpSpPr>
        <p:grpSpPr>
          <a:xfrm>
            <a:off x="-269343" y="4564807"/>
            <a:ext cx="19037508" cy="6097292"/>
            <a:chOff x="0" y="0"/>
            <a:chExt cx="5013994" cy="1605871"/>
          </a:xfrm>
        </p:grpSpPr>
        <p:sp>
          <p:nvSpPr>
            <p:cNvPr id="4" name="Freeform 4"/>
            <p:cNvSpPr/>
            <p:nvPr/>
          </p:nvSpPr>
          <p:spPr>
            <a:xfrm>
              <a:off x="0" y="0"/>
              <a:ext cx="5013994" cy="1605871"/>
            </a:xfrm>
            <a:custGeom>
              <a:avLst/>
              <a:gdLst/>
              <a:ahLst/>
              <a:cxnLst/>
              <a:rect l="l" t="t" r="r" b="b"/>
              <a:pathLst>
                <a:path w="5013994" h="1605871">
                  <a:moveTo>
                    <a:pt x="0" y="0"/>
                  </a:moveTo>
                  <a:lnTo>
                    <a:pt x="5013994" y="0"/>
                  </a:lnTo>
                  <a:lnTo>
                    <a:pt x="5013994" y="1605871"/>
                  </a:lnTo>
                  <a:lnTo>
                    <a:pt x="0" y="1605871"/>
                  </a:lnTo>
                  <a:close/>
                </a:path>
              </a:pathLst>
            </a:custGeom>
            <a:solidFill>
              <a:srgbClr val="FFFFFF"/>
            </a:solidFill>
          </p:spPr>
        </p:sp>
        <p:sp>
          <p:nvSpPr>
            <p:cNvPr id="5" name="TextBox 5"/>
            <p:cNvSpPr txBox="1"/>
            <p:nvPr/>
          </p:nvSpPr>
          <p:spPr>
            <a:xfrm>
              <a:off x="0" y="-9525"/>
              <a:ext cx="5013994" cy="1615396"/>
            </a:xfrm>
            <a:prstGeom prst="rect">
              <a:avLst/>
            </a:prstGeom>
          </p:spPr>
          <p:txBody>
            <a:bodyPr lIns="50800" tIns="50800" rIns="50800" bIns="50800" rtlCol="0" anchor="ctr"/>
            <a:lstStyle/>
            <a:p>
              <a:pPr algn="ctr">
                <a:lnSpc>
                  <a:spcPts val="5952"/>
                </a:lnSpc>
              </a:pPr>
              <a:endParaRPr/>
            </a:p>
          </p:txBody>
        </p:sp>
      </p:grpSp>
      <p:sp>
        <p:nvSpPr>
          <p:cNvPr id="6" name="AutoShape 6"/>
          <p:cNvSpPr/>
          <p:nvPr/>
        </p:nvSpPr>
        <p:spPr>
          <a:xfrm>
            <a:off x="466353" y="3636732"/>
            <a:ext cx="8228422" cy="6369676"/>
          </a:xfrm>
          <a:prstGeom prst="rect">
            <a:avLst/>
          </a:prstGeom>
          <a:solidFill>
            <a:srgbClr val="E4BB31"/>
          </a:solidFill>
        </p:spPr>
      </p:sp>
      <p:grpSp>
        <p:nvGrpSpPr>
          <p:cNvPr id="7" name="Group 7"/>
          <p:cNvGrpSpPr/>
          <p:nvPr/>
        </p:nvGrpSpPr>
        <p:grpSpPr>
          <a:xfrm>
            <a:off x="9323882" y="1210352"/>
            <a:ext cx="8964118" cy="9076648"/>
            <a:chOff x="0" y="0"/>
            <a:chExt cx="2360920" cy="2390558"/>
          </a:xfrm>
        </p:grpSpPr>
        <p:sp>
          <p:nvSpPr>
            <p:cNvPr id="8" name="Freeform 8"/>
            <p:cNvSpPr/>
            <p:nvPr/>
          </p:nvSpPr>
          <p:spPr>
            <a:xfrm>
              <a:off x="0" y="0"/>
              <a:ext cx="2360920" cy="2390558"/>
            </a:xfrm>
            <a:custGeom>
              <a:avLst/>
              <a:gdLst/>
              <a:ahLst/>
              <a:cxnLst/>
              <a:rect l="l" t="t" r="r" b="b"/>
              <a:pathLst>
                <a:path w="2360920" h="2390558">
                  <a:moveTo>
                    <a:pt x="0" y="0"/>
                  </a:moveTo>
                  <a:lnTo>
                    <a:pt x="2360920" y="0"/>
                  </a:lnTo>
                  <a:lnTo>
                    <a:pt x="2360920" y="2390558"/>
                  </a:lnTo>
                  <a:lnTo>
                    <a:pt x="0" y="2390558"/>
                  </a:lnTo>
                  <a:close/>
                </a:path>
              </a:pathLst>
            </a:custGeom>
            <a:solidFill>
              <a:srgbClr val="E4BB31"/>
            </a:solidFill>
          </p:spPr>
        </p:sp>
        <p:sp>
          <p:nvSpPr>
            <p:cNvPr id="9" name="TextBox 9"/>
            <p:cNvSpPr txBox="1"/>
            <p:nvPr/>
          </p:nvSpPr>
          <p:spPr>
            <a:xfrm>
              <a:off x="0" y="-9525"/>
              <a:ext cx="2360920" cy="2400083"/>
            </a:xfrm>
            <a:prstGeom prst="rect">
              <a:avLst/>
            </a:prstGeom>
          </p:spPr>
          <p:txBody>
            <a:bodyPr lIns="50800" tIns="50800" rIns="50800" bIns="50800" rtlCol="0" anchor="ctr"/>
            <a:lstStyle/>
            <a:p>
              <a:pPr algn="ctr">
                <a:lnSpc>
                  <a:spcPts val="2604"/>
                </a:lnSpc>
              </a:pPr>
              <a:endParaRPr/>
            </a:p>
          </p:txBody>
        </p:sp>
      </p:grpSp>
      <p:grpSp>
        <p:nvGrpSpPr>
          <p:cNvPr id="10" name="Group 10"/>
          <p:cNvGrpSpPr/>
          <p:nvPr/>
        </p:nvGrpSpPr>
        <p:grpSpPr>
          <a:xfrm>
            <a:off x="9653231" y="1490943"/>
            <a:ext cx="8395258" cy="8515465"/>
            <a:chOff x="0" y="0"/>
            <a:chExt cx="11193678" cy="11353954"/>
          </a:xfrm>
        </p:grpSpPr>
        <p:pic>
          <p:nvPicPr>
            <p:cNvPr id="11" name="Picture 11"/>
            <p:cNvPicPr>
              <a:picLocks noChangeAspect="1"/>
            </p:cNvPicPr>
            <p:nvPr/>
          </p:nvPicPr>
          <p:blipFill>
            <a:blip r:embed="rId3"/>
            <a:srcRect b="3339"/>
            <a:stretch>
              <a:fillRect/>
            </a:stretch>
          </p:blipFill>
          <p:spPr>
            <a:xfrm>
              <a:off x="0" y="0"/>
              <a:ext cx="11193678" cy="11353954"/>
            </a:xfrm>
            <a:prstGeom prst="rect">
              <a:avLst/>
            </a:prstGeom>
          </p:spPr>
        </p:pic>
      </p:grpSp>
      <p:sp>
        <p:nvSpPr>
          <p:cNvPr id="12" name="TextBox 12"/>
          <p:cNvSpPr txBox="1"/>
          <p:nvPr/>
        </p:nvSpPr>
        <p:spPr>
          <a:xfrm>
            <a:off x="621264" y="1229402"/>
            <a:ext cx="7697880" cy="2130425"/>
          </a:xfrm>
          <a:prstGeom prst="rect">
            <a:avLst/>
          </a:prstGeom>
        </p:spPr>
        <p:txBody>
          <a:bodyPr lIns="0" tIns="0" rIns="0" bIns="0" rtlCol="0" anchor="t">
            <a:spAutoFit/>
          </a:bodyPr>
          <a:lstStyle/>
          <a:p>
            <a:pPr algn="ctr">
              <a:lnSpc>
                <a:spcPts val="5500"/>
              </a:lnSpc>
            </a:pPr>
            <a:r>
              <a:rPr lang="en-US" sz="5000">
                <a:solidFill>
                  <a:srgbClr val="FFFFFF"/>
                </a:solidFill>
                <a:latin typeface="Helveticish Bold"/>
              </a:rPr>
              <a:t>INSPIRED? </a:t>
            </a:r>
          </a:p>
          <a:p>
            <a:pPr algn="ctr">
              <a:lnSpc>
                <a:spcPts val="5500"/>
              </a:lnSpc>
            </a:pPr>
            <a:r>
              <a:rPr lang="en-US" sz="5000">
                <a:solidFill>
                  <a:srgbClr val="FFFFFF"/>
                </a:solidFill>
                <a:latin typeface="Helveticish Bold"/>
              </a:rPr>
              <a:t> Programs for adults</a:t>
            </a:r>
          </a:p>
        </p:txBody>
      </p:sp>
      <p:sp>
        <p:nvSpPr>
          <p:cNvPr id="13" name="TextBox 13"/>
          <p:cNvSpPr txBox="1"/>
          <p:nvPr/>
        </p:nvSpPr>
        <p:spPr>
          <a:xfrm>
            <a:off x="731624" y="3876421"/>
            <a:ext cx="7587520" cy="6410579"/>
          </a:xfrm>
          <a:prstGeom prst="rect">
            <a:avLst/>
          </a:prstGeom>
        </p:spPr>
        <p:txBody>
          <a:bodyPr lIns="0" tIns="0" rIns="0" bIns="0" rtlCol="0" anchor="t">
            <a:spAutoFit/>
          </a:bodyPr>
          <a:lstStyle/>
          <a:p>
            <a:pPr algn="ctr">
              <a:lnSpc>
                <a:spcPts val="4588"/>
              </a:lnSpc>
            </a:pPr>
            <a:r>
              <a:rPr lang="en-US" sz="3700" dirty="0">
                <a:solidFill>
                  <a:srgbClr val="222A35"/>
                </a:solidFill>
                <a:latin typeface="Helveticish Bold"/>
              </a:rPr>
              <a:t> If you are interested in improving your skills, learning English, exploring your interests, etc. we have a variety of classes and programs to support you.</a:t>
            </a:r>
          </a:p>
          <a:p>
            <a:pPr marL="798831" lvl="1" indent="-399416">
              <a:lnSpc>
                <a:spcPts val="4588"/>
              </a:lnSpc>
              <a:buFont typeface="Arial"/>
              <a:buChar char="•"/>
            </a:pPr>
            <a:r>
              <a:rPr lang="en-US" sz="3700" dirty="0">
                <a:solidFill>
                  <a:srgbClr val="222A35"/>
                </a:solidFill>
                <a:latin typeface="Helveticish Bold"/>
              </a:rPr>
              <a:t>Non-credit classes are free except for a $33 student fee.</a:t>
            </a:r>
          </a:p>
          <a:p>
            <a:pPr algn="ctr">
              <a:lnSpc>
                <a:spcPts val="4588"/>
              </a:lnSpc>
            </a:pPr>
            <a:r>
              <a:rPr lang="en-US" sz="3700" dirty="0">
                <a:solidFill>
                  <a:srgbClr val="222A35"/>
                </a:solidFill>
                <a:latin typeface="Helveticish Bold"/>
              </a:rPr>
              <a:t> </a:t>
            </a:r>
          </a:p>
          <a:p>
            <a:pPr algn="ctr">
              <a:lnSpc>
                <a:spcPts val="4588"/>
              </a:lnSpc>
            </a:pPr>
            <a:r>
              <a:rPr lang="en-US" sz="3700" dirty="0">
                <a:solidFill>
                  <a:srgbClr val="222A35"/>
                </a:solidFill>
                <a:latin typeface="Helveticish Bold"/>
              </a:rPr>
              <a:t> Visit El Centro to learn more and enroll!</a:t>
            </a:r>
          </a:p>
          <a:p>
            <a:pPr algn="ctr">
              <a:lnSpc>
                <a:spcPts val="4588"/>
              </a:lnSpc>
            </a:pPr>
            <a:endParaRPr lang="en-US" sz="3700" dirty="0">
              <a:solidFill>
                <a:srgbClr val="222A35"/>
              </a:solidFill>
              <a:latin typeface="Helveticish Bold"/>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2" name="AutoShape 2"/>
          <p:cNvSpPr/>
          <p:nvPr/>
        </p:nvSpPr>
        <p:spPr>
          <a:xfrm>
            <a:off x="1745773" y="2512368"/>
            <a:ext cx="4742176" cy="713412"/>
          </a:xfrm>
          <a:prstGeom prst="rect">
            <a:avLst/>
          </a:prstGeom>
          <a:solidFill>
            <a:srgbClr val="E4BB31"/>
          </a:solidFill>
        </p:spPr>
      </p:sp>
      <p:sp>
        <p:nvSpPr>
          <p:cNvPr id="3" name="AutoShape 3"/>
          <p:cNvSpPr/>
          <p:nvPr/>
        </p:nvSpPr>
        <p:spPr>
          <a:xfrm>
            <a:off x="1745773" y="6436612"/>
            <a:ext cx="9706346" cy="0"/>
          </a:xfrm>
          <a:prstGeom prst="line">
            <a:avLst/>
          </a:prstGeom>
          <a:ln w="47625" cap="flat">
            <a:solidFill>
              <a:srgbClr val="E4BB31"/>
            </a:solidFill>
            <a:prstDash val="solid"/>
            <a:headEnd type="none" w="sm" len="sm"/>
            <a:tailEnd type="none" w="sm" len="sm"/>
          </a:ln>
        </p:spPr>
      </p:sp>
      <p:grpSp>
        <p:nvGrpSpPr>
          <p:cNvPr id="4" name="Group 4"/>
          <p:cNvGrpSpPr/>
          <p:nvPr/>
        </p:nvGrpSpPr>
        <p:grpSpPr>
          <a:xfrm>
            <a:off x="11230126" y="-460432"/>
            <a:ext cx="11207865" cy="1120786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BB31"/>
            </a:solidFill>
          </p:spPr>
        </p:sp>
        <p:sp>
          <p:nvSpPr>
            <p:cNvPr id="6" name="TextBox 6"/>
            <p:cNvSpPr txBox="1"/>
            <p:nvPr/>
          </p:nvSpPr>
          <p:spPr>
            <a:xfrm>
              <a:off x="76200" y="66675"/>
              <a:ext cx="660400" cy="669925"/>
            </a:xfrm>
            <a:prstGeom prst="rect">
              <a:avLst/>
            </a:prstGeom>
          </p:spPr>
          <p:txBody>
            <a:bodyPr lIns="50800" tIns="50800" rIns="50800" bIns="50800" rtlCol="0" anchor="ctr"/>
            <a:lstStyle/>
            <a:p>
              <a:pPr algn="ctr">
                <a:lnSpc>
                  <a:spcPts val="2604"/>
                </a:lnSpc>
              </a:pPr>
              <a:endParaRPr/>
            </a:p>
          </p:txBody>
        </p:sp>
      </p:grpSp>
      <p:grpSp>
        <p:nvGrpSpPr>
          <p:cNvPr id="7" name="Group 7"/>
          <p:cNvGrpSpPr>
            <a:grpSpLocks noChangeAspect="1"/>
          </p:cNvGrpSpPr>
          <p:nvPr/>
        </p:nvGrpSpPr>
        <p:grpSpPr>
          <a:xfrm>
            <a:off x="11527210" y="-163327"/>
            <a:ext cx="10613697" cy="10613654"/>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30089" r="-16666" b="-10067"/>
              </a:stretch>
            </a:blipFill>
          </p:spPr>
        </p:sp>
      </p:grpSp>
      <p:sp>
        <p:nvSpPr>
          <p:cNvPr id="9" name="Freeform 9"/>
          <p:cNvSpPr/>
          <p:nvPr/>
        </p:nvSpPr>
        <p:spPr>
          <a:xfrm>
            <a:off x="9798580" y="8743950"/>
            <a:ext cx="883396" cy="1028700"/>
          </a:xfrm>
          <a:custGeom>
            <a:avLst/>
            <a:gdLst/>
            <a:ahLst/>
            <a:cxnLst/>
            <a:rect l="l" t="t" r="r" b="b"/>
            <a:pathLst>
              <a:path w="883396" h="1028700">
                <a:moveTo>
                  <a:pt x="0" y="0"/>
                </a:moveTo>
                <a:lnTo>
                  <a:pt x="883396" y="0"/>
                </a:lnTo>
                <a:lnTo>
                  <a:pt x="883396" y="1028700"/>
                </a:lnTo>
                <a:lnTo>
                  <a:pt x="0" y="10287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TextBox 10"/>
          <p:cNvSpPr txBox="1"/>
          <p:nvPr/>
        </p:nvSpPr>
        <p:spPr>
          <a:xfrm>
            <a:off x="1745773" y="2632537"/>
            <a:ext cx="4742176" cy="450723"/>
          </a:xfrm>
          <a:prstGeom prst="rect">
            <a:avLst/>
          </a:prstGeom>
        </p:spPr>
        <p:txBody>
          <a:bodyPr lIns="0" tIns="0" rIns="0" bIns="0" rtlCol="0" anchor="t">
            <a:spAutoFit/>
          </a:bodyPr>
          <a:lstStyle/>
          <a:p>
            <a:pPr algn="ctr">
              <a:lnSpc>
                <a:spcPts val="3590"/>
              </a:lnSpc>
            </a:pPr>
            <a:r>
              <a:rPr lang="en-US" sz="2699" spc="666">
                <a:solidFill>
                  <a:srgbClr val="222A35"/>
                </a:solidFill>
                <a:latin typeface="Helveticish"/>
              </a:rPr>
              <a:t>THANK YOU AND,</a:t>
            </a:r>
          </a:p>
        </p:txBody>
      </p:sp>
      <p:sp>
        <p:nvSpPr>
          <p:cNvPr id="11" name="TextBox 11"/>
          <p:cNvSpPr txBox="1"/>
          <p:nvPr/>
        </p:nvSpPr>
        <p:spPr>
          <a:xfrm>
            <a:off x="1745773" y="3312141"/>
            <a:ext cx="8936203" cy="3625555"/>
          </a:xfrm>
          <a:prstGeom prst="rect">
            <a:avLst/>
          </a:prstGeom>
        </p:spPr>
        <p:txBody>
          <a:bodyPr lIns="0" tIns="0" rIns="0" bIns="0" rtlCol="0" anchor="t">
            <a:spAutoFit/>
          </a:bodyPr>
          <a:lstStyle/>
          <a:p>
            <a:pPr>
              <a:lnSpc>
                <a:spcPts val="9545"/>
              </a:lnSpc>
            </a:pPr>
            <a:r>
              <a:rPr lang="en-US" sz="7177">
                <a:solidFill>
                  <a:srgbClr val="FFFFFF"/>
                </a:solidFill>
                <a:latin typeface="Helveticish Bold"/>
              </a:rPr>
              <a:t>WELCOME TO CHABOT COLLEGE!</a:t>
            </a:r>
          </a:p>
          <a:p>
            <a:pPr>
              <a:lnSpc>
                <a:spcPts val="9545"/>
              </a:lnSpc>
            </a:pPr>
            <a:endParaRPr lang="en-US" sz="7177">
              <a:solidFill>
                <a:srgbClr val="FFFFFF"/>
              </a:solidFill>
              <a:latin typeface="Helveticish Bold"/>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636347" y="8758428"/>
            <a:ext cx="1651653" cy="1514094"/>
          </a:xfrm>
          <a:prstGeom prst="rect">
            <a:avLst/>
          </a:prstGeom>
          <a:solidFill>
            <a:srgbClr val="E4BB31"/>
          </a:solidFill>
        </p:spPr>
      </p:sp>
      <p:sp>
        <p:nvSpPr>
          <p:cNvPr id="3" name="Freeform 3"/>
          <p:cNvSpPr/>
          <p:nvPr/>
        </p:nvSpPr>
        <p:spPr>
          <a:xfrm>
            <a:off x="9302794" y="514350"/>
            <a:ext cx="883396" cy="1028700"/>
          </a:xfrm>
          <a:custGeom>
            <a:avLst/>
            <a:gdLst/>
            <a:ahLst/>
            <a:cxnLst/>
            <a:rect l="l" t="t" r="r" b="b"/>
            <a:pathLst>
              <a:path w="883396" h="1028700">
                <a:moveTo>
                  <a:pt x="0" y="0"/>
                </a:moveTo>
                <a:lnTo>
                  <a:pt x="883396" y="0"/>
                </a:lnTo>
                <a:lnTo>
                  <a:pt x="883396" y="1028700"/>
                </a:lnTo>
                <a:lnTo>
                  <a:pt x="0" y="10287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777909" y="3695733"/>
            <a:ext cx="10316393" cy="5562567"/>
          </a:xfrm>
          <a:custGeom>
            <a:avLst/>
            <a:gdLst/>
            <a:ahLst/>
            <a:cxnLst/>
            <a:rect l="l" t="t" r="r" b="b"/>
            <a:pathLst>
              <a:path w="10316393" h="5562567">
                <a:moveTo>
                  <a:pt x="0" y="0"/>
                </a:moveTo>
                <a:lnTo>
                  <a:pt x="10316392" y="0"/>
                </a:lnTo>
                <a:lnTo>
                  <a:pt x="10316392" y="5562567"/>
                </a:lnTo>
                <a:lnTo>
                  <a:pt x="0" y="5562567"/>
                </a:lnTo>
                <a:lnTo>
                  <a:pt x="0" y="0"/>
                </a:lnTo>
                <a:close/>
              </a:path>
            </a:pathLst>
          </a:custGeom>
          <a:blipFill>
            <a:blip r:embed="rId5"/>
            <a:stretch>
              <a:fillRect/>
            </a:stretch>
          </a:blipFill>
        </p:spPr>
      </p:sp>
      <p:sp>
        <p:nvSpPr>
          <p:cNvPr id="5" name="Freeform 5"/>
          <p:cNvSpPr/>
          <p:nvPr/>
        </p:nvSpPr>
        <p:spPr>
          <a:xfrm>
            <a:off x="11094301" y="857895"/>
            <a:ext cx="6673747" cy="2521615"/>
          </a:xfrm>
          <a:custGeom>
            <a:avLst/>
            <a:gdLst/>
            <a:ahLst/>
            <a:cxnLst/>
            <a:rect l="l" t="t" r="r" b="b"/>
            <a:pathLst>
              <a:path w="6673747" h="2521615">
                <a:moveTo>
                  <a:pt x="0" y="0"/>
                </a:moveTo>
                <a:lnTo>
                  <a:pt x="6673747" y="0"/>
                </a:lnTo>
                <a:lnTo>
                  <a:pt x="6673747" y="2521615"/>
                </a:lnTo>
                <a:lnTo>
                  <a:pt x="0" y="2521615"/>
                </a:lnTo>
                <a:lnTo>
                  <a:pt x="0" y="0"/>
                </a:lnTo>
                <a:close/>
              </a:path>
            </a:pathLst>
          </a:custGeom>
          <a:blipFill>
            <a:blip r:embed="rId6"/>
            <a:stretch>
              <a:fillRect/>
            </a:stretch>
          </a:blipFill>
        </p:spPr>
      </p:sp>
      <p:sp>
        <p:nvSpPr>
          <p:cNvPr id="6" name="TextBox 6"/>
          <p:cNvSpPr txBox="1"/>
          <p:nvPr/>
        </p:nvSpPr>
        <p:spPr>
          <a:xfrm>
            <a:off x="679300" y="1887848"/>
            <a:ext cx="10415001" cy="1491662"/>
          </a:xfrm>
          <a:prstGeom prst="rect">
            <a:avLst/>
          </a:prstGeom>
        </p:spPr>
        <p:txBody>
          <a:bodyPr lIns="0" tIns="0" rIns="0" bIns="0" rtlCol="0" anchor="t">
            <a:spAutoFit/>
          </a:bodyPr>
          <a:lstStyle/>
          <a:p>
            <a:pPr>
              <a:lnSpc>
                <a:spcPts val="5754"/>
              </a:lnSpc>
            </a:pPr>
            <a:r>
              <a:rPr lang="en-US" sz="5231">
                <a:solidFill>
                  <a:srgbClr val="000000"/>
                </a:solidFill>
                <a:latin typeface="Helveticish Bold"/>
              </a:rPr>
              <a:t>CALIFORNIA COMMUNITY COLLEGES FACTS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9666" y="-321802"/>
            <a:ext cx="6134614" cy="10930604"/>
            <a:chOff x="0" y="0"/>
            <a:chExt cx="8179486" cy="14574139"/>
          </a:xfrm>
        </p:grpSpPr>
        <p:pic>
          <p:nvPicPr>
            <p:cNvPr id="3" name="Picture 3"/>
            <p:cNvPicPr>
              <a:picLocks noChangeAspect="1"/>
            </p:cNvPicPr>
            <p:nvPr/>
          </p:nvPicPr>
          <p:blipFill>
            <a:blip r:embed="rId3"/>
            <a:srcRect l="33724" r="33724"/>
            <a:stretch>
              <a:fillRect/>
            </a:stretch>
          </p:blipFill>
          <p:spPr>
            <a:xfrm>
              <a:off x="0" y="0"/>
              <a:ext cx="8179486" cy="14574139"/>
            </a:xfrm>
            <a:prstGeom prst="rect">
              <a:avLst/>
            </a:prstGeom>
          </p:spPr>
        </p:pic>
      </p:grpSp>
      <p:sp>
        <p:nvSpPr>
          <p:cNvPr id="4" name="AutoShape 4"/>
          <p:cNvSpPr/>
          <p:nvPr/>
        </p:nvSpPr>
        <p:spPr>
          <a:xfrm>
            <a:off x="5124912" y="0"/>
            <a:ext cx="1414972" cy="1395058"/>
          </a:xfrm>
          <a:prstGeom prst="rect">
            <a:avLst/>
          </a:prstGeom>
          <a:solidFill>
            <a:srgbClr val="E4BB31"/>
          </a:solidFill>
        </p:spPr>
      </p:sp>
      <p:sp>
        <p:nvSpPr>
          <p:cNvPr id="5" name="TextBox 5"/>
          <p:cNvSpPr txBox="1"/>
          <p:nvPr/>
        </p:nvSpPr>
        <p:spPr>
          <a:xfrm>
            <a:off x="6539885" y="320675"/>
            <a:ext cx="11426902" cy="1435100"/>
          </a:xfrm>
          <a:prstGeom prst="rect">
            <a:avLst/>
          </a:prstGeom>
        </p:spPr>
        <p:txBody>
          <a:bodyPr lIns="0" tIns="0" rIns="0" bIns="0" rtlCol="0" anchor="t">
            <a:spAutoFit/>
          </a:bodyPr>
          <a:lstStyle/>
          <a:p>
            <a:pPr algn="ctr">
              <a:lnSpc>
                <a:spcPts val="5500"/>
              </a:lnSpc>
            </a:pPr>
            <a:r>
              <a:rPr lang="en-US" sz="5000">
                <a:solidFill>
                  <a:srgbClr val="000000"/>
                </a:solidFill>
                <a:latin typeface="Helveticish Bold"/>
              </a:rPr>
              <a:t>CALIFORNIA COMMUNITY COLLEGES FACTS</a:t>
            </a:r>
          </a:p>
        </p:txBody>
      </p:sp>
      <p:sp>
        <p:nvSpPr>
          <p:cNvPr id="6" name="AutoShape 6"/>
          <p:cNvSpPr/>
          <p:nvPr/>
        </p:nvSpPr>
        <p:spPr>
          <a:xfrm>
            <a:off x="6400800" y="2148567"/>
            <a:ext cx="11565987" cy="7762402"/>
          </a:xfrm>
          <a:prstGeom prst="rect">
            <a:avLst/>
          </a:prstGeom>
          <a:solidFill>
            <a:srgbClr val="222A35"/>
          </a:solidFill>
        </p:spPr>
      </p:sp>
      <p:sp>
        <p:nvSpPr>
          <p:cNvPr id="7" name="TextBox 7"/>
          <p:cNvSpPr txBox="1"/>
          <p:nvPr/>
        </p:nvSpPr>
        <p:spPr>
          <a:xfrm>
            <a:off x="6324600" y="2705100"/>
            <a:ext cx="11395166" cy="7335341"/>
          </a:xfrm>
          <a:prstGeom prst="rect">
            <a:avLst/>
          </a:prstGeom>
        </p:spPr>
        <p:txBody>
          <a:bodyPr wrap="square" lIns="0" tIns="0" rIns="0" bIns="0" rtlCol="0" anchor="t">
            <a:spAutoFit/>
          </a:bodyPr>
          <a:lstStyle/>
          <a:p>
            <a:pPr marL="656760" lvl="1" indent="-328380">
              <a:lnSpc>
                <a:spcPts val="4350"/>
              </a:lnSpc>
              <a:buFont typeface="Arial"/>
              <a:buChar char="•"/>
            </a:pPr>
            <a:r>
              <a:rPr lang="en-US" sz="2400" spc="45" dirty="0" smtClean="0">
                <a:solidFill>
                  <a:srgbClr val="FFFFFF"/>
                </a:solidFill>
                <a:latin typeface="Helveticish" panose="020B0604020202020204" charset="0"/>
                <a:ea typeface="Helveticish" panose="020B0604020202020204" charset="0"/>
                <a:cs typeface="Helveticish" panose="020B0604020202020204" charset="0"/>
              </a:rPr>
              <a:t>Chabot </a:t>
            </a:r>
            <a:r>
              <a:rPr lang="en-US" sz="2400" spc="45" dirty="0">
                <a:solidFill>
                  <a:srgbClr val="FFFFFF"/>
                </a:solidFill>
                <a:latin typeface="Helveticish" panose="020B0604020202020204" charset="0"/>
                <a:ea typeface="Helveticish" panose="020B0604020202020204" charset="0"/>
                <a:cs typeface="Helveticish" panose="020B0604020202020204" charset="0"/>
              </a:rPr>
              <a:t>College rated #3 of the top 5 California community colleges after College of the Marin and LA City College (Forbes 2021)</a:t>
            </a:r>
          </a:p>
          <a:p>
            <a:pPr marL="656760" lvl="1" indent="-328380">
              <a:lnSpc>
                <a:spcPts val="4350"/>
              </a:lnSpc>
              <a:buFont typeface="Arial"/>
              <a:buChar char="•"/>
            </a:pPr>
            <a:r>
              <a:rPr lang="en-US" sz="2400" spc="45" dirty="0">
                <a:solidFill>
                  <a:srgbClr val="FFFFFF"/>
                </a:solidFill>
                <a:latin typeface="Helveticish" panose="020B0604020202020204" charset="0"/>
                <a:ea typeface="Helveticish" panose="020B0604020202020204" charset="0"/>
                <a:cs typeface="Helveticish" panose="020B0604020202020204" charset="0"/>
              </a:rPr>
              <a:t>69% of students come from diverse backgrounds</a:t>
            </a:r>
          </a:p>
          <a:p>
            <a:pPr marL="656760" lvl="1" indent="-328380">
              <a:lnSpc>
                <a:spcPts val="4350"/>
              </a:lnSpc>
              <a:buFont typeface="Arial"/>
              <a:buChar char="•"/>
            </a:pPr>
            <a:r>
              <a:rPr lang="en-US" sz="2400" spc="45" dirty="0">
                <a:solidFill>
                  <a:srgbClr val="FFFFFF"/>
                </a:solidFill>
                <a:latin typeface="Helveticish" panose="020B0604020202020204" charset="0"/>
                <a:ea typeface="Helveticish" panose="020B0604020202020204" charset="0"/>
                <a:cs typeface="Helveticish" panose="020B0604020202020204" charset="0"/>
              </a:rPr>
              <a:t>51% of CSU and 29% of UC Graduates started at a California Community College.</a:t>
            </a:r>
          </a:p>
          <a:p>
            <a:pPr marL="656760" lvl="1" indent="-328380">
              <a:lnSpc>
                <a:spcPts val="4350"/>
              </a:lnSpc>
              <a:buFont typeface="Arial"/>
              <a:buChar char="•"/>
            </a:pPr>
            <a:r>
              <a:rPr lang="en-US" sz="2400" spc="45" dirty="0">
                <a:solidFill>
                  <a:srgbClr val="FFFFFF"/>
                </a:solidFill>
                <a:latin typeface="Helveticish" panose="020B0604020202020204" charset="0"/>
                <a:ea typeface="Helveticish" panose="020B0604020202020204" charset="0"/>
                <a:cs typeface="Helveticish" panose="020B0604020202020204" charset="0"/>
              </a:rPr>
              <a:t>For every dollar students spend on their community college education, they gain $5 in higher earnings in the future (EMSI EIR 2021)</a:t>
            </a:r>
          </a:p>
          <a:p>
            <a:pPr marL="656760" lvl="1" indent="-328380">
              <a:lnSpc>
                <a:spcPts val="4350"/>
              </a:lnSpc>
              <a:buFont typeface="Arial"/>
              <a:buChar char="•"/>
            </a:pPr>
            <a:r>
              <a:rPr lang="en-US" sz="2400" spc="45" dirty="0">
                <a:solidFill>
                  <a:srgbClr val="FFFFFF"/>
                </a:solidFill>
                <a:latin typeface="Helveticish" panose="020B0604020202020204" charset="0"/>
                <a:ea typeface="Helveticish" panose="020B0604020202020204" charset="0"/>
                <a:cs typeface="Helveticish" panose="020B0604020202020204" charset="0"/>
              </a:rPr>
              <a:t>Graduates with an associate degree from a California Community College will see an increase in earnings of $11,100 compared to those with only a high school diploma (EMSI EIR 2021</a:t>
            </a:r>
            <a:r>
              <a:rPr lang="en-US" sz="2400" spc="45" dirty="0" smtClean="0">
                <a:solidFill>
                  <a:srgbClr val="FFFFFF"/>
                </a:solidFill>
                <a:latin typeface="Helveticish" panose="020B0604020202020204" charset="0"/>
                <a:ea typeface="Helveticish" panose="020B0604020202020204" charset="0"/>
                <a:cs typeface="Helveticish" panose="020B0604020202020204" charset="0"/>
              </a:rPr>
              <a:t>)</a:t>
            </a:r>
          </a:p>
          <a:p>
            <a:pPr marL="328380" lvl="1">
              <a:lnSpc>
                <a:spcPts val="4350"/>
              </a:lnSpc>
            </a:pPr>
            <a:endParaRPr lang="en-US" sz="2400" spc="45" dirty="0" smtClean="0">
              <a:solidFill>
                <a:srgbClr val="FFFFFF"/>
              </a:solidFill>
              <a:latin typeface="Helveticish Bold"/>
            </a:endParaRPr>
          </a:p>
          <a:p>
            <a:pPr marL="328380" lvl="1">
              <a:lnSpc>
                <a:spcPts val="4350"/>
              </a:lnSpc>
            </a:pPr>
            <a:endParaRPr lang="en-US" sz="2400" spc="45" dirty="0">
              <a:solidFill>
                <a:srgbClr val="FFFFFF"/>
              </a:solidFill>
              <a:latin typeface="Helveticish Bold"/>
            </a:endParaRPr>
          </a:p>
          <a:p>
            <a:pPr marL="328380" lvl="1">
              <a:lnSpc>
                <a:spcPts val="4350"/>
              </a:lnSpc>
            </a:pPr>
            <a:endParaRPr lang="en-US" sz="2400" spc="45" dirty="0">
              <a:solidFill>
                <a:srgbClr val="FFFFFF"/>
              </a:solidFill>
              <a:latin typeface="Helveticish Bold"/>
            </a:endParaRPr>
          </a:p>
        </p:txBody>
      </p:sp>
      <p:sp>
        <p:nvSpPr>
          <p:cNvPr id="8" name="TextBox 7"/>
          <p:cNvSpPr txBox="1"/>
          <p:nvPr/>
        </p:nvSpPr>
        <p:spPr>
          <a:xfrm>
            <a:off x="6705600" y="8953500"/>
            <a:ext cx="10896600" cy="848950"/>
          </a:xfrm>
          <a:prstGeom prst="rect">
            <a:avLst/>
          </a:prstGeom>
          <a:solidFill>
            <a:srgbClr val="FFC000"/>
          </a:solidFill>
        </p:spPr>
        <p:txBody>
          <a:bodyPr wrap="square" rtlCol="0">
            <a:spAutoFit/>
          </a:bodyPr>
          <a:lstStyle/>
          <a:p>
            <a:pPr marL="456974" lvl="1">
              <a:lnSpc>
                <a:spcPts val="5926"/>
              </a:lnSpc>
            </a:pPr>
            <a:r>
              <a:rPr lang="en-US" sz="2800" dirty="0"/>
              <a:t>video clip</a:t>
            </a:r>
            <a:r>
              <a:rPr lang="en-US" sz="2800" dirty="0" smtClean="0"/>
              <a:t>: </a:t>
            </a:r>
            <a:r>
              <a:rPr lang="en-US" sz="2800" dirty="0" smtClean="0">
                <a:hlinkClick r:id="rId4"/>
              </a:rPr>
              <a:t>Discover </a:t>
            </a:r>
            <a:r>
              <a:rPr lang="en-US" sz="2800" dirty="0">
                <a:hlinkClick r:id="rId4"/>
              </a:rPr>
              <a:t>Chabot</a:t>
            </a:r>
            <a:r>
              <a:rPr lang="en-US" sz="2800" dirty="0" smtClean="0">
                <a:hlinkClick r:id="rId4"/>
              </a:rPr>
              <a:t>!</a:t>
            </a:r>
            <a:r>
              <a:rPr lang="en-US" sz="2800" dirty="0" smtClean="0"/>
              <a:t>    </a:t>
            </a:r>
            <a:endParaRPr lang="en-US" sz="2800" dirty="0">
              <a:solidFill>
                <a:srgbClr val="000000"/>
              </a:solidFill>
              <a:latin typeface="Montserra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97" r="-15597"/>
            </a:stretch>
          </a:blipFill>
        </p:spPr>
      </p:sp>
      <p:sp>
        <p:nvSpPr>
          <p:cNvPr id="3" name="AutoShape 3"/>
          <p:cNvSpPr/>
          <p:nvPr/>
        </p:nvSpPr>
        <p:spPr>
          <a:xfrm>
            <a:off x="0" y="4107565"/>
            <a:ext cx="18288000" cy="6179435"/>
          </a:xfrm>
          <a:prstGeom prst="rect">
            <a:avLst/>
          </a:prstGeom>
          <a:solidFill>
            <a:srgbClr val="FFFFFF"/>
          </a:solidFill>
        </p:spPr>
      </p:sp>
      <p:sp>
        <p:nvSpPr>
          <p:cNvPr id="4" name="Freeform 4"/>
          <p:cNvSpPr/>
          <p:nvPr/>
        </p:nvSpPr>
        <p:spPr>
          <a:xfrm>
            <a:off x="16817602" y="514350"/>
            <a:ext cx="883396" cy="1028700"/>
          </a:xfrm>
          <a:custGeom>
            <a:avLst/>
            <a:gdLst/>
            <a:ahLst/>
            <a:cxnLst/>
            <a:rect l="l" t="t" r="r" b="b"/>
            <a:pathLst>
              <a:path w="883396" h="1028700">
                <a:moveTo>
                  <a:pt x="0" y="0"/>
                </a:moveTo>
                <a:lnTo>
                  <a:pt x="883396" y="0"/>
                </a:lnTo>
                <a:lnTo>
                  <a:pt x="883396" y="1028700"/>
                </a:lnTo>
                <a:lnTo>
                  <a:pt x="0" y="10287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AutoShape 5"/>
          <p:cNvSpPr/>
          <p:nvPr/>
        </p:nvSpPr>
        <p:spPr>
          <a:xfrm>
            <a:off x="0" y="9272778"/>
            <a:ext cx="1028700" cy="1014222"/>
          </a:xfrm>
          <a:prstGeom prst="rect">
            <a:avLst/>
          </a:prstGeom>
          <a:solidFill>
            <a:srgbClr val="E4BB31"/>
          </a:solidFill>
        </p:spPr>
      </p:sp>
      <p:sp>
        <p:nvSpPr>
          <p:cNvPr id="6" name="TextBox 6"/>
          <p:cNvSpPr txBox="1"/>
          <p:nvPr/>
        </p:nvSpPr>
        <p:spPr>
          <a:xfrm>
            <a:off x="1485376" y="483995"/>
            <a:ext cx="15773924" cy="3143885"/>
          </a:xfrm>
          <a:prstGeom prst="rect">
            <a:avLst/>
          </a:prstGeom>
        </p:spPr>
        <p:txBody>
          <a:bodyPr lIns="0" tIns="0" rIns="0" bIns="0" rtlCol="0" anchor="t">
            <a:spAutoFit/>
          </a:bodyPr>
          <a:lstStyle/>
          <a:p>
            <a:pPr algn="ctr">
              <a:lnSpc>
                <a:spcPts val="5500"/>
              </a:lnSpc>
            </a:pPr>
            <a:r>
              <a:rPr lang="en-US" sz="5000">
                <a:solidFill>
                  <a:srgbClr val="E4BB31"/>
                </a:solidFill>
                <a:latin typeface="Helveticish Bold"/>
              </a:rPr>
              <a:t>CALIFORNIA COMMUNITY COLLEGES </a:t>
            </a:r>
          </a:p>
          <a:p>
            <a:pPr algn="ctr">
              <a:lnSpc>
                <a:spcPts val="5500"/>
              </a:lnSpc>
            </a:pPr>
            <a:r>
              <a:rPr lang="en-US" sz="5000">
                <a:solidFill>
                  <a:srgbClr val="E4BB31"/>
                </a:solidFill>
                <a:latin typeface="Helveticish Bold"/>
              </a:rPr>
              <a:t> are open to all students!</a:t>
            </a:r>
          </a:p>
          <a:p>
            <a:pPr algn="ctr">
              <a:lnSpc>
                <a:spcPts val="4510"/>
              </a:lnSpc>
            </a:pPr>
            <a:endParaRPr lang="en-US" sz="5000">
              <a:solidFill>
                <a:srgbClr val="E4BB31"/>
              </a:solidFill>
              <a:latin typeface="Helveticish Bold"/>
            </a:endParaRPr>
          </a:p>
          <a:p>
            <a:pPr algn="ctr">
              <a:lnSpc>
                <a:spcPts val="4510"/>
              </a:lnSpc>
            </a:pPr>
            <a:r>
              <a:rPr lang="en-US" sz="4100">
                <a:solidFill>
                  <a:srgbClr val="FFFFFF"/>
                </a:solidFill>
                <a:latin typeface="Helveticish Bold"/>
              </a:rPr>
              <a:t>TO BE ADMITTED, STUDENTS MUST MEET </a:t>
            </a:r>
          </a:p>
          <a:p>
            <a:pPr algn="ctr">
              <a:lnSpc>
                <a:spcPts val="4510"/>
              </a:lnSpc>
            </a:pPr>
            <a:r>
              <a:rPr lang="en-US" sz="4100" u="sng">
                <a:solidFill>
                  <a:srgbClr val="FFFFFF"/>
                </a:solidFill>
                <a:latin typeface="Helveticish Bold"/>
              </a:rPr>
              <a:t>ONE</a:t>
            </a:r>
            <a:r>
              <a:rPr lang="en-US" sz="4100">
                <a:solidFill>
                  <a:srgbClr val="FFFFFF"/>
                </a:solidFill>
                <a:latin typeface="Helveticish Bold"/>
              </a:rPr>
              <a:t> OF THESE REQUIREMENTS:</a:t>
            </a:r>
          </a:p>
        </p:txBody>
      </p:sp>
      <p:sp>
        <p:nvSpPr>
          <p:cNvPr id="7" name="TextBox 7"/>
          <p:cNvSpPr txBox="1"/>
          <p:nvPr/>
        </p:nvSpPr>
        <p:spPr>
          <a:xfrm>
            <a:off x="1485376" y="4474003"/>
            <a:ext cx="16215623" cy="5198596"/>
          </a:xfrm>
          <a:prstGeom prst="rect">
            <a:avLst/>
          </a:prstGeom>
        </p:spPr>
        <p:txBody>
          <a:bodyPr lIns="0" tIns="0" rIns="0" bIns="0" rtlCol="0" anchor="t">
            <a:spAutoFit/>
          </a:bodyPr>
          <a:lstStyle/>
          <a:p>
            <a:pPr marL="896924" lvl="1" indent="-448462">
              <a:lnSpc>
                <a:spcPts val="5151"/>
              </a:lnSpc>
              <a:buFont typeface="Arial"/>
              <a:buChar char="•"/>
            </a:pPr>
            <a:r>
              <a:rPr lang="en-US" sz="4154">
                <a:solidFill>
                  <a:srgbClr val="222A35"/>
                </a:solidFill>
                <a:latin typeface="Helveticish Bold"/>
              </a:rPr>
              <a:t> Earned a High School Diploma or</a:t>
            </a:r>
          </a:p>
          <a:p>
            <a:pPr marL="896924" lvl="1" indent="-448462">
              <a:lnSpc>
                <a:spcPts val="5151"/>
              </a:lnSpc>
              <a:buFont typeface="Arial"/>
              <a:buChar char="•"/>
            </a:pPr>
            <a:r>
              <a:rPr lang="en-US" sz="4154">
                <a:solidFill>
                  <a:srgbClr val="222A35"/>
                </a:solidFill>
                <a:latin typeface="Helveticish Bold"/>
              </a:rPr>
              <a:t> Earned a G.E.D. or</a:t>
            </a:r>
          </a:p>
          <a:p>
            <a:pPr marL="896924" lvl="1" indent="-448462">
              <a:lnSpc>
                <a:spcPts val="5151"/>
              </a:lnSpc>
              <a:buFont typeface="Arial"/>
              <a:buChar char="•"/>
            </a:pPr>
            <a:r>
              <a:rPr lang="en-US" sz="4154">
                <a:solidFill>
                  <a:srgbClr val="222A35"/>
                </a:solidFill>
                <a:latin typeface="Helveticish Bold"/>
              </a:rPr>
              <a:t> Passed the California High School Proficiency Exam (CHSPE) or</a:t>
            </a:r>
          </a:p>
          <a:p>
            <a:pPr marL="896924" lvl="1" indent="-448462">
              <a:lnSpc>
                <a:spcPts val="5151"/>
              </a:lnSpc>
              <a:buFont typeface="Arial"/>
              <a:buChar char="•"/>
            </a:pPr>
            <a:r>
              <a:rPr lang="en-US" sz="4154">
                <a:solidFill>
                  <a:srgbClr val="222A35"/>
                </a:solidFill>
                <a:latin typeface="Helveticish Bold"/>
              </a:rPr>
              <a:t> Be 18 years old*</a:t>
            </a:r>
          </a:p>
          <a:p>
            <a:pPr>
              <a:lnSpc>
                <a:spcPts val="5151"/>
              </a:lnSpc>
            </a:pPr>
            <a:endParaRPr lang="en-US" sz="4154">
              <a:solidFill>
                <a:srgbClr val="222A35"/>
              </a:solidFill>
              <a:latin typeface="Helveticish Bold"/>
            </a:endParaRPr>
          </a:p>
          <a:p>
            <a:pPr>
              <a:lnSpc>
                <a:spcPts val="5151"/>
              </a:lnSpc>
            </a:pPr>
            <a:r>
              <a:rPr lang="en-US" sz="4154">
                <a:solidFill>
                  <a:srgbClr val="222A35"/>
                </a:solidFill>
                <a:latin typeface="Helveticish Bold"/>
              </a:rPr>
              <a:t>*In order to receive Financial Aid, students must have a HS diploma or above equivalents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743070" cy="10287000"/>
          </a:xfrm>
          <a:prstGeom prst="rect">
            <a:avLst/>
          </a:prstGeom>
          <a:solidFill>
            <a:srgbClr val="1B1A18"/>
          </a:solidFill>
        </p:spPr>
      </p:sp>
      <p:sp>
        <p:nvSpPr>
          <p:cNvPr id="3" name="Freeform 3"/>
          <p:cNvSpPr/>
          <p:nvPr/>
        </p:nvSpPr>
        <p:spPr>
          <a:xfrm>
            <a:off x="16375904" y="1028700"/>
            <a:ext cx="883396" cy="1028700"/>
          </a:xfrm>
          <a:custGeom>
            <a:avLst/>
            <a:gdLst/>
            <a:ahLst/>
            <a:cxnLst/>
            <a:rect l="l" t="t" r="r" b="b"/>
            <a:pathLst>
              <a:path w="883396" h="1028700">
                <a:moveTo>
                  <a:pt x="0" y="0"/>
                </a:moveTo>
                <a:lnTo>
                  <a:pt x="883396" y="0"/>
                </a:lnTo>
                <a:lnTo>
                  <a:pt x="883396" y="1028700"/>
                </a:lnTo>
                <a:lnTo>
                  <a:pt x="0" y="10287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040497" y="3114876"/>
            <a:ext cx="5783567" cy="4555063"/>
          </a:xfrm>
          <a:custGeom>
            <a:avLst/>
            <a:gdLst/>
            <a:ahLst/>
            <a:cxnLst/>
            <a:rect l="l" t="t" r="r" b="b"/>
            <a:pathLst>
              <a:path w="5783567" h="4555063">
                <a:moveTo>
                  <a:pt x="0" y="0"/>
                </a:moveTo>
                <a:lnTo>
                  <a:pt x="5783567" y="0"/>
                </a:lnTo>
                <a:lnTo>
                  <a:pt x="5783567" y="4555062"/>
                </a:lnTo>
                <a:lnTo>
                  <a:pt x="0" y="4555062"/>
                </a:lnTo>
                <a:lnTo>
                  <a:pt x="0" y="0"/>
                </a:lnTo>
                <a:close/>
              </a:path>
            </a:pathLst>
          </a:custGeom>
          <a:blipFill>
            <a:blip r:embed="rId4"/>
            <a:stretch>
              <a:fillRect r="-17990"/>
            </a:stretch>
          </a:blipFill>
        </p:spPr>
      </p:sp>
      <p:sp>
        <p:nvSpPr>
          <p:cNvPr id="5" name="TextBox 5"/>
          <p:cNvSpPr txBox="1"/>
          <p:nvPr/>
        </p:nvSpPr>
        <p:spPr>
          <a:xfrm>
            <a:off x="5292298" y="2085975"/>
            <a:ext cx="12486037" cy="1584843"/>
          </a:xfrm>
          <a:prstGeom prst="rect">
            <a:avLst/>
          </a:prstGeom>
        </p:spPr>
        <p:txBody>
          <a:bodyPr lIns="0" tIns="0" rIns="0" bIns="0" rtlCol="0" anchor="t">
            <a:spAutoFit/>
          </a:bodyPr>
          <a:lstStyle/>
          <a:p>
            <a:pPr algn="ctr">
              <a:lnSpc>
                <a:spcPts val="6094"/>
              </a:lnSpc>
            </a:pPr>
            <a:r>
              <a:rPr lang="en-US" sz="5540">
                <a:solidFill>
                  <a:srgbClr val="000000"/>
                </a:solidFill>
                <a:latin typeface="Helveticish Bold"/>
              </a:rPr>
              <a:t>DEGREES/PROGRAMS AVAILABLE AT CHABOT COLLEGE</a:t>
            </a:r>
          </a:p>
        </p:txBody>
      </p:sp>
      <p:sp>
        <p:nvSpPr>
          <p:cNvPr id="6" name="TextBox 6"/>
          <p:cNvSpPr txBox="1"/>
          <p:nvPr/>
        </p:nvSpPr>
        <p:spPr>
          <a:xfrm>
            <a:off x="8630476" y="4539795"/>
            <a:ext cx="5809681" cy="687015"/>
          </a:xfrm>
          <a:prstGeom prst="rect">
            <a:avLst/>
          </a:prstGeom>
        </p:spPr>
        <p:txBody>
          <a:bodyPr lIns="0" tIns="0" rIns="0" bIns="0" rtlCol="0" anchor="t">
            <a:spAutoFit/>
          </a:bodyPr>
          <a:lstStyle/>
          <a:p>
            <a:pPr>
              <a:lnSpc>
                <a:spcPts val="5363"/>
              </a:lnSpc>
            </a:pPr>
            <a:r>
              <a:rPr lang="en-US" sz="4325">
                <a:solidFill>
                  <a:srgbClr val="000000"/>
                </a:solidFill>
                <a:latin typeface="Helveticish Bold"/>
              </a:rPr>
              <a:t>Certificate (CA &amp; CP)</a:t>
            </a:r>
          </a:p>
        </p:txBody>
      </p:sp>
      <p:sp>
        <p:nvSpPr>
          <p:cNvPr id="7" name="TextBox 7"/>
          <p:cNvSpPr txBox="1"/>
          <p:nvPr/>
        </p:nvSpPr>
        <p:spPr>
          <a:xfrm>
            <a:off x="7467014" y="5874510"/>
            <a:ext cx="8136605" cy="687015"/>
          </a:xfrm>
          <a:prstGeom prst="rect">
            <a:avLst/>
          </a:prstGeom>
        </p:spPr>
        <p:txBody>
          <a:bodyPr lIns="0" tIns="0" rIns="0" bIns="0" rtlCol="0" anchor="t">
            <a:spAutoFit/>
          </a:bodyPr>
          <a:lstStyle/>
          <a:p>
            <a:pPr>
              <a:lnSpc>
                <a:spcPts val="5363"/>
              </a:lnSpc>
            </a:pPr>
            <a:r>
              <a:rPr lang="en-US" sz="4325">
                <a:solidFill>
                  <a:srgbClr val="000000"/>
                </a:solidFill>
                <a:latin typeface="Helveticish Bold"/>
              </a:rPr>
              <a:t>Associate of Arts (AA &amp; AA-T)</a:t>
            </a:r>
          </a:p>
        </p:txBody>
      </p:sp>
      <p:sp>
        <p:nvSpPr>
          <p:cNvPr id="8" name="TextBox 8"/>
          <p:cNvSpPr txBox="1"/>
          <p:nvPr/>
        </p:nvSpPr>
        <p:spPr>
          <a:xfrm>
            <a:off x="6984561" y="7213365"/>
            <a:ext cx="9101511" cy="687015"/>
          </a:xfrm>
          <a:prstGeom prst="rect">
            <a:avLst/>
          </a:prstGeom>
        </p:spPr>
        <p:txBody>
          <a:bodyPr lIns="0" tIns="0" rIns="0" bIns="0" rtlCol="0" anchor="t">
            <a:spAutoFit/>
          </a:bodyPr>
          <a:lstStyle/>
          <a:p>
            <a:pPr>
              <a:lnSpc>
                <a:spcPts val="5363"/>
              </a:lnSpc>
            </a:pPr>
            <a:r>
              <a:rPr lang="en-US" sz="4325">
                <a:solidFill>
                  <a:srgbClr val="000000"/>
                </a:solidFill>
                <a:latin typeface="Helveticish Bold"/>
              </a:rPr>
              <a:t>Associate of Science (AS &amp; AS-T)</a:t>
            </a:r>
          </a:p>
        </p:txBody>
      </p:sp>
      <p:sp>
        <p:nvSpPr>
          <p:cNvPr id="9" name="TextBox 9"/>
          <p:cNvSpPr txBox="1"/>
          <p:nvPr/>
        </p:nvSpPr>
        <p:spPr>
          <a:xfrm>
            <a:off x="9068194" y="8571285"/>
            <a:ext cx="4934245" cy="687015"/>
          </a:xfrm>
          <a:prstGeom prst="rect">
            <a:avLst/>
          </a:prstGeom>
        </p:spPr>
        <p:txBody>
          <a:bodyPr lIns="0" tIns="0" rIns="0" bIns="0" rtlCol="0" anchor="t">
            <a:spAutoFit/>
          </a:bodyPr>
          <a:lstStyle/>
          <a:p>
            <a:pPr>
              <a:lnSpc>
                <a:spcPts val="5363"/>
              </a:lnSpc>
            </a:pPr>
            <a:r>
              <a:rPr lang="en-US" sz="4325">
                <a:solidFill>
                  <a:srgbClr val="000000"/>
                </a:solidFill>
                <a:latin typeface="Helveticish Bold"/>
              </a:rPr>
              <a:t>Transfer Programs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743070" cy="10287000"/>
          </a:xfrm>
          <a:prstGeom prst="rect">
            <a:avLst/>
          </a:prstGeom>
          <a:solidFill>
            <a:srgbClr val="1B1A18"/>
          </a:solidFill>
        </p:spPr>
      </p:sp>
      <p:sp>
        <p:nvSpPr>
          <p:cNvPr id="3" name="Freeform 3"/>
          <p:cNvSpPr/>
          <p:nvPr/>
        </p:nvSpPr>
        <p:spPr>
          <a:xfrm>
            <a:off x="17259300" y="8743950"/>
            <a:ext cx="883396" cy="1028700"/>
          </a:xfrm>
          <a:custGeom>
            <a:avLst/>
            <a:gdLst/>
            <a:ahLst/>
            <a:cxnLst/>
            <a:rect l="l" t="t" r="r" b="b"/>
            <a:pathLst>
              <a:path w="883396" h="1028700">
                <a:moveTo>
                  <a:pt x="0" y="0"/>
                </a:moveTo>
                <a:lnTo>
                  <a:pt x="883396" y="0"/>
                </a:lnTo>
                <a:lnTo>
                  <a:pt x="883396" y="1028700"/>
                </a:lnTo>
                <a:lnTo>
                  <a:pt x="0" y="10287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4369880" y="3060342"/>
            <a:ext cx="9112950" cy="4639285"/>
          </a:xfrm>
          <a:custGeom>
            <a:avLst/>
            <a:gdLst/>
            <a:ahLst/>
            <a:cxnLst/>
            <a:rect l="l" t="t" r="r" b="b"/>
            <a:pathLst>
              <a:path w="9112950" h="4579909">
                <a:moveTo>
                  <a:pt x="0" y="0"/>
                </a:moveTo>
                <a:lnTo>
                  <a:pt x="9112950" y="0"/>
                </a:lnTo>
                <a:lnTo>
                  <a:pt x="9112950" y="4579908"/>
                </a:lnTo>
                <a:lnTo>
                  <a:pt x="0" y="4579908"/>
                </a:lnTo>
                <a:lnTo>
                  <a:pt x="0" y="0"/>
                </a:lnTo>
                <a:close/>
              </a:path>
            </a:pathLst>
          </a:custGeom>
          <a:blipFill>
            <a:blip r:embed="rId4"/>
            <a:stretch>
              <a:fillRect t="-85932" r="-131334" b="-120742"/>
            </a:stretch>
          </a:blipFill>
        </p:spPr>
        <p:txBody>
          <a:bodyPr/>
          <a:lstStyle/>
          <a:p>
            <a:endParaRPr lang="en-US"/>
          </a:p>
        </p:txBody>
      </p:sp>
      <p:sp>
        <p:nvSpPr>
          <p:cNvPr id="5" name="AutoShape 5"/>
          <p:cNvSpPr/>
          <p:nvPr/>
        </p:nvSpPr>
        <p:spPr>
          <a:xfrm>
            <a:off x="7094293" y="1715706"/>
            <a:ext cx="8804711" cy="6958645"/>
          </a:xfrm>
          <a:prstGeom prst="rect">
            <a:avLst/>
          </a:prstGeom>
          <a:solidFill>
            <a:srgbClr val="000000">
              <a:alpha val="13725"/>
            </a:srgbClr>
          </a:solidFill>
        </p:spPr>
      </p:sp>
      <p:sp>
        <p:nvSpPr>
          <p:cNvPr id="6" name="TextBox 6"/>
          <p:cNvSpPr txBox="1"/>
          <p:nvPr/>
        </p:nvSpPr>
        <p:spPr>
          <a:xfrm>
            <a:off x="5733996" y="360332"/>
            <a:ext cx="11525304" cy="740293"/>
          </a:xfrm>
          <a:prstGeom prst="rect">
            <a:avLst/>
          </a:prstGeom>
        </p:spPr>
        <p:txBody>
          <a:bodyPr lIns="0" tIns="0" rIns="0" bIns="0" rtlCol="0" anchor="t">
            <a:spAutoFit/>
          </a:bodyPr>
          <a:lstStyle/>
          <a:p>
            <a:pPr algn="ctr">
              <a:lnSpc>
                <a:spcPts val="5544"/>
              </a:lnSpc>
            </a:pPr>
            <a:r>
              <a:rPr lang="en-US" sz="5040">
                <a:solidFill>
                  <a:srgbClr val="000000"/>
                </a:solidFill>
                <a:latin typeface="Helveticish Bold"/>
              </a:rPr>
              <a:t>COMMUNITY COLLEGE TRANSFER</a:t>
            </a:r>
          </a:p>
        </p:txBody>
      </p:sp>
      <p:sp>
        <p:nvSpPr>
          <p:cNvPr id="7" name="TextBox 7"/>
          <p:cNvSpPr txBox="1"/>
          <p:nvPr/>
        </p:nvSpPr>
        <p:spPr>
          <a:xfrm>
            <a:off x="7094293" y="1816604"/>
            <a:ext cx="8804711" cy="682876"/>
          </a:xfrm>
          <a:prstGeom prst="rect">
            <a:avLst/>
          </a:prstGeom>
        </p:spPr>
        <p:txBody>
          <a:bodyPr lIns="0" tIns="0" rIns="0" bIns="0" rtlCol="0" anchor="t">
            <a:spAutoFit/>
          </a:bodyPr>
          <a:lstStyle/>
          <a:p>
            <a:pPr algn="ctr">
              <a:lnSpc>
                <a:spcPts val="5363"/>
              </a:lnSpc>
            </a:pPr>
            <a:r>
              <a:rPr lang="en-US" sz="4325">
                <a:solidFill>
                  <a:srgbClr val="000000"/>
                </a:solidFill>
                <a:latin typeface="Helveticish Bold"/>
              </a:rPr>
              <a:t>2 years (60 units) at Chabot</a:t>
            </a:r>
          </a:p>
        </p:txBody>
      </p:sp>
      <p:sp>
        <p:nvSpPr>
          <p:cNvPr id="8" name="TextBox 8"/>
          <p:cNvSpPr txBox="1"/>
          <p:nvPr/>
        </p:nvSpPr>
        <p:spPr>
          <a:xfrm>
            <a:off x="7428346" y="4305011"/>
            <a:ext cx="8136605" cy="1367429"/>
          </a:xfrm>
          <a:prstGeom prst="rect">
            <a:avLst/>
          </a:prstGeom>
        </p:spPr>
        <p:txBody>
          <a:bodyPr lIns="0" tIns="0" rIns="0" bIns="0" rtlCol="0" anchor="t">
            <a:spAutoFit/>
          </a:bodyPr>
          <a:lstStyle/>
          <a:p>
            <a:pPr>
              <a:lnSpc>
                <a:spcPts val="5363"/>
              </a:lnSpc>
            </a:pPr>
            <a:r>
              <a:rPr lang="en-US" sz="4325">
                <a:solidFill>
                  <a:srgbClr val="000000"/>
                </a:solidFill>
                <a:latin typeface="Helveticish Bold"/>
              </a:rPr>
              <a:t>2 more years (60 more units) </a:t>
            </a:r>
          </a:p>
          <a:p>
            <a:pPr>
              <a:lnSpc>
                <a:spcPts val="5363"/>
              </a:lnSpc>
            </a:pPr>
            <a:endParaRPr lang="en-US" sz="4325">
              <a:solidFill>
                <a:srgbClr val="000000"/>
              </a:solidFill>
              <a:latin typeface="Helveticish Bold"/>
            </a:endParaRPr>
          </a:p>
        </p:txBody>
      </p:sp>
      <p:sp>
        <p:nvSpPr>
          <p:cNvPr id="9" name="TextBox 9"/>
          <p:cNvSpPr txBox="1"/>
          <p:nvPr/>
        </p:nvSpPr>
        <p:spPr>
          <a:xfrm>
            <a:off x="8250037" y="5478677"/>
            <a:ext cx="6493222" cy="682876"/>
          </a:xfrm>
          <a:prstGeom prst="rect">
            <a:avLst/>
          </a:prstGeom>
        </p:spPr>
        <p:txBody>
          <a:bodyPr lIns="0" tIns="0" rIns="0" bIns="0" rtlCol="0" anchor="t">
            <a:spAutoFit/>
          </a:bodyPr>
          <a:lstStyle/>
          <a:p>
            <a:pPr algn="ctr">
              <a:lnSpc>
                <a:spcPts val="5363"/>
              </a:lnSpc>
            </a:pPr>
            <a:r>
              <a:rPr lang="en-US" sz="4325">
                <a:solidFill>
                  <a:srgbClr val="000000"/>
                </a:solidFill>
                <a:latin typeface="Helveticish Bold"/>
              </a:rPr>
              <a:t>at a 4-Year University</a:t>
            </a:r>
          </a:p>
        </p:txBody>
      </p:sp>
      <p:sp>
        <p:nvSpPr>
          <p:cNvPr id="10" name="TextBox 10"/>
          <p:cNvSpPr txBox="1"/>
          <p:nvPr/>
        </p:nvSpPr>
        <p:spPr>
          <a:xfrm>
            <a:off x="9029525" y="7701678"/>
            <a:ext cx="4934245" cy="1367429"/>
          </a:xfrm>
          <a:prstGeom prst="rect">
            <a:avLst/>
          </a:prstGeom>
        </p:spPr>
        <p:txBody>
          <a:bodyPr lIns="0" tIns="0" rIns="0" bIns="0" rtlCol="0" anchor="t">
            <a:spAutoFit/>
          </a:bodyPr>
          <a:lstStyle/>
          <a:p>
            <a:pPr>
              <a:lnSpc>
                <a:spcPts val="5363"/>
              </a:lnSpc>
            </a:pPr>
            <a:r>
              <a:rPr lang="en-US" sz="4325">
                <a:solidFill>
                  <a:srgbClr val="000000"/>
                </a:solidFill>
                <a:latin typeface="Helveticish Bold"/>
              </a:rPr>
              <a:t>Bachelor’s Degree</a:t>
            </a:r>
          </a:p>
          <a:p>
            <a:pPr>
              <a:lnSpc>
                <a:spcPts val="5363"/>
              </a:lnSpc>
            </a:pPr>
            <a:endParaRPr lang="en-US" sz="4325">
              <a:solidFill>
                <a:srgbClr val="000000"/>
              </a:solidFill>
              <a:latin typeface="Helveticish Bold"/>
            </a:endParaRPr>
          </a:p>
        </p:txBody>
      </p:sp>
      <p:sp>
        <p:nvSpPr>
          <p:cNvPr id="11" name="TextBox 11"/>
          <p:cNvSpPr txBox="1"/>
          <p:nvPr/>
        </p:nvSpPr>
        <p:spPr>
          <a:xfrm>
            <a:off x="7094293" y="3061455"/>
            <a:ext cx="8804711" cy="682876"/>
          </a:xfrm>
          <a:prstGeom prst="rect">
            <a:avLst/>
          </a:prstGeom>
        </p:spPr>
        <p:txBody>
          <a:bodyPr lIns="0" tIns="0" rIns="0" bIns="0" rtlCol="0" anchor="t">
            <a:spAutoFit/>
          </a:bodyPr>
          <a:lstStyle/>
          <a:p>
            <a:pPr algn="ctr">
              <a:lnSpc>
                <a:spcPts val="5363"/>
              </a:lnSpc>
            </a:pPr>
            <a:r>
              <a:rPr lang="en-US" sz="4325">
                <a:solidFill>
                  <a:srgbClr val="000000"/>
                </a:solidFill>
                <a:latin typeface="Helveticish Bold"/>
              </a:rPr>
              <a:t>+</a:t>
            </a:r>
          </a:p>
        </p:txBody>
      </p:sp>
      <p:sp>
        <p:nvSpPr>
          <p:cNvPr id="12" name="TextBox 12"/>
          <p:cNvSpPr txBox="1"/>
          <p:nvPr/>
        </p:nvSpPr>
        <p:spPr>
          <a:xfrm>
            <a:off x="7094293" y="6590178"/>
            <a:ext cx="8804711" cy="682876"/>
          </a:xfrm>
          <a:prstGeom prst="rect">
            <a:avLst/>
          </a:prstGeom>
        </p:spPr>
        <p:txBody>
          <a:bodyPr lIns="0" tIns="0" rIns="0" bIns="0" rtlCol="0" anchor="t">
            <a:spAutoFit/>
          </a:bodyPr>
          <a:lstStyle/>
          <a:p>
            <a:pPr algn="ctr">
              <a:lnSpc>
                <a:spcPts val="5363"/>
              </a:lnSpc>
            </a:pPr>
            <a:r>
              <a:rPr lang="en-US" sz="4325">
                <a:solidFill>
                  <a:srgbClr val="000000"/>
                </a:solidFill>
                <a:latin typeface="Helveticish Bold"/>
              </a:rPr>
              <a:t>=</a:t>
            </a:r>
          </a:p>
        </p:txBody>
      </p:sp>
      <p:sp>
        <p:nvSpPr>
          <p:cNvPr id="13" name="TextBox 13"/>
          <p:cNvSpPr txBox="1"/>
          <p:nvPr/>
        </p:nvSpPr>
        <p:spPr>
          <a:xfrm>
            <a:off x="5955040" y="9031008"/>
            <a:ext cx="11083215" cy="1705607"/>
          </a:xfrm>
          <a:prstGeom prst="rect">
            <a:avLst/>
          </a:prstGeom>
        </p:spPr>
        <p:txBody>
          <a:bodyPr lIns="0" tIns="0" rIns="0" bIns="0" rtlCol="0" anchor="t">
            <a:spAutoFit/>
          </a:bodyPr>
          <a:lstStyle/>
          <a:p>
            <a:pPr algn="ctr">
              <a:lnSpc>
                <a:spcPts val="4495"/>
              </a:lnSpc>
            </a:pPr>
            <a:r>
              <a:rPr lang="en-US" sz="3625" dirty="0">
                <a:solidFill>
                  <a:srgbClr val="000000"/>
                </a:solidFill>
                <a:latin typeface="Helveticish Bold"/>
              </a:rPr>
              <a:t>Learn more about the transfer process at: </a:t>
            </a:r>
            <a:r>
              <a:rPr lang="en-US" sz="3625" u="sng" dirty="0">
                <a:solidFill>
                  <a:srgbClr val="000000"/>
                </a:solidFill>
                <a:latin typeface="Helveticish Bold"/>
                <a:hlinkClick r:id="rId5" tooltip="http://www.chabotcollege.edu/counseling/transfer-center/transfer-process.php"/>
              </a:rPr>
              <a:t>tinyurl.com/</a:t>
            </a:r>
            <a:r>
              <a:rPr lang="en-US" sz="3625" u="sng" dirty="0" err="1">
                <a:solidFill>
                  <a:srgbClr val="000000"/>
                </a:solidFill>
                <a:latin typeface="Helveticish Bold"/>
                <a:hlinkClick r:id="rId5" tooltip="http://www.chabotcollege.edu/counseling/transfer-center/transfer-process.php"/>
              </a:rPr>
              <a:t>tprocess</a:t>
            </a:r>
            <a:endParaRPr lang="en-US" sz="3625" u="sng" dirty="0">
              <a:solidFill>
                <a:srgbClr val="000000"/>
              </a:solidFill>
              <a:latin typeface="Helveticish Bold"/>
              <a:hlinkClick r:id="rId5" tooltip="http://www.chabotcollege.edu/counseling/transfer-center/transfer-process.php"/>
            </a:endParaRPr>
          </a:p>
          <a:p>
            <a:pPr algn="ctr">
              <a:lnSpc>
                <a:spcPts val="4495"/>
              </a:lnSpc>
            </a:pPr>
            <a:endParaRPr lang="en-US" sz="3625" u="sng" dirty="0">
              <a:solidFill>
                <a:srgbClr val="000000"/>
              </a:solidFill>
              <a:latin typeface="Helveticish Bold"/>
              <a:hlinkClick r:id="rId5" tooltip="http://www.chabotcollege.edu/counseling/transfer-center/transfer-process.php"/>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97" r="-15597"/>
            </a:stretch>
          </a:blipFill>
        </p:spPr>
      </p:sp>
      <p:sp>
        <p:nvSpPr>
          <p:cNvPr id="3" name="AutoShape 3"/>
          <p:cNvSpPr/>
          <p:nvPr/>
        </p:nvSpPr>
        <p:spPr>
          <a:xfrm>
            <a:off x="0" y="1769100"/>
            <a:ext cx="18288000" cy="8517900"/>
          </a:xfrm>
          <a:prstGeom prst="rect">
            <a:avLst/>
          </a:prstGeom>
          <a:solidFill>
            <a:srgbClr val="FFFFFF"/>
          </a:solidFill>
        </p:spPr>
      </p:sp>
      <p:sp>
        <p:nvSpPr>
          <p:cNvPr id="4" name="Freeform 4"/>
          <p:cNvSpPr/>
          <p:nvPr/>
        </p:nvSpPr>
        <p:spPr>
          <a:xfrm>
            <a:off x="16817602" y="514350"/>
            <a:ext cx="883396" cy="1028700"/>
          </a:xfrm>
          <a:custGeom>
            <a:avLst/>
            <a:gdLst/>
            <a:ahLst/>
            <a:cxnLst/>
            <a:rect l="l" t="t" r="r" b="b"/>
            <a:pathLst>
              <a:path w="883396" h="1028700">
                <a:moveTo>
                  <a:pt x="0" y="0"/>
                </a:moveTo>
                <a:lnTo>
                  <a:pt x="883396" y="0"/>
                </a:lnTo>
                <a:lnTo>
                  <a:pt x="883396" y="1028700"/>
                </a:lnTo>
                <a:lnTo>
                  <a:pt x="0" y="10287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AutoShape 5"/>
          <p:cNvSpPr/>
          <p:nvPr/>
        </p:nvSpPr>
        <p:spPr>
          <a:xfrm>
            <a:off x="0" y="9272778"/>
            <a:ext cx="1028700" cy="1014222"/>
          </a:xfrm>
          <a:prstGeom prst="rect">
            <a:avLst/>
          </a:prstGeom>
          <a:solidFill>
            <a:srgbClr val="E4BB31"/>
          </a:solidFill>
        </p:spPr>
      </p:sp>
      <p:sp>
        <p:nvSpPr>
          <p:cNvPr id="6" name="Freeform 6"/>
          <p:cNvSpPr/>
          <p:nvPr/>
        </p:nvSpPr>
        <p:spPr>
          <a:xfrm>
            <a:off x="-1006001" y="7534872"/>
            <a:ext cx="9672183" cy="3446856"/>
          </a:xfrm>
          <a:custGeom>
            <a:avLst/>
            <a:gdLst/>
            <a:ahLst/>
            <a:cxnLst/>
            <a:rect l="l" t="t" r="r" b="b"/>
            <a:pathLst>
              <a:path w="9672183" h="3446856">
                <a:moveTo>
                  <a:pt x="0" y="0"/>
                </a:moveTo>
                <a:lnTo>
                  <a:pt x="9672183" y="0"/>
                </a:lnTo>
                <a:lnTo>
                  <a:pt x="9672183" y="3446856"/>
                </a:lnTo>
                <a:lnTo>
                  <a:pt x="0" y="3446856"/>
                </a:lnTo>
                <a:lnTo>
                  <a:pt x="0" y="0"/>
                </a:lnTo>
                <a:close/>
              </a:path>
            </a:pathLst>
          </a:custGeom>
          <a:blipFill>
            <a:blip r:embed="rId6"/>
            <a:stretch>
              <a:fillRect t="-43707" b="-14134"/>
            </a:stretch>
          </a:blipFill>
        </p:spPr>
        <p:txBody>
          <a:bodyPr/>
          <a:lstStyle/>
          <a:p>
            <a:r>
              <a:rPr lang="en-US" dirty="0"/>
              <a:t>150+</a:t>
            </a:r>
          </a:p>
        </p:txBody>
      </p:sp>
      <p:sp>
        <p:nvSpPr>
          <p:cNvPr id="7" name="TextBox 7"/>
          <p:cNvSpPr txBox="1"/>
          <p:nvPr/>
        </p:nvSpPr>
        <p:spPr>
          <a:xfrm>
            <a:off x="1485376" y="662305"/>
            <a:ext cx="15773924" cy="761365"/>
          </a:xfrm>
          <a:prstGeom prst="rect">
            <a:avLst/>
          </a:prstGeom>
        </p:spPr>
        <p:txBody>
          <a:bodyPr lIns="0" tIns="0" rIns="0" bIns="0" rtlCol="0" anchor="t">
            <a:spAutoFit/>
          </a:bodyPr>
          <a:lstStyle/>
          <a:p>
            <a:pPr algn="ctr">
              <a:lnSpc>
                <a:spcPts val="5719"/>
              </a:lnSpc>
            </a:pPr>
            <a:r>
              <a:rPr lang="en-US" sz="5199">
                <a:solidFill>
                  <a:srgbClr val="E4BB31"/>
                </a:solidFill>
                <a:latin typeface="Helveticish Bold"/>
              </a:rPr>
              <a:t>UNIQUE CHABOT COLLEGE PROGRAMS</a:t>
            </a:r>
          </a:p>
        </p:txBody>
      </p:sp>
      <p:sp>
        <p:nvSpPr>
          <p:cNvPr id="8" name="TextBox 8"/>
          <p:cNvSpPr txBox="1"/>
          <p:nvPr/>
        </p:nvSpPr>
        <p:spPr>
          <a:xfrm>
            <a:off x="333518" y="2510292"/>
            <a:ext cx="8810482" cy="3903196"/>
          </a:xfrm>
          <a:prstGeom prst="rect">
            <a:avLst/>
          </a:prstGeom>
        </p:spPr>
        <p:txBody>
          <a:bodyPr lIns="0" tIns="0" rIns="0" bIns="0" rtlCol="0" anchor="t">
            <a:spAutoFit/>
          </a:bodyPr>
          <a:lstStyle/>
          <a:p>
            <a:pPr marL="896924" lvl="1" indent="-448462">
              <a:lnSpc>
                <a:spcPts val="5151"/>
              </a:lnSpc>
              <a:buFont typeface="Arial"/>
              <a:buChar char="•"/>
            </a:pPr>
            <a:r>
              <a:rPr lang="en-US" sz="4154">
                <a:solidFill>
                  <a:srgbClr val="222A35"/>
                </a:solidFill>
                <a:latin typeface="Helveticish Bold"/>
              </a:rPr>
              <a:t>Architecture</a:t>
            </a:r>
          </a:p>
          <a:p>
            <a:pPr marL="896924" lvl="1" indent="-448462">
              <a:lnSpc>
                <a:spcPts val="5151"/>
              </a:lnSpc>
              <a:buFont typeface="Arial"/>
              <a:buChar char="•"/>
            </a:pPr>
            <a:r>
              <a:rPr lang="en-US" sz="4154">
                <a:solidFill>
                  <a:srgbClr val="222A35"/>
                </a:solidFill>
                <a:latin typeface="Helveticish Bold"/>
              </a:rPr>
              <a:t>Automotive</a:t>
            </a:r>
          </a:p>
          <a:p>
            <a:pPr marL="896924" lvl="1" indent="-448462">
              <a:lnSpc>
                <a:spcPts val="5151"/>
              </a:lnSpc>
              <a:buFont typeface="Arial"/>
              <a:buChar char="•"/>
            </a:pPr>
            <a:r>
              <a:rPr lang="en-US" sz="4154">
                <a:solidFill>
                  <a:srgbClr val="222A35"/>
                </a:solidFill>
                <a:latin typeface="Helveticish Bold"/>
              </a:rPr>
              <a:t>Music Recording Technology</a:t>
            </a:r>
          </a:p>
          <a:p>
            <a:pPr marL="896924" lvl="1" indent="-448462">
              <a:lnSpc>
                <a:spcPts val="5151"/>
              </a:lnSpc>
              <a:buFont typeface="Arial"/>
              <a:buChar char="•"/>
            </a:pPr>
            <a:r>
              <a:rPr lang="en-US" sz="4154">
                <a:solidFill>
                  <a:srgbClr val="222A35"/>
                </a:solidFill>
                <a:latin typeface="Helveticish Bold"/>
              </a:rPr>
              <a:t>Dental Hygiene</a:t>
            </a:r>
          </a:p>
          <a:p>
            <a:pPr marL="896924" lvl="1" indent="-448462">
              <a:lnSpc>
                <a:spcPts val="5151"/>
              </a:lnSpc>
              <a:buFont typeface="Arial"/>
              <a:buChar char="•"/>
            </a:pPr>
            <a:r>
              <a:rPr lang="en-US" sz="4154">
                <a:solidFill>
                  <a:srgbClr val="222A35"/>
                </a:solidFill>
                <a:latin typeface="Helveticish Bold"/>
              </a:rPr>
              <a:t>Digital Media</a:t>
            </a:r>
          </a:p>
          <a:p>
            <a:pPr marL="896924" lvl="1" indent="-448462">
              <a:lnSpc>
                <a:spcPts val="5151"/>
              </a:lnSpc>
              <a:buFont typeface="Arial"/>
              <a:buChar char="•"/>
            </a:pPr>
            <a:r>
              <a:rPr lang="en-US" sz="4154">
                <a:solidFill>
                  <a:srgbClr val="222A35"/>
                </a:solidFill>
                <a:latin typeface="Helveticish Bold"/>
              </a:rPr>
              <a:t>Early Childhood Development</a:t>
            </a:r>
          </a:p>
        </p:txBody>
      </p:sp>
      <p:sp>
        <p:nvSpPr>
          <p:cNvPr id="9" name="TextBox 9"/>
          <p:cNvSpPr txBox="1"/>
          <p:nvPr/>
        </p:nvSpPr>
        <p:spPr>
          <a:xfrm>
            <a:off x="8890517" y="4581293"/>
            <a:ext cx="8810482" cy="5198596"/>
          </a:xfrm>
          <a:prstGeom prst="rect">
            <a:avLst/>
          </a:prstGeom>
        </p:spPr>
        <p:txBody>
          <a:bodyPr lIns="0" tIns="0" rIns="0" bIns="0" rtlCol="0" anchor="t">
            <a:spAutoFit/>
          </a:bodyPr>
          <a:lstStyle/>
          <a:p>
            <a:pPr marL="896924" lvl="1" indent="-448462">
              <a:lnSpc>
                <a:spcPts val="5151"/>
              </a:lnSpc>
              <a:buFont typeface="Arial"/>
              <a:buChar char="•"/>
            </a:pPr>
            <a:r>
              <a:rPr lang="en-US" sz="4154">
                <a:solidFill>
                  <a:srgbClr val="222A35"/>
                </a:solidFill>
                <a:latin typeface="Helveticish Bold"/>
              </a:rPr>
              <a:t>Fire Technology/Inspection</a:t>
            </a:r>
          </a:p>
          <a:p>
            <a:pPr marL="896924" lvl="1" indent="-448462">
              <a:lnSpc>
                <a:spcPts val="5151"/>
              </a:lnSpc>
              <a:buFont typeface="Arial"/>
              <a:buChar char="•"/>
            </a:pPr>
            <a:r>
              <a:rPr lang="en-US" sz="4154">
                <a:solidFill>
                  <a:srgbClr val="222A35"/>
                </a:solidFill>
                <a:latin typeface="Helveticish Bold"/>
              </a:rPr>
              <a:t>Human Services</a:t>
            </a:r>
          </a:p>
          <a:p>
            <a:pPr marL="896924" lvl="1" indent="-448462">
              <a:lnSpc>
                <a:spcPts val="5151"/>
              </a:lnSpc>
              <a:buFont typeface="Arial"/>
              <a:buChar char="•"/>
            </a:pPr>
            <a:r>
              <a:rPr lang="en-US" sz="4154">
                <a:solidFill>
                  <a:srgbClr val="222A35"/>
                </a:solidFill>
                <a:latin typeface="Helveticish Bold"/>
              </a:rPr>
              <a:t>Industrial Technology</a:t>
            </a:r>
          </a:p>
          <a:p>
            <a:pPr marL="896924" lvl="1" indent="-448462">
              <a:lnSpc>
                <a:spcPts val="5151"/>
              </a:lnSpc>
              <a:buFont typeface="Arial"/>
              <a:buChar char="•"/>
            </a:pPr>
            <a:r>
              <a:rPr lang="en-US" sz="4154">
                <a:solidFill>
                  <a:srgbClr val="222A35"/>
                </a:solidFill>
                <a:latin typeface="Helveticish Bold"/>
              </a:rPr>
              <a:t>Machine Tool Technology</a:t>
            </a:r>
          </a:p>
          <a:p>
            <a:pPr marL="896924" lvl="1" indent="-448462">
              <a:lnSpc>
                <a:spcPts val="5151"/>
              </a:lnSpc>
              <a:buFont typeface="Arial"/>
              <a:buChar char="•"/>
            </a:pPr>
            <a:r>
              <a:rPr lang="en-US" sz="4154">
                <a:solidFill>
                  <a:srgbClr val="222A35"/>
                </a:solidFill>
                <a:latin typeface="Helveticish Bold"/>
              </a:rPr>
              <a:t>Medical Assisting</a:t>
            </a:r>
          </a:p>
          <a:p>
            <a:pPr marL="896924" lvl="1" indent="-448462">
              <a:lnSpc>
                <a:spcPts val="5151"/>
              </a:lnSpc>
              <a:buFont typeface="Arial"/>
              <a:buChar char="•"/>
            </a:pPr>
            <a:r>
              <a:rPr lang="en-US" sz="4154">
                <a:solidFill>
                  <a:srgbClr val="222A35"/>
                </a:solidFill>
                <a:latin typeface="Helveticish Bold"/>
              </a:rPr>
              <a:t>Nursing</a:t>
            </a:r>
          </a:p>
          <a:p>
            <a:pPr marL="896924" lvl="1" indent="-448462">
              <a:lnSpc>
                <a:spcPts val="5151"/>
              </a:lnSpc>
              <a:buFont typeface="Arial"/>
              <a:buChar char="•"/>
            </a:pPr>
            <a:r>
              <a:rPr lang="en-US" sz="4154">
                <a:solidFill>
                  <a:srgbClr val="222A35"/>
                </a:solidFill>
                <a:latin typeface="Helveticish Bold"/>
              </a:rPr>
              <a:t>Paralegal</a:t>
            </a:r>
          </a:p>
          <a:p>
            <a:pPr marL="896924" lvl="1" indent="-448462">
              <a:lnSpc>
                <a:spcPts val="5151"/>
              </a:lnSpc>
              <a:buFont typeface="Arial"/>
              <a:buChar char="•"/>
            </a:pPr>
            <a:r>
              <a:rPr lang="en-US" sz="4154">
                <a:solidFill>
                  <a:srgbClr val="222A35"/>
                </a:solidFill>
                <a:latin typeface="Helveticish Bold"/>
              </a:rPr>
              <a:t>Welding</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429479" cy="10287000"/>
          </a:xfrm>
          <a:prstGeom prst="rect">
            <a:avLst/>
          </a:prstGeom>
          <a:solidFill>
            <a:srgbClr val="222A35"/>
          </a:solidFill>
        </p:spPr>
      </p:sp>
      <p:grpSp>
        <p:nvGrpSpPr>
          <p:cNvPr id="3" name="Group 3"/>
          <p:cNvGrpSpPr/>
          <p:nvPr/>
        </p:nvGrpSpPr>
        <p:grpSpPr>
          <a:xfrm>
            <a:off x="215944" y="126233"/>
            <a:ext cx="4141835" cy="414183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BB31"/>
            </a:solidFill>
          </p:spPr>
        </p:sp>
        <p:sp>
          <p:nvSpPr>
            <p:cNvPr id="5" name="TextBox 5"/>
            <p:cNvSpPr txBox="1"/>
            <p:nvPr/>
          </p:nvSpPr>
          <p:spPr>
            <a:xfrm>
              <a:off x="76200" y="66675"/>
              <a:ext cx="660400" cy="669925"/>
            </a:xfrm>
            <a:prstGeom prst="rect">
              <a:avLst/>
            </a:prstGeom>
          </p:spPr>
          <p:txBody>
            <a:bodyPr lIns="50800" tIns="50800" rIns="50800" bIns="50800" rtlCol="0" anchor="ctr"/>
            <a:lstStyle/>
            <a:p>
              <a:pPr algn="ctr">
                <a:lnSpc>
                  <a:spcPts val="2604"/>
                </a:lnSpc>
              </a:pPr>
              <a:endParaRPr/>
            </a:p>
          </p:txBody>
        </p:sp>
      </p:grpSp>
      <p:grpSp>
        <p:nvGrpSpPr>
          <p:cNvPr id="6" name="Group 6"/>
          <p:cNvGrpSpPr>
            <a:grpSpLocks noChangeAspect="1"/>
          </p:cNvGrpSpPr>
          <p:nvPr/>
        </p:nvGrpSpPr>
        <p:grpSpPr>
          <a:xfrm>
            <a:off x="389960" y="300262"/>
            <a:ext cx="3842019" cy="3842004"/>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046" r="-25046"/>
              </a:stretch>
            </a:blipFill>
          </p:spPr>
        </p:sp>
      </p:grpSp>
      <p:sp>
        <p:nvSpPr>
          <p:cNvPr id="8" name="Freeform 8"/>
          <p:cNvSpPr/>
          <p:nvPr/>
        </p:nvSpPr>
        <p:spPr>
          <a:xfrm>
            <a:off x="16817602" y="514350"/>
            <a:ext cx="883396" cy="1028700"/>
          </a:xfrm>
          <a:custGeom>
            <a:avLst/>
            <a:gdLst/>
            <a:ahLst/>
            <a:cxnLst/>
            <a:rect l="l" t="t" r="r" b="b"/>
            <a:pathLst>
              <a:path w="883396" h="1028700">
                <a:moveTo>
                  <a:pt x="0" y="0"/>
                </a:moveTo>
                <a:lnTo>
                  <a:pt x="883396" y="0"/>
                </a:lnTo>
                <a:lnTo>
                  <a:pt x="883396" y="1028700"/>
                </a:lnTo>
                <a:lnTo>
                  <a:pt x="0" y="10287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9" name="Group 9"/>
          <p:cNvGrpSpPr/>
          <p:nvPr/>
        </p:nvGrpSpPr>
        <p:grpSpPr>
          <a:xfrm>
            <a:off x="1592273" y="3029008"/>
            <a:ext cx="4141835" cy="414183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BB31"/>
            </a:solidFill>
          </p:spPr>
        </p:sp>
        <p:sp>
          <p:nvSpPr>
            <p:cNvPr id="11" name="TextBox 11"/>
            <p:cNvSpPr txBox="1"/>
            <p:nvPr/>
          </p:nvSpPr>
          <p:spPr>
            <a:xfrm>
              <a:off x="76200" y="66675"/>
              <a:ext cx="660400" cy="669925"/>
            </a:xfrm>
            <a:prstGeom prst="rect">
              <a:avLst/>
            </a:prstGeom>
          </p:spPr>
          <p:txBody>
            <a:bodyPr lIns="50800" tIns="50800" rIns="50800" bIns="50800" rtlCol="0" anchor="ctr"/>
            <a:lstStyle/>
            <a:p>
              <a:pPr algn="ctr">
                <a:lnSpc>
                  <a:spcPts val="2604"/>
                </a:lnSpc>
              </a:pPr>
              <a:endParaRPr/>
            </a:p>
          </p:txBody>
        </p:sp>
      </p:grpSp>
      <p:grpSp>
        <p:nvGrpSpPr>
          <p:cNvPr id="12" name="Group 12"/>
          <p:cNvGrpSpPr>
            <a:grpSpLocks noChangeAspect="1"/>
          </p:cNvGrpSpPr>
          <p:nvPr/>
        </p:nvGrpSpPr>
        <p:grpSpPr>
          <a:xfrm>
            <a:off x="1766289" y="3203036"/>
            <a:ext cx="3842019" cy="3842004"/>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130815" t="-42137" r="-68020" b="-55842"/>
              </a:stretch>
            </a:blipFill>
          </p:spPr>
        </p:sp>
      </p:grpSp>
      <p:grpSp>
        <p:nvGrpSpPr>
          <p:cNvPr id="14" name="Group 14"/>
          <p:cNvGrpSpPr/>
          <p:nvPr/>
        </p:nvGrpSpPr>
        <p:grpSpPr>
          <a:xfrm>
            <a:off x="-304629" y="6018932"/>
            <a:ext cx="4141835" cy="414183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BB31"/>
            </a:solidFill>
          </p:spPr>
        </p:sp>
        <p:sp>
          <p:nvSpPr>
            <p:cNvPr id="16" name="TextBox 16"/>
            <p:cNvSpPr txBox="1"/>
            <p:nvPr/>
          </p:nvSpPr>
          <p:spPr>
            <a:xfrm>
              <a:off x="76200" y="66675"/>
              <a:ext cx="660400" cy="669925"/>
            </a:xfrm>
            <a:prstGeom prst="rect">
              <a:avLst/>
            </a:prstGeom>
          </p:spPr>
          <p:txBody>
            <a:bodyPr lIns="50800" tIns="50800" rIns="50800" bIns="50800" rtlCol="0" anchor="ctr"/>
            <a:lstStyle/>
            <a:p>
              <a:pPr algn="ctr">
                <a:lnSpc>
                  <a:spcPts val="2604"/>
                </a:lnSpc>
              </a:pPr>
              <a:endParaRPr/>
            </a:p>
          </p:txBody>
        </p:sp>
      </p:grpSp>
      <p:grpSp>
        <p:nvGrpSpPr>
          <p:cNvPr id="17" name="Group 17"/>
          <p:cNvGrpSpPr>
            <a:grpSpLocks noChangeAspect="1"/>
          </p:cNvGrpSpPr>
          <p:nvPr/>
        </p:nvGrpSpPr>
        <p:grpSpPr>
          <a:xfrm>
            <a:off x="-130612" y="6192961"/>
            <a:ext cx="3842019" cy="3842004"/>
            <a:chOff x="0" y="0"/>
            <a:chExt cx="6350000" cy="6349975"/>
          </a:xfrm>
        </p:grpSpPr>
        <p:sp>
          <p:nvSpPr>
            <p:cNvPr id="18" name="Freeform 1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r="-50093"/>
              </a:stretch>
            </a:blipFill>
          </p:spPr>
        </p:sp>
      </p:grpSp>
      <p:sp>
        <p:nvSpPr>
          <p:cNvPr id="19" name="TextBox 19"/>
          <p:cNvSpPr txBox="1"/>
          <p:nvPr/>
        </p:nvSpPr>
        <p:spPr>
          <a:xfrm>
            <a:off x="6101694" y="772881"/>
            <a:ext cx="11599304" cy="770169"/>
          </a:xfrm>
          <a:prstGeom prst="rect">
            <a:avLst/>
          </a:prstGeom>
        </p:spPr>
        <p:txBody>
          <a:bodyPr lIns="0" tIns="0" rIns="0" bIns="0" rtlCol="0" anchor="t">
            <a:spAutoFit/>
          </a:bodyPr>
          <a:lstStyle/>
          <a:p>
            <a:pPr>
              <a:lnSpc>
                <a:spcPts val="5789"/>
              </a:lnSpc>
            </a:pPr>
            <a:r>
              <a:rPr lang="en-US" sz="5263">
                <a:solidFill>
                  <a:srgbClr val="000000"/>
                </a:solidFill>
                <a:latin typeface="Helveticish Bold"/>
              </a:rPr>
              <a:t>THE POWER OF CERTIFICATES</a:t>
            </a:r>
          </a:p>
        </p:txBody>
      </p:sp>
      <p:sp>
        <p:nvSpPr>
          <p:cNvPr id="20" name="TextBox 20"/>
          <p:cNvSpPr txBox="1"/>
          <p:nvPr/>
        </p:nvSpPr>
        <p:spPr>
          <a:xfrm>
            <a:off x="7485569" y="2454211"/>
            <a:ext cx="9773731" cy="6611746"/>
          </a:xfrm>
          <a:prstGeom prst="rect">
            <a:avLst/>
          </a:prstGeom>
        </p:spPr>
        <p:txBody>
          <a:bodyPr lIns="0" tIns="0" rIns="0" bIns="0" rtlCol="0" anchor="t">
            <a:spAutoFit/>
          </a:bodyPr>
          <a:lstStyle/>
          <a:p>
            <a:pPr marL="647700" lvl="1" indent="-323850">
              <a:lnSpc>
                <a:spcPts val="3720"/>
              </a:lnSpc>
              <a:buFont typeface="Arial"/>
              <a:buChar char="•"/>
            </a:pPr>
            <a:r>
              <a:rPr lang="en-US" sz="3000" dirty="0">
                <a:solidFill>
                  <a:srgbClr val="222A35"/>
                </a:solidFill>
                <a:latin typeface="Helveticish Bold"/>
              </a:rPr>
              <a:t>Focus on obtaining skills for specific jobs</a:t>
            </a:r>
          </a:p>
          <a:p>
            <a:pPr>
              <a:lnSpc>
                <a:spcPts val="3720"/>
              </a:lnSpc>
            </a:pPr>
            <a:endParaRPr lang="en-US" sz="3000" dirty="0">
              <a:solidFill>
                <a:srgbClr val="222A35"/>
              </a:solidFill>
              <a:latin typeface="Helveticish Bold"/>
            </a:endParaRPr>
          </a:p>
          <a:p>
            <a:pPr marL="647700" lvl="1" indent="-323850">
              <a:lnSpc>
                <a:spcPts val="3720"/>
              </a:lnSpc>
              <a:buFont typeface="Arial"/>
              <a:buChar char="•"/>
            </a:pPr>
            <a:r>
              <a:rPr lang="en-US" sz="3000" dirty="0">
                <a:solidFill>
                  <a:srgbClr val="222A35"/>
                </a:solidFill>
                <a:latin typeface="Helveticish Bold"/>
              </a:rPr>
              <a:t>No general education courses</a:t>
            </a:r>
          </a:p>
          <a:p>
            <a:pPr>
              <a:lnSpc>
                <a:spcPts val="3720"/>
              </a:lnSpc>
            </a:pPr>
            <a:endParaRPr lang="en-US" sz="3000" dirty="0">
              <a:solidFill>
                <a:srgbClr val="222A35"/>
              </a:solidFill>
              <a:latin typeface="Helveticish Bold"/>
            </a:endParaRPr>
          </a:p>
          <a:p>
            <a:pPr marL="647700" lvl="1" indent="-323850">
              <a:lnSpc>
                <a:spcPts val="3720"/>
              </a:lnSpc>
              <a:buFont typeface="Arial"/>
              <a:buChar char="•"/>
            </a:pPr>
            <a:r>
              <a:rPr lang="en-US" sz="3000" dirty="0">
                <a:solidFill>
                  <a:srgbClr val="222A35"/>
                </a:solidFill>
                <a:latin typeface="Helveticish Bold"/>
              </a:rPr>
              <a:t>Stackable: Earn one certificate first, add some classes for a second certificate, and then complete the general </a:t>
            </a:r>
            <a:r>
              <a:rPr lang="en-US" sz="3000" dirty="0" err="1">
                <a:solidFill>
                  <a:srgbClr val="222A35"/>
                </a:solidFill>
                <a:latin typeface="Helveticish Bold"/>
              </a:rPr>
              <a:t>eds</a:t>
            </a:r>
            <a:r>
              <a:rPr lang="en-US" sz="3000" dirty="0">
                <a:solidFill>
                  <a:srgbClr val="222A35"/>
                </a:solidFill>
                <a:latin typeface="Helveticish Bold"/>
              </a:rPr>
              <a:t> to earn an </a:t>
            </a:r>
            <a:r>
              <a:rPr lang="en-US" sz="3000">
                <a:solidFill>
                  <a:srgbClr val="222A35"/>
                </a:solidFill>
                <a:latin typeface="Helveticish Bold"/>
              </a:rPr>
              <a:t>Associate degree</a:t>
            </a:r>
            <a:endParaRPr lang="en-US" sz="3000" dirty="0">
              <a:solidFill>
                <a:srgbClr val="222A35"/>
              </a:solidFill>
              <a:latin typeface="Helveticish Bold"/>
            </a:endParaRPr>
          </a:p>
          <a:p>
            <a:pPr>
              <a:lnSpc>
                <a:spcPts val="3720"/>
              </a:lnSpc>
            </a:pPr>
            <a:endParaRPr lang="en-US" sz="3000" dirty="0">
              <a:solidFill>
                <a:srgbClr val="222A35"/>
              </a:solidFill>
              <a:latin typeface="Helveticish Bold"/>
            </a:endParaRPr>
          </a:p>
          <a:p>
            <a:pPr marL="647700" lvl="1" indent="-323850">
              <a:lnSpc>
                <a:spcPts val="3720"/>
              </a:lnSpc>
              <a:buFont typeface="Arial"/>
              <a:buChar char="•"/>
            </a:pPr>
            <a:r>
              <a:rPr lang="en-US" sz="3000" dirty="0">
                <a:solidFill>
                  <a:srgbClr val="222A35"/>
                </a:solidFill>
                <a:latin typeface="Helveticish Bold"/>
              </a:rPr>
              <a:t>Some programs are in high demand, high-paying industries</a:t>
            </a:r>
          </a:p>
          <a:p>
            <a:pPr marL="1295400" lvl="2" indent="-431800">
              <a:lnSpc>
                <a:spcPts val="3720"/>
              </a:lnSpc>
              <a:buFont typeface="Arial"/>
              <a:buChar char="⚬"/>
            </a:pPr>
            <a:r>
              <a:rPr lang="en-US" sz="3000" dirty="0">
                <a:solidFill>
                  <a:srgbClr val="222A35"/>
                </a:solidFill>
                <a:latin typeface="Helveticish Bold"/>
              </a:rPr>
              <a:t>Example: Machine Tool Tech students are often offered jobs before completing all courses required for the certificate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TotalTime>
  <Words>1235</Words>
  <Application>Microsoft Office PowerPoint</Application>
  <PresentationFormat>Custom</PresentationFormat>
  <Paragraphs>209</Paragraphs>
  <Slides>25</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Montserrat</vt:lpstr>
      <vt:lpstr>Helveticish Bold</vt:lpstr>
      <vt:lpstr>Helveticish</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Online Webinar Presentation</dc:title>
  <dc:creator>Katrin Field</dc:creator>
  <cp:lastModifiedBy>Katrin Field</cp:lastModifiedBy>
  <cp:revision>141</cp:revision>
  <dcterms:created xsi:type="dcterms:W3CDTF">2006-08-16T00:00:00Z</dcterms:created>
  <dcterms:modified xsi:type="dcterms:W3CDTF">2024-02-09T02:45:50Z</dcterms:modified>
  <dc:identifier>DAFyxBteILY</dc:identifier>
</cp:coreProperties>
</file>