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7"/>
  </p:notesMasterIdLst>
  <p:sldIdLst>
    <p:sldId id="340" r:id="rId3"/>
    <p:sldId id="341" r:id="rId4"/>
    <p:sldId id="342" r:id="rId5"/>
    <p:sldId id="344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532"/>
    <a:srgbClr val="F3B91A"/>
    <a:srgbClr val="FDC324"/>
    <a:srgbClr val="FFD839"/>
    <a:srgbClr val="FFCE2F"/>
    <a:srgbClr val="FFDD3E"/>
    <a:srgbClr val="E9A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AD824A-C0BD-46E9-84AB-EEFFE1636221}">
  <a:tblStyle styleId="{67AD824A-C0BD-46E9-84AB-EEFFE1636221}" styleName="Table_0">
    <a:wholeTbl>
      <a:tcTxStyle b="off" i="off">
        <a:font>
          <a:latin typeface="News Gothic MT"/>
          <a:ea typeface="News Gothic MT"/>
          <a:cs typeface="News Gothic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58c76a1d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e658c76a1d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58c76a1d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e658c76a1d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36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58c76a1d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e658c76a1d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13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58c76a1d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e658c76a1d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11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914400" y="1913600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914400" y="3825206"/>
            <a:ext cx="16459200" cy="58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914445" lvl="0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828892" lvl="1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2743337" lvl="2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3657783" lvl="3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4572228" lvl="4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5486675" lvl="5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6401120" lvl="6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7315566" lvl="7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8230011" lvl="8" indent="-635033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1">
  <p:cSld name="Section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1444626" y="710523"/>
            <a:ext cx="15544800" cy="204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6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2">
  <p:cSld name="Section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1444626" y="710523"/>
            <a:ext cx="15544800" cy="204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6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">
  <p:cSld name="1_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797636" y="441557"/>
            <a:ext cx="8575964" cy="218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797636" y="2353159"/>
            <a:ext cx="8575964" cy="750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914400" lvl="0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828800" lvl="1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2743200" lvl="2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3657600" lvl="3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4572000" lvl="4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5486400" lvl="5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6400800" lvl="6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7315200" lvl="7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8229600" lvl="8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Slide">
  <p:cSld name="3_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8797636" y="441557"/>
            <a:ext cx="8575964" cy="218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8797636" y="2353159"/>
            <a:ext cx="8575964" cy="750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914400" lvl="0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828800" lvl="1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2743200" lvl="2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3657600" lvl="3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4572000" lvl="4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5486400" lvl="5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6400800" lvl="6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7315200" lvl="7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8229600" lvl="8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4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14400" y="1232218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14400" y="3377921"/>
            <a:ext cx="16459200" cy="632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986246" y="2762334"/>
            <a:ext cx="16315509" cy="6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152408" indent="-514350">
              <a:spcBef>
                <a:spcPts val="1800"/>
              </a:spcBef>
              <a:buSzPct val="100000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opportunity to propose new project ideas and/or advance recent initiatives that will improve student learning and/or student achievement at the institutional level</a:t>
            </a:r>
          </a:p>
          <a:p>
            <a:pPr marL="514350" marR="152408" indent="-514350">
              <a:spcBef>
                <a:spcPts val="1800"/>
              </a:spcBef>
              <a:buSzPct val="100000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1-2 Action Projects designed to have a positive impact on improving student achievement over a multi-year period (3 years)</a:t>
            </a:r>
          </a:p>
          <a:p>
            <a:pPr marL="514350" marR="152408" indent="-514350">
              <a:spcBef>
                <a:spcPts val="1800"/>
              </a:spcBef>
              <a:buSzPct val="100000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selected should include specific activities that culminate in a set of measurable outcomes and action plan—see ACCJC template below:</a:t>
            </a:r>
          </a:p>
        </p:txBody>
      </p:sp>
      <p:sp>
        <p:nvSpPr>
          <p:cNvPr id="4" name="Google Shape;118;p32"/>
          <p:cNvSpPr txBox="1">
            <a:spLocks/>
          </p:cNvSpPr>
          <p:nvPr/>
        </p:nvSpPr>
        <p:spPr>
          <a:xfrm>
            <a:off x="0" y="1755890"/>
            <a:ext cx="18288000" cy="137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35000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Quality Focus Essay (QFE)</a:t>
            </a:r>
          </a:p>
          <a:p>
            <a:pPr>
              <a:buSzPct val="245454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9D78FE-3986-4D6E-B749-F79F38D7CCBD}"/>
              </a:ext>
            </a:extLst>
          </p:cNvPr>
          <p:cNvGraphicFramePr>
            <a:graphicFrameLocks noGrp="1"/>
          </p:cNvGraphicFramePr>
          <p:nvPr/>
        </p:nvGraphicFramePr>
        <p:xfrm>
          <a:off x="3960594" y="6787076"/>
          <a:ext cx="10366813" cy="30292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45735">
                  <a:extLst>
                    <a:ext uri="{9D8B030D-6E8A-4147-A177-3AD203B41FA5}">
                      <a16:colId xmlns:a16="http://schemas.microsoft.com/office/drawing/2014/main" val="3976928239"/>
                    </a:ext>
                  </a:extLst>
                </a:gridCol>
                <a:gridCol w="3449639">
                  <a:extLst>
                    <a:ext uri="{9D8B030D-6E8A-4147-A177-3AD203B41FA5}">
                      <a16:colId xmlns:a16="http://schemas.microsoft.com/office/drawing/2014/main" val="1176450527"/>
                    </a:ext>
                  </a:extLst>
                </a:gridCol>
                <a:gridCol w="2477793">
                  <a:extLst>
                    <a:ext uri="{9D8B030D-6E8A-4147-A177-3AD203B41FA5}">
                      <a16:colId xmlns:a16="http://schemas.microsoft.com/office/drawing/2014/main" val="138263924"/>
                    </a:ext>
                  </a:extLst>
                </a:gridCol>
                <a:gridCol w="1793646">
                  <a:extLst>
                    <a:ext uri="{9D8B030D-6E8A-4147-A177-3AD203B41FA5}">
                      <a16:colId xmlns:a16="http://schemas.microsoft.com/office/drawing/2014/main" val="1721209674"/>
                    </a:ext>
                  </a:extLst>
                </a:gridCol>
              </a:tblGrid>
              <a:tr h="467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Activity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Responsible Party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Resources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Timeline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extLst>
                  <a:ext uri="{0D108BD9-81ED-4DB2-BD59-A6C34878D82A}">
                    <a16:rowId xmlns:a16="http://schemas.microsoft.com/office/drawing/2014/main" val="3018905679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extLst>
                  <a:ext uri="{0D108BD9-81ED-4DB2-BD59-A6C34878D82A}">
                    <a16:rowId xmlns:a16="http://schemas.microsoft.com/office/drawing/2014/main" val="253903663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3800"/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endParaRPr lang="en-US" sz="3800" dirty="0"/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extLst>
                  <a:ext uri="{0D108BD9-81ED-4DB2-BD59-A6C34878D82A}">
                    <a16:rowId xmlns:a16="http://schemas.microsoft.com/office/drawing/2014/main" val="359992034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3800"/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endParaRPr lang="en-US" sz="3800" dirty="0"/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extLst>
                  <a:ext uri="{0D108BD9-81ED-4DB2-BD59-A6C34878D82A}">
                    <a16:rowId xmlns:a16="http://schemas.microsoft.com/office/drawing/2014/main" val="2574308004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extLst>
                  <a:ext uri="{0D108BD9-81ED-4DB2-BD59-A6C34878D82A}">
                    <a16:rowId xmlns:a16="http://schemas.microsoft.com/office/drawing/2014/main" val="2559607734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69" marR="90969" marT="0" marB="0"/>
                </a:tc>
                <a:extLst>
                  <a:ext uri="{0D108BD9-81ED-4DB2-BD59-A6C34878D82A}">
                    <a16:rowId xmlns:a16="http://schemas.microsoft.com/office/drawing/2014/main" val="155120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7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986246" y="3263766"/>
            <a:ext cx="16315509" cy="6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152408" indent="-514350">
              <a:spcBef>
                <a:spcPts val="1800"/>
              </a:spcBef>
              <a:buSzPct val="100000"/>
            </a:pP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QFE is informed by data analysis from other sections of the ISER (i.e., student achievement data)</a:t>
            </a:r>
          </a:p>
          <a:p>
            <a:pPr marL="514350" marR="152408" indent="-514350">
              <a:spcBef>
                <a:spcPts val="1800"/>
              </a:spcBef>
              <a:buSzPct val="100000"/>
            </a:pP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Visiting team will provide feedback on the QFE with the goal of supporting institutional efforts to enhance student learning and achievement</a:t>
            </a:r>
          </a:p>
          <a:p>
            <a:pPr marL="514350" marR="152408" indent="-514350">
              <a:spcBef>
                <a:spcPts val="1800"/>
              </a:spcBef>
              <a:buSzPct val="100000"/>
            </a:pP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QFE Action Projects should arise out of the institutional self-evaluation and will become critical focal points for the Midterm Report</a:t>
            </a:r>
          </a:p>
        </p:txBody>
      </p:sp>
      <p:sp>
        <p:nvSpPr>
          <p:cNvPr id="4" name="Google Shape;118;p32"/>
          <p:cNvSpPr txBox="1">
            <a:spLocks/>
          </p:cNvSpPr>
          <p:nvPr/>
        </p:nvSpPr>
        <p:spPr>
          <a:xfrm>
            <a:off x="0" y="1755890"/>
            <a:ext cx="18288000" cy="137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35000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Quality Focus Essay (QFE) Continued</a:t>
            </a:r>
          </a:p>
          <a:p>
            <a:pPr>
              <a:buSzPct val="245454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986246" y="2784082"/>
            <a:ext cx="16315509" cy="6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152408" indent="-685800">
              <a:buSzPct val="100000"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Equity Initiatives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Black Excellence Collective and 10 x 10 Village Initiative 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Centro (HSI Initiatives)</a:t>
            </a:r>
          </a:p>
          <a:p>
            <a:pPr marL="1600247" marR="152408" lvl="1" indent="-685800">
              <a:buSzPct val="100000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SparkPoint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Program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CCEPG (Chabot Collaborative for Equity and Professional Growth)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Educational Resources (OER) and Zero Textbook Cost (ZTC) Degrees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tc.</a:t>
            </a:r>
          </a:p>
          <a:p>
            <a:pPr marL="685800" marR="152408" indent="-685800">
              <a:buSzPct val="100000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152408" indent="-685800">
              <a:buSzPct val="100000"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Pathways Initiatives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centered approach to college services, counseling, and program design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clear navigation to degrees, certificates, transfers, careers, and personal growth</a:t>
            </a:r>
          </a:p>
        </p:txBody>
      </p:sp>
      <p:sp>
        <p:nvSpPr>
          <p:cNvPr id="4" name="Google Shape;118;p32"/>
          <p:cNvSpPr txBox="1">
            <a:spLocks/>
          </p:cNvSpPr>
          <p:nvPr/>
        </p:nvSpPr>
        <p:spPr>
          <a:xfrm>
            <a:off x="0" y="1755890"/>
            <a:ext cx="18288000" cy="137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35000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QFE Initiatives/Project Ideas</a:t>
            </a:r>
          </a:p>
          <a:p>
            <a:pPr>
              <a:buSzPct val="245454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986246" y="3263766"/>
            <a:ext cx="16315509" cy="6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152408" indent="-685800">
              <a:buSzPct val="100000"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Governance Redesign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improvement of the shared governance structure, improved communications, and collaborative decision making</a:t>
            </a:r>
          </a:p>
          <a:p>
            <a:pPr marL="685800" marR="152408" indent="-685800">
              <a:buSzPct val="100000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152408" indent="-685800">
              <a:buSzPct val="100000"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marL="1600247" marR="152408" lvl="1" indent="-685800">
              <a:buSzPct val="100000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everage technology resources across instruction and services (e.g., enrollment management tools, system support, etc.) to enhance student learning and achievement</a:t>
            </a:r>
          </a:p>
          <a:p>
            <a:pPr marL="1600247" marR="152408" lvl="1" indent="-685800">
              <a:buSzPct val="100000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47" marR="152408" lvl="1" indent="-685800">
              <a:buSzPct val="100000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152408" indent="-685800">
              <a:buSzPct val="100000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project ideas and/or areas of interest that focus on student learning and student achievement?</a:t>
            </a:r>
          </a:p>
          <a:p>
            <a:pPr marL="0" marR="152408" indent="0">
              <a:buSzPct val="100000"/>
              <a:buNone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47" marR="152408" lvl="1" indent="-685800">
              <a:buSzPct val="100000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18;p32"/>
          <p:cNvSpPr txBox="1">
            <a:spLocks/>
          </p:cNvSpPr>
          <p:nvPr/>
        </p:nvSpPr>
        <p:spPr>
          <a:xfrm>
            <a:off x="0" y="1755890"/>
            <a:ext cx="18288000" cy="137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35000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QFE Initiatives/Project Ideas Continued</a:t>
            </a:r>
          </a:p>
        </p:txBody>
      </p:sp>
    </p:spTree>
    <p:extLst>
      <p:ext uri="{BB962C8B-B14F-4D97-AF65-F5344CB8AC3E}">
        <p14:creationId xmlns:p14="http://schemas.microsoft.com/office/powerpoint/2010/main" val="3010255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C LPC">
      <a:dk1>
        <a:srgbClr val="000000"/>
      </a:dk1>
      <a:lt1>
        <a:srgbClr val="FFFFFF"/>
      </a:lt1>
      <a:dk2>
        <a:srgbClr val="D79B1E"/>
      </a:dk2>
      <a:lt2>
        <a:srgbClr val="7D0324"/>
      </a:lt2>
      <a:accent1>
        <a:srgbClr val="000000"/>
      </a:accent1>
      <a:accent2>
        <a:srgbClr val="FFFFFF"/>
      </a:accent2>
      <a:accent3>
        <a:srgbClr val="D79B1E"/>
      </a:accent3>
      <a:accent4>
        <a:srgbClr val="7D0324"/>
      </a:accent4>
      <a:accent5>
        <a:srgbClr val="808080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325</Words>
  <Application>Microsoft Office PowerPoint</Application>
  <PresentationFormat>Custom</PresentationFormat>
  <Paragraphs>50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Day Accreditation Presentation</dc:title>
  <dc:creator>Cheree Manicki</dc:creator>
  <cp:lastModifiedBy>Morgan Butler</cp:lastModifiedBy>
  <cp:revision>103</cp:revision>
  <dcterms:modified xsi:type="dcterms:W3CDTF">2021-08-17T16:23:12Z</dcterms:modified>
</cp:coreProperties>
</file>