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2"/>
  </p:notesMasterIdLst>
  <p:sldIdLst>
    <p:sldId id="271" r:id="rId3"/>
    <p:sldId id="272" r:id="rId4"/>
    <p:sldId id="273" r:id="rId5"/>
    <p:sldId id="274" r:id="rId6"/>
    <p:sldId id="275" r:id="rId7"/>
    <p:sldId id="277" r:id="rId8"/>
    <p:sldId id="278" r:id="rId9"/>
    <p:sldId id="279" r:id="rId10"/>
    <p:sldId id="280" r:id="rId11"/>
    <p:sldId id="281" r:id="rId12"/>
    <p:sldId id="282" r:id="rId13"/>
    <p:sldId id="284" r:id="rId14"/>
    <p:sldId id="285" r:id="rId15"/>
    <p:sldId id="286" r:id="rId16"/>
    <p:sldId id="330" r:id="rId17"/>
    <p:sldId id="331" r:id="rId18"/>
    <p:sldId id="332" r:id="rId19"/>
    <p:sldId id="328" r:id="rId20"/>
    <p:sldId id="329" r:id="rId21"/>
  </p:sldIdLst>
  <p:sldSz cx="18288000" cy="10287000"/>
  <p:notesSz cx="6858000" cy="9144000"/>
  <p:embeddedFontLst>
    <p:embeddedFont>
      <p:font typeface="Lato" panose="020F0502020204030203" pitchFamily="34" charset="0"/>
      <p:regular r:id="rId23"/>
      <p:bold r:id="rId24"/>
      <p:italic r:id="rId25"/>
      <p:boldItalic r:id="rId26"/>
    </p:embeddedFont>
    <p:embeddedFont>
      <p:font typeface="Source Sans Pro" panose="020B0503030403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532"/>
    <a:srgbClr val="F3B91A"/>
    <a:srgbClr val="FDC324"/>
    <a:srgbClr val="FFD839"/>
    <a:srgbClr val="FFCE2F"/>
    <a:srgbClr val="FFDD3E"/>
    <a:srgbClr val="E9A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AD824A-C0BD-46E9-84AB-EEFFE1636221}">
  <a:tblStyle styleId="{67AD824A-C0BD-46E9-84AB-EEFFE1636221}" styleName="Table_0">
    <a:wholeTbl>
      <a:tcTxStyle b="off" i="off">
        <a:font>
          <a:latin typeface="News Gothic MT"/>
          <a:ea typeface="News Gothic MT"/>
          <a:cs typeface="News Gothic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News Gothic MT"/>
          <a:ea typeface="News Gothic MT"/>
          <a:cs typeface="News Gothic MT"/>
        </a:font>
        <a:schemeClr val="lt1"/>
      </a:tcTxStyle>
      <a:tcStyle>
        <a:tcBdr/>
        <a:fill>
          <a:solidFill>
            <a:schemeClr val="accent1"/>
          </a:solidFill>
        </a:fill>
      </a:tcStyle>
    </a:lastCol>
    <a:firstCol>
      <a:tcTxStyle b="on" i="off">
        <a:font>
          <a:latin typeface="News Gothic MT"/>
          <a:ea typeface="News Gothic MT"/>
          <a:cs typeface="News Gothic MT"/>
        </a:font>
        <a:schemeClr val="lt1"/>
      </a:tcTxStyle>
      <a:tcStyle>
        <a:tcBdr/>
        <a:fill>
          <a:solidFill>
            <a:schemeClr val="accent1"/>
          </a:solidFill>
        </a:fill>
      </a:tcStyle>
    </a:firstCol>
    <a:lastRow>
      <a:tcTxStyle b="on" i="off">
        <a:font>
          <a:latin typeface="News Gothic MT"/>
          <a:ea typeface="News Gothic MT"/>
          <a:cs typeface="News Gothic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News Gothic MT"/>
          <a:ea typeface="News Gothic MT"/>
          <a:cs typeface="News Gothic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9" autoAdjust="0"/>
    <p:restoredTop sz="94660"/>
  </p:normalViewPr>
  <p:slideViewPr>
    <p:cSldViewPr snapToGrid="0">
      <p:cViewPr varScale="1">
        <p:scale>
          <a:sx n="73" d="100"/>
          <a:sy n="73" d="100"/>
        </p:scale>
        <p:origin x="600" y="54"/>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658c76a1d_3_1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FF0000"/>
              </a:solidFill>
            </a:endParaRPr>
          </a:p>
        </p:txBody>
      </p:sp>
      <p:sp>
        <p:nvSpPr>
          <p:cNvPr id="210" name="Google Shape;210;ge658c76a1d_3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658c76a1d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e658c76a1d_3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658c76a1d_3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e658c76a1d_3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658c76a1d_3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e658c76a1d_3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e658c76a1d_3_2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solidFill>
                <a:srgbClr val="FF0000"/>
              </a:solidFill>
            </a:endParaRPr>
          </a:p>
        </p:txBody>
      </p:sp>
      <p:sp>
        <p:nvSpPr>
          <p:cNvPr id="334" name="Google Shape;334;ge658c76a1d_3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e658c76a1d_3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e658c76a1d_3_2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ge658c76a1d_3_2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e658c76a1d_3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e658c76a1d_3_2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ge658c76a1d_3_2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909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e658c76a1d_3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e658c76a1d_3_2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ge658c76a1d_3_2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68573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e658c76a1d_3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e658c76a1d_3_2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ge658c76a1d_3_2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741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e658c76a1d_3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e658c76a1d_3_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0" name="Google Shape;350;ge658c76a1d_3_2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22485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e658c76a1d_3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e658c76a1d_3_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0" name="Google Shape;350;ge658c76a1d_3_2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3669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658c76a1d_3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e658c76a1d_3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658c76a1d_3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e658c76a1d_3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e658c76a1d_3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e658c76a1d_3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658c76a1d_3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e658c76a1d_3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7902c1da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e7902c1da2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658c76a1d_3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e658c76a1d_3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7902c1da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e7902c1da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658c76a1d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e658c76a1d_3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a:buSzPct val="150000"/>
              <a:buNone/>
            </a:pPr>
            <a:endParaRPr lang="en-US" sz="1100" b="0" dirty="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type="obj">
  <p:cSld name="OBJEC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914400" y="1913600"/>
            <a:ext cx="16459200" cy="17145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5"/>
          <p:cNvSpPr txBox="1">
            <a:spLocks noGrp="1"/>
          </p:cNvSpPr>
          <p:nvPr>
            <p:ph type="body" idx="1"/>
          </p:nvPr>
        </p:nvSpPr>
        <p:spPr>
          <a:xfrm>
            <a:off x="914400" y="3825205"/>
            <a:ext cx="16459200" cy="5876398"/>
          </a:xfrm>
          <a:prstGeom prst="rect">
            <a:avLst/>
          </a:prstGeom>
          <a:noFill/>
          <a:ln>
            <a:noFill/>
          </a:ln>
        </p:spPr>
        <p:txBody>
          <a:bodyPr spcFirstLastPara="1" wrap="square" lIns="68575" tIns="34275" rIns="68575" bIns="34275" anchor="t" anchorCtr="0">
            <a:normAutofit/>
          </a:bodyPr>
          <a:lstStyle>
            <a:lvl1pPr marL="914400" lvl="0" indent="-635000" algn="l">
              <a:spcBef>
                <a:spcPts val="600"/>
              </a:spcBef>
              <a:spcAft>
                <a:spcPts val="0"/>
              </a:spcAft>
              <a:buClr>
                <a:schemeClr val="dk1"/>
              </a:buClr>
              <a:buSzPts val="1400"/>
              <a:buChar char="•"/>
              <a:defRPr/>
            </a:lvl1pPr>
            <a:lvl2pPr marL="1828800" lvl="1" indent="-635000" algn="l">
              <a:spcBef>
                <a:spcPts val="600"/>
              </a:spcBef>
              <a:spcAft>
                <a:spcPts val="0"/>
              </a:spcAft>
              <a:buClr>
                <a:schemeClr val="dk1"/>
              </a:buClr>
              <a:buSzPts val="1400"/>
              <a:buChar char="–"/>
              <a:defRPr/>
            </a:lvl2pPr>
            <a:lvl3pPr marL="2743200" lvl="2" indent="-635000" algn="l">
              <a:spcBef>
                <a:spcPts val="600"/>
              </a:spcBef>
              <a:spcAft>
                <a:spcPts val="0"/>
              </a:spcAft>
              <a:buClr>
                <a:schemeClr val="dk1"/>
              </a:buClr>
              <a:buSzPts val="1400"/>
              <a:buChar char="•"/>
              <a:defRPr/>
            </a:lvl3pPr>
            <a:lvl4pPr marL="3657600" lvl="3" indent="-635000" algn="l">
              <a:spcBef>
                <a:spcPts val="600"/>
              </a:spcBef>
              <a:spcAft>
                <a:spcPts val="0"/>
              </a:spcAft>
              <a:buClr>
                <a:schemeClr val="dk1"/>
              </a:buClr>
              <a:buSzPts val="1400"/>
              <a:buChar char="–"/>
              <a:defRPr/>
            </a:lvl4pPr>
            <a:lvl5pPr marL="4572000" lvl="4" indent="-635000" algn="l">
              <a:spcBef>
                <a:spcPts val="600"/>
              </a:spcBef>
              <a:spcAft>
                <a:spcPts val="0"/>
              </a:spcAft>
              <a:buClr>
                <a:schemeClr val="dk1"/>
              </a:buClr>
              <a:buSzPts val="1400"/>
              <a:buChar char="»"/>
              <a:defRPr/>
            </a:lvl5pPr>
            <a:lvl6pPr marL="5486400" lvl="5" indent="-635000" algn="l">
              <a:spcBef>
                <a:spcPts val="600"/>
              </a:spcBef>
              <a:spcAft>
                <a:spcPts val="0"/>
              </a:spcAft>
              <a:buClr>
                <a:schemeClr val="dk1"/>
              </a:buClr>
              <a:buSzPts val="1400"/>
              <a:buChar char="•"/>
              <a:defRPr/>
            </a:lvl6pPr>
            <a:lvl7pPr marL="6400800" lvl="6" indent="-635000" algn="l">
              <a:spcBef>
                <a:spcPts val="600"/>
              </a:spcBef>
              <a:spcAft>
                <a:spcPts val="0"/>
              </a:spcAft>
              <a:buClr>
                <a:schemeClr val="dk1"/>
              </a:buClr>
              <a:buSzPts val="1400"/>
              <a:buChar char="•"/>
              <a:defRPr/>
            </a:lvl7pPr>
            <a:lvl8pPr marL="7315200" lvl="7" indent="-635000" algn="l">
              <a:spcBef>
                <a:spcPts val="600"/>
              </a:spcBef>
              <a:spcAft>
                <a:spcPts val="0"/>
              </a:spcAft>
              <a:buClr>
                <a:schemeClr val="dk1"/>
              </a:buClr>
              <a:buSzPts val="1400"/>
              <a:buChar char="•"/>
              <a:defRPr/>
            </a:lvl8pPr>
            <a:lvl9pPr marL="8229600" lvl="8" indent="-635000" algn="l">
              <a:spcBef>
                <a:spcPts val="6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1">
  <p:cSld name="Section Slide 1">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1444626" y="710523"/>
            <a:ext cx="15544800" cy="2043114"/>
          </a:xfrm>
          <a:prstGeom prst="rect">
            <a:avLst/>
          </a:prstGeom>
          <a:noFill/>
          <a:ln>
            <a:noFill/>
          </a:ln>
        </p:spPr>
        <p:txBody>
          <a:bodyPr spcFirstLastPara="1" wrap="square" lIns="68575" tIns="34275" rIns="68575" bIns="34275" anchor="t" anchorCtr="0">
            <a:normAutofit/>
          </a:bodyPr>
          <a:lstStyle>
            <a:lvl1pPr lvl="0" algn="ctr">
              <a:spcBef>
                <a:spcPts val="0"/>
              </a:spcBef>
              <a:spcAft>
                <a:spcPts val="0"/>
              </a:spcAft>
              <a:buClr>
                <a:schemeClr val="dk1"/>
              </a:buClr>
              <a:buSzPts val="3000"/>
              <a:buFont typeface="Arial"/>
              <a:buNone/>
              <a:defRPr sz="6000" b="1" cap="none">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Slide 2">
  <p:cSld name="Section Slide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444626" y="710523"/>
            <a:ext cx="15544800" cy="2043114"/>
          </a:xfrm>
          <a:prstGeom prst="rect">
            <a:avLst/>
          </a:prstGeom>
          <a:noFill/>
          <a:ln>
            <a:noFill/>
          </a:ln>
        </p:spPr>
        <p:txBody>
          <a:bodyPr spcFirstLastPara="1" wrap="square" lIns="68575" tIns="34275" rIns="68575" bIns="34275" anchor="t" anchorCtr="0">
            <a:normAutofit/>
          </a:bodyPr>
          <a:lstStyle>
            <a:lvl1pPr lvl="0" algn="ctr">
              <a:spcBef>
                <a:spcPts val="0"/>
              </a:spcBef>
              <a:spcAft>
                <a:spcPts val="0"/>
              </a:spcAft>
              <a:buClr>
                <a:schemeClr val="dk1"/>
              </a:buClr>
              <a:buSzPts val="3000"/>
              <a:buFont typeface="Arial"/>
              <a:buNone/>
              <a:defRPr sz="6000" b="1" cap="none">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ntent Slide">
  <p:cSld name="1_Content Slide">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9"/>
          <p:cNvSpPr txBox="1">
            <a:spLocks noGrp="1"/>
          </p:cNvSpPr>
          <p:nvPr>
            <p:ph type="title"/>
          </p:nvPr>
        </p:nvSpPr>
        <p:spPr>
          <a:xfrm>
            <a:off x="8797636" y="441557"/>
            <a:ext cx="8575964" cy="2188462"/>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9"/>
          <p:cNvSpPr txBox="1">
            <a:spLocks noGrp="1"/>
          </p:cNvSpPr>
          <p:nvPr>
            <p:ph type="body" idx="1"/>
          </p:nvPr>
        </p:nvSpPr>
        <p:spPr>
          <a:xfrm>
            <a:off x="8797636" y="2353159"/>
            <a:ext cx="8575964" cy="7500886"/>
          </a:xfrm>
          <a:prstGeom prst="rect">
            <a:avLst/>
          </a:prstGeom>
          <a:noFill/>
          <a:ln>
            <a:noFill/>
          </a:ln>
        </p:spPr>
        <p:txBody>
          <a:bodyPr spcFirstLastPara="1" wrap="square" lIns="68575" tIns="34275" rIns="68575" bIns="34275" anchor="t" anchorCtr="0">
            <a:normAutofit/>
          </a:bodyPr>
          <a:lstStyle>
            <a:lvl1pPr marL="914400" lvl="0" indent="-635000" algn="l">
              <a:spcBef>
                <a:spcPts val="600"/>
              </a:spcBef>
              <a:spcAft>
                <a:spcPts val="0"/>
              </a:spcAft>
              <a:buClr>
                <a:schemeClr val="dk1"/>
              </a:buClr>
              <a:buSzPts val="1400"/>
              <a:buChar char="•"/>
              <a:defRPr/>
            </a:lvl1pPr>
            <a:lvl2pPr marL="1828800" lvl="1" indent="-635000" algn="l">
              <a:spcBef>
                <a:spcPts val="600"/>
              </a:spcBef>
              <a:spcAft>
                <a:spcPts val="0"/>
              </a:spcAft>
              <a:buClr>
                <a:schemeClr val="dk1"/>
              </a:buClr>
              <a:buSzPts val="1400"/>
              <a:buChar char="–"/>
              <a:defRPr/>
            </a:lvl2pPr>
            <a:lvl3pPr marL="2743200" lvl="2" indent="-635000" algn="l">
              <a:spcBef>
                <a:spcPts val="600"/>
              </a:spcBef>
              <a:spcAft>
                <a:spcPts val="0"/>
              </a:spcAft>
              <a:buClr>
                <a:schemeClr val="dk1"/>
              </a:buClr>
              <a:buSzPts val="1400"/>
              <a:buChar char="•"/>
              <a:defRPr/>
            </a:lvl3pPr>
            <a:lvl4pPr marL="3657600" lvl="3" indent="-635000" algn="l">
              <a:spcBef>
                <a:spcPts val="600"/>
              </a:spcBef>
              <a:spcAft>
                <a:spcPts val="0"/>
              </a:spcAft>
              <a:buClr>
                <a:schemeClr val="dk1"/>
              </a:buClr>
              <a:buSzPts val="1400"/>
              <a:buChar char="–"/>
              <a:defRPr/>
            </a:lvl4pPr>
            <a:lvl5pPr marL="4572000" lvl="4" indent="-635000" algn="l">
              <a:spcBef>
                <a:spcPts val="600"/>
              </a:spcBef>
              <a:spcAft>
                <a:spcPts val="0"/>
              </a:spcAft>
              <a:buClr>
                <a:schemeClr val="dk1"/>
              </a:buClr>
              <a:buSzPts val="1400"/>
              <a:buChar char="»"/>
              <a:defRPr/>
            </a:lvl5pPr>
            <a:lvl6pPr marL="5486400" lvl="5" indent="-635000" algn="l">
              <a:spcBef>
                <a:spcPts val="600"/>
              </a:spcBef>
              <a:spcAft>
                <a:spcPts val="0"/>
              </a:spcAft>
              <a:buClr>
                <a:schemeClr val="dk1"/>
              </a:buClr>
              <a:buSzPts val="1400"/>
              <a:buChar char="•"/>
              <a:defRPr/>
            </a:lvl6pPr>
            <a:lvl7pPr marL="6400800" lvl="6" indent="-635000" algn="l">
              <a:spcBef>
                <a:spcPts val="600"/>
              </a:spcBef>
              <a:spcAft>
                <a:spcPts val="0"/>
              </a:spcAft>
              <a:buClr>
                <a:schemeClr val="dk1"/>
              </a:buClr>
              <a:buSzPts val="1400"/>
              <a:buChar char="•"/>
              <a:defRPr/>
            </a:lvl7pPr>
            <a:lvl8pPr marL="7315200" lvl="7" indent="-635000" algn="l">
              <a:spcBef>
                <a:spcPts val="600"/>
              </a:spcBef>
              <a:spcAft>
                <a:spcPts val="0"/>
              </a:spcAft>
              <a:buClr>
                <a:schemeClr val="dk1"/>
              </a:buClr>
              <a:buSzPts val="1400"/>
              <a:buChar char="•"/>
              <a:defRPr/>
            </a:lvl8pPr>
            <a:lvl9pPr marL="8229600" lvl="8" indent="-635000" algn="l">
              <a:spcBef>
                <a:spcPts val="6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Content Slide">
  <p:cSld name="3_Content Slide">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8797636" y="441557"/>
            <a:ext cx="8575964" cy="2188462"/>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20"/>
          <p:cNvSpPr txBox="1">
            <a:spLocks noGrp="1"/>
          </p:cNvSpPr>
          <p:nvPr>
            <p:ph type="body" idx="1"/>
          </p:nvPr>
        </p:nvSpPr>
        <p:spPr>
          <a:xfrm>
            <a:off x="8797636" y="2353159"/>
            <a:ext cx="8575964" cy="7500886"/>
          </a:xfrm>
          <a:prstGeom prst="rect">
            <a:avLst/>
          </a:prstGeom>
          <a:noFill/>
          <a:ln>
            <a:noFill/>
          </a:ln>
        </p:spPr>
        <p:txBody>
          <a:bodyPr spcFirstLastPara="1" wrap="square" lIns="68575" tIns="34275" rIns="68575" bIns="34275" anchor="t" anchorCtr="0">
            <a:normAutofit/>
          </a:bodyPr>
          <a:lstStyle>
            <a:lvl1pPr marL="914400" lvl="0" indent="-635000" algn="l">
              <a:spcBef>
                <a:spcPts val="600"/>
              </a:spcBef>
              <a:spcAft>
                <a:spcPts val="0"/>
              </a:spcAft>
              <a:buClr>
                <a:schemeClr val="dk1"/>
              </a:buClr>
              <a:buSzPts val="1400"/>
              <a:buChar char="•"/>
              <a:defRPr/>
            </a:lvl1pPr>
            <a:lvl2pPr marL="1828800" lvl="1" indent="-635000" algn="l">
              <a:spcBef>
                <a:spcPts val="600"/>
              </a:spcBef>
              <a:spcAft>
                <a:spcPts val="0"/>
              </a:spcAft>
              <a:buClr>
                <a:schemeClr val="dk1"/>
              </a:buClr>
              <a:buSzPts val="1400"/>
              <a:buChar char="–"/>
              <a:defRPr/>
            </a:lvl2pPr>
            <a:lvl3pPr marL="2743200" lvl="2" indent="-635000" algn="l">
              <a:spcBef>
                <a:spcPts val="600"/>
              </a:spcBef>
              <a:spcAft>
                <a:spcPts val="0"/>
              </a:spcAft>
              <a:buClr>
                <a:schemeClr val="dk1"/>
              </a:buClr>
              <a:buSzPts val="1400"/>
              <a:buChar char="•"/>
              <a:defRPr/>
            </a:lvl3pPr>
            <a:lvl4pPr marL="3657600" lvl="3" indent="-635000" algn="l">
              <a:spcBef>
                <a:spcPts val="600"/>
              </a:spcBef>
              <a:spcAft>
                <a:spcPts val="0"/>
              </a:spcAft>
              <a:buClr>
                <a:schemeClr val="dk1"/>
              </a:buClr>
              <a:buSzPts val="1400"/>
              <a:buChar char="–"/>
              <a:defRPr/>
            </a:lvl4pPr>
            <a:lvl5pPr marL="4572000" lvl="4" indent="-635000" algn="l">
              <a:spcBef>
                <a:spcPts val="600"/>
              </a:spcBef>
              <a:spcAft>
                <a:spcPts val="0"/>
              </a:spcAft>
              <a:buClr>
                <a:schemeClr val="dk1"/>
              </a:buClr>
              <a:buSzPts val="1400"/>
              <a:buChar char="»"/>
              <a:defRPr/>
            </a:lvl5pPr>
            <a:lvl6pPr marL="5486400" lvl="5" indent="-635000" algn="l">
              <a:spcBef>
                <a:spcPts val="600"/>
              </a:spcBef>
              <a:spcAft>
                <a:spcPts val="0"/>
              </a:spcAft>
              <a:buClr>
                <a:schemeClr val="dk1"/>
              </a:buClr>
              <a:buSzPts val="1400"/>
              <a:buChar char="•"/>
              <a:defRPr/>
            </a:lvl6pPr>
            <a:lvl7pPr marL="6400800" lvl="6" indent="-635000" algn="l">
              <a:spcBef>
                <a:spcPts val="600"/>
              </a:spcBef>
              <a:spcAft>
                <a:spcPts val="0"/>
              </a:spcAft>
              <a:buClr>
                <a:schemeClr val="dk1"/>
              </a:buClr>
              <a:buSzPts val="1400"/>
              <a:buChar char="•"/>
              <a:defRPr/>
            </a:lvl7pPr>
            <a:lvl8pPr marL="7315200" lvl="7" indent="-635000" algn="l">
              <a:spcBef>
                <a:spcPts val="600"/>
              </a:spcBef>
              <a:spcAft>
                <a:spcPts val="0"/>
              </a:spcAft>
              <a:buClr>
                <a:schemeClr val="dk1"/>
              </a:buClr>
              <a:buSzPts val="1400"/>
              <a:buChar char="•"/>
              <a:defRPr/>
            </a:lvl8pPr>
            <a:lvl9pPr marL="8229600" lvl="8" indent="-635000" algn="l">
              <a:spcBef>
                <a:spcPts val="6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14400" y="1232218"/>
            <a:ext cx="16459200" cy="1714500"/>
          </a:xfrm>
          <a:prstGeom prst="rect">
            <a:avLst/>
          </a:prstGeom>
          <a:noFill/>
          <a:ln>
            <a:noFill/>
          </a:ln>
        </p:spPr>
        <p:txBody>
          <a:bodyPr spcFirstLastPara="1" wrap="square" lIns="68575" tIns="34275" rIns="68575" bIns="34275" anchor="ctr" anchorCtr="0">
            <a:normAutofit/>
          </a:bodyPr>
          <a:lstStyle>
            <a:lvl1pPr marR="0" lvl="0" algn="l" rtl="0">
              <a:spcBef>
                <a:spcPts val="0"/>
              </a:spcBef>
              <a:spcAft>
                <a:spcPts val="0"/>
              </a:spcAft>
              <a:buClr>
                <a:schemeClr val="dk1"/>
              </a:buClr>
              <a:buSzPts val="2700"/>
              <a:buFont typeface="Arial"/>
              <a:buNone/>
              <a:defRPr sz="27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914400" y="3377921"/>
            <a:ext cx="16459200" cy="6323678"/>
          </a:xfrm>
          <a:prstGeom prst="rect">
            <a:avLst/>
          </a:prstGeom>
          <a:noFill/>
          <a:ln>
            <a:noFill/>
          </a:ln>
        </p:spPr>
        <p:txBody>
          <a:bodyPr spcFirstLastPara="1" wrap="square" lIns="68575" tIns="34275" rIns="68575" bIns="34275" anchor="t" anchorCtr="0">
            <a:normAutofit/>
          </a:bodyPr>
          <a:lstStyle>
            <a:lvl1pPr marL="457200" marR="0" lvl="0"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7500" algn="l" rtl="0">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sp>
        <p:nvSpPr>
          <p:cNvPr id="212" name="Google Shape;212;p44"/>
          <p:cNvSpPr txBox="1">
            <a:spLocks noGrp="1"/>
          </p:cNvSpPr>
          <p:nvPr>
            <p:ph type="title"/>
          </p:nvPr>
        </p:nvSpPr>
        <p:spPr>
          <a:xfrm>
            <a:off x="914400" y="1743783"/>
            <a:ext cx="16459200" cy="1714500"/>
          </a:xfrm>
          <a:prstGeom prst="rect">
            <a:avLst/>
          </a:prstGeom>
          <a:noFill/>
          <a:ln>
            <a:noFill/>
          </a:ln>
        </p:spPr>
        <p:txBody>
          <a:bodyPr spcFirstLastPara="1" wrap="square" lIns="137150" tIns="68550" rIns="137150" bIns="68550" anchor="ctr" anchorCtr="0">
            <a:normAutofit/>
          </a:bodyPr>
          <a:lstStyle/>
          <a:p>
            <a:pPr algn="ctr">
              <a:buSzPts val="2700"/>
            </a:pPr>
            <a:r>
              <a:rPr lang="en" sz="4000" b="1" dirty="0">
                <a:latin typeface="Times New Roman"/>
                <a:ea typeface="Times New Roman"/>
                <a:cs typeface="Times New Roman"/>
                <a:sym typeface="Times New Roman"/>
              </a:rPr>
              <a:t>Standard II.A Instructional Programs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Committee</a:t>
            </a:r>
            <a:endParaRPr sz="4000" b="1" dirty="0">
              <a:latin typeface="Times New Roman"/>
              <a:ea typeface="Times New Roman"/>
              <a:cs typeface="Times New Roman"/>
              <a:sym typeface="Times New Roman"/>
            </a:endParaRPr>
          </a:p>
        </p:txBody>
      </p:sp>
      <p:sp>
        <p:nvSpPr>
          <p:cNvPr id="213" name="Google Shape;213;p44"/>
          <p:cNvSpPr txBox="1">
            <a:spLocks noGrp="1"/>
          </p:cNvSpPr>
          <p:nvPr>
            <p:ph type="body" idx="1"/>
          </p:nvPr>
        </p:nvSpPr>
        <p:spPr>
          <a:xfrm>
            <a:off x="2390660" y="3854583"/>
            <a:ext cx="7935816" cy="5876398"/>
          </a:xfrm>
          <a:prstGeom prst="rect">
            <a:avLst/>
          </a:prstGeom>
          <a:noFill/>
          <a:ln>
            <a:noFill/>
          </a:ln>
        </p:spPr>
        <p:txBody>
          <a:bodyPr spcFirstLastPara="1" wrap="square" lIns="137150" tIns="68550" rIns="137150" bIns="68550" anchor="t" anchorCtr="0">
            <a:normAutofit/>
          </a:bodyPr>
          <a:lstStyle/>
          <a:p>
            <a:pPr marL="571500" indent="-571500">
              <a:spcBef>
                <a:spcPts val="0"/>
              </a:spcBef>
              <a:buSzPct val="100000"/>
            </a:pPr>
            <a:r>
              <a:rPr lang="en-US" sz="3600" dirty="0">
                <a:latin typeface="Times New Roman"/>
                <a:ea typeface="Times New Roman"/>
                <a:cs typeface="Times New Roman"/>
                <a:sym typeface="Times New Roman"/>
              </a:rPr>
              <a:t>Dr. Safiyyah Forbes</a:t>
            </a:r>
            <a:endParaRPr lang="en" sz="3600" dirty="0">
              <a:latin typeface="Times New Roman"/>
              <a:ea typeface="Times New Roman"/>
              <a:cs typeface="Times New Roman"/>
              <a:sym typeface="Times New Roman"/>
            </a:endParaRPr>
          </a:p>
          <a:p>
            <a:pPr marL="571500" indent="-571500">
              <a:spcBef>
                <a:spcPts val="0"/>
              </a:spcBef>
              <a:buSzPct val="100000"/>
            </a:pPr>
            <a:r>
              <a:rPr lang="en-US" sz="3600" dirty="0">
                <a:latin typeface="Times New Roman"/>
                <a:ea typeface="Times New Roman"/>
                <a:cs typeface="Times New Roman"/>
                <a:sym typeface="Times New Roman"/>
              </a:rPr>
              <a:t>Dr. Kristin Lima</a:t>
            </a:r>
          </a:p>
          <a:p>
            <a:pPr marL="571500" indent="-571500">
              <a:spcBef>
                <a:spcPts val="0"/>
              </a:spcBef>
              <a:buSzPct val="100000"/>
            </a:pPr>
            <a:r>
              <a:rPr lang="en" sz="3600" dirty="0">
                <a:latin typeface="Times New Roman"/>
                <a:ea typeface="Times New Roman"/>
                <a:cs typeface="Times New Roman"/>
                <a:sym typeface="Times New Roman"/>
              </a:rPr>
              <a:t>Aaron Deetz, </a:t>
            </a:r>
            <a:r>
              <a:rPr lang="en" sz="3600" i="1" dirty="0">
                <a:latin typeface="Times New Roman"/>
                <a:ea typeface="Times New Roman"/>
                <a:cs typeface="Times New Roman"/>
                <a:sym typeface="Times New Roman"/>
              </a:rPr>
              <a:t>Writer</a:t>
            </a:r>
            <a:endParaRPr sz="3600" i="1" dirty="0">
              <a:latin typeface="Times New Roman"/>
              <a:ea typeface="Times New Roman"/>
              <a:cs typeface="Times New Roman"/>
              <a:sym typeface="Times New Roman"/>
            </a:endParaRPr>
          </a:p>
          <a:p>
            <a:pPr marL="571500" indent="-571500">
              <a:spcBef>
                <a:spcPts val="0"/>
              </a:spcBef>
              <a:buSzPct val="100000"/>
            </a:pPr>
            <a:r>
              <a:rPr lang="en" sz="3600" dirty="0">
                <a:latin typeface="Times New Roman"/>
                <a:ea typeface="Times New Roman"/>
                <a:cs typeface="Times New Roman"/>
                <a:sym typeface="Times New Roman"/>
              </a:rPr>
              <a:t>Ming Ho, </a:t>
            </a:r>
            <a:r>
              <a:rPr lang="en" sz="3600" i="1" dirty="0">
                <a:latin typeface="Times New Roman"/>
                <a:ea typeface="Times New Roman"/>
                <a:cs typeface="Times New Roman"/>
                <a:sym typeface="Times New Roman"/>
              </a:rPr>
              <a:t>Writer</a:t>
            </a:r>
            <a:endParaRPr sz="3600" i="1" dirty="0">
              <a:latin typeface="Times New Roman"/>
              <a:ea typeface="Times New Roman"/>
              <a:cs typeface="Times New Roman"/>
              <a:sym typeface="Times New Roman"/>
            </a:endParaRPr>
          </a:p>
          <a:p>
            <a:pPr marL="571500" indent="-571500">
              <a:spcBef>
                <a:spcPts val="0"/>
              </a:spcBef>
              <a:buSzPct val="100000"/>
            </a:pPr>
            <a:r>
              <a:rPr lang="en" sz="3600" dirty="0">
                <a:latin typeface="Times New Roman"/>
                <a:ea typeface="Times New Roman"/>
                <a:cs typeface="Times New Roman"/>
                <a:sym typeface="Times New Roman"/>
              </a:rPr>
              <a:t>Dara Greene</a:t>
            </a:r>
            <a:endParaRPr sz="3600" dirty="0">
              <a:latin typeface="Times New Roman"/>
              <a:ea typeface="Times New Roman"/>
              <a:cs typeface="Times New Roman"/>
              <a:sym typeface="Times New Roman"/>
            </a:endParaRPr>
          </a:p>
          <a:p>
            <a:pPr marL="571500" indent="-571500">
              <a:spcBef>
                <a:spcPts val="0"/>
              </a:spcBef>
              <a:buSzPct val="100000"/>
            </a:pPr>
            <a:r>
              <a:rPr lang="en" sz="3600" dirty="0">
                <a:latin typeface="Times New Roman"/>
                <a:ea typeface="Times New Roman"/>
                <a:cs typeface="Times New Roman"/>
                <a:sym typeface="Times New Roman"/>
              </a:rPr>
              <a:t>Clara McLean, </a:t>
            </a:r>
            <a:r>
              <a:rPr lang="en" sz="3600" i="1" dirty="0">
                <a:latin typeface="Times New Roman"/>
                <a:ea typeface="Times New Roman"/>
                <a:cs typeface="Times New Roman"/>
                <a:sym typeface="Times New Roman"/>
              </a:rPr>
              <a:t>Writer</a:t>
            </a:r>
            <a:endParaRPr sz="3600" i="1" dirty="0">
              <a:latin typeface="Times New Roman"/>
              <a:ea typeface="Times New Roman"/>
              <a:cs typeface="Times New Roman"/>
              <a:sym typeface="Times New Roman"/>
            </a:endParaRPr>
          </a:p>
          <a:p>
            <a:pPr marL="571500" indent="-571500">
              <a:spcBef>
                <a:spcPts val="0"/>
              </a:spcBef>
              <a:buSzPct val="100000"/>
            </a:pPr>
            <a:r>
              <a:rPr lang="en" sz="3600" dirty="0">
                <a:latin typeface="Times New Roman"/>
                <a:ea typeface="Times New Roman"/>
                <a:cs typeface="Times New Roman"/>
                <a:sym typeface="Times New Roman"/>
              </a:rPr>
              <a:t>Susan Williams</a:t>
            </a:r>
            <a:endParaRPr sz="3600" dirty="0">
              <a:latin typeface="Times New Roman"/>
              <a:ea typeface="Times New Roman"/>
              <a:cs typeface="Times New Roman"/>
              <a:sym typeface="Times New Roman"/>
            </a:endParaRPr>
          </a:p>
          <a:p>
            <a:pPr marL="571500" indent="-571500">
              <a:spcBef>
                <a:spcPts val="0"/>
              </a:spcBef>
              <a:buSzPct val="100000"/>
            </a:pPr>
            <a:r>
              <a:rPr lang="en" sz="3600" dirty="0">
                <a:latin typeface="Times New Roman"/>
                <a:ea typeface="Times New Roman"/>
                <a:cs typeface="Times New Roman"/>
                <a:sym typeface="Times New Roman"/>
              </a:rPr>
              <a:t>Dr. Na Liu</a:t>
            </a:r>
            <a:endParaRPr sz="3600" dirty="0">
              <a:latin typeface="Times New Roman"/>
              <a:ea typeface="Times New Roman"/>
              <a:cs typeface="Times New Roman"/>
              <a:sym typeface="Times New Roman"/>
            </a:endParaRPr>
          </a:p>
          <a:p>
            <a:pPr marL="571500" indent="-571500">
              <a:spcBef>
                <a:spcPts val="0"/>
              </a:spcBef>
              <a:buSzPct val="100000"/>
            </a:pPr>
            <a:r>
              <a:rPr lang="en" sz="3600" dirty="0">
                <a:latin typeface="Times New Roman"/>
                <a:ea typeface="Times New Roman"/>
                <a:cs typeface="Times New Roman"/>
                <a:sym typeface="Times New Roman"/>
              </a:rPr>
              <a:t>Cheree Manicki</a:t>
            </a:r>
            <a:endParaRPr sz="3600" dirty="0">
              <a:latin typeface="Times New Roman"/>
              <a:ea typeface="Times New Roman"/>
              <a:cs typeface="Times New Roman"/>
              <a:sym typeface="Times New Roman"/>
            </a:endParaRPr>
          </a:p>
          <a:p>
            <a:pPr marL="571500" indent="-571500">
              <a:spcBef>
                <a:spcPts val="0"/>
              </a:spcBef>
              <a:buSzPct val="100000"/>
            </a:pPr>
            <a:r>
              <a:rPr lang="en" sz="3600" dirty="0">
                <a:latin typeface="Times New Roman"/>
                <a:ea typeface="Times New Roman"/>
                <a:cs typeface="Times New Roman"/>
                <a:sym typeface="Times New Roman"/>
              </a:rPr>
              <a:t>Lael Adediji</a:t>
            </a:r>
            <a:endParaRPr sz="3600" dirty="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4"/>
        <p:cNvGrpSpPr/>
        <p:nvPr/>
      </p:nvGrpSpPr>
      <p:grpSpPr>
        <a:xfrm>
          <a:off x="0" y="0"/>
          <a:ext cx="0" cy="0"/>
          <a:chOff x="0" y="0"/>
          <a:chExt cx="0" cy="0"/>
        </a:xfrm>
      </p:grpSpPr>
      <p:sp>
        <p:nvSpPr>
          <p:cNvPr id="308" name="Google Shape;308;p54"/>
          <p:cNvSpPr txBox="1"/>
          <p:nvPr/>
        </p:nvSpPr>
        <p:spPr>
          <a:xfrm>
            <a:off x="9144000" y="3725147"/>
            <a:ext cx="7565400" cy="6247804"/>
          </a:xfrm>
          <a:prstGeom prst="rect">
            <a:avLst/>
          </a:prstGeom>
          <a:noFill/>
          <a:ln>
            <a:noFill/>
          </a:ln>
        </p:spPr>
        <p:txBody>
          <a:bodyPr spcFirstLastPara="1" wrap="square" lIns="182850" tIns="182850" rIns="182850" bIns="182850" anchor="t" anchorCtr="0">
            <a:spAutoFit/>
          </a:bodyPr>
          <a:lstStyle/>
          <a:p>
            <a:pPr marL="266700">
              <a:spcBef>
                <a:spcPts val="1200"/>
              </a:spcBef>
              <a:buSzPts val="1100"/>
            </a:pPr>
            <a:r>
              <a:rPr lang="en" sz="3200" b="1" dirty="0">
                <a:latin typeface="Times New Roman" panose="02020603050405020304" pitchFamily="18" charset="0"/>
                <a:cs typeface="Times New Roman" panose="02020603050405020304" pitchFamily="18" charset="0"/>
              </a:rPr>
              <a:t>Learning Connection</a:t>
            </a: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Data provided by the OIR indicates that students who receive tutoring succeed in their classes at a higher rate than those who do not</a:t>
            </a:r>
            <a:endParaRPr sz="3200" dirty="0">
              <a:latin typeface="Times New Roman" panose="02020603050405020304" pitchFamily="18" charset="0"/>
              <a:cs typeface="Times New Roman" panose="02020603050405020304" pitchFamily="18" charset="0"/>
            </a:endParaRP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Through bi-annual student surveys, we collect feedback on the effectiveness of the program and services in meeting students’ needs and provide the basis for improvement</a:t>
            </a:r>
            <a:endParaRPr sz="3200" dirty="0">
              <a:latin typeface="Times New Roman" panose="02020603050405020304" pitchFamily="18" charset="0"/>
              <a:cs typeface="Times New Roman" panose="02020603050405020304" pitchFamily="18" charset="0"/>
            </a:endParaRPr>
          </a:p>
        </p:txBody>
      </p:sp>
      <p:sp>
        <p:nvSpPr>
          <p:cNvPr id="309" name="Google Shape;309;p54"/>
          <p:cNvSpPr txBox="1"/>
          <p:nvPr/>
        </p:nvSpPr>
        <p:spPr>
          <a:xfrm>
            <a:off x="963455" y="3936556"/>
            <a:ext cx="7715400" cy="5601473"/>
          </a:xfrm>
          <a:prstGeom prst="rect">
            <a:avLst/>
          </a:prstGeom>
          <a:noFill/>
          <a:ln>
            <a:noFill/>
          </a:ln>
        </p:spPr>
        <p:txBody>
          <a:bodyPr spcFirstLastPara="1" wrap="square" lIns="182850" tIns="182850" rIns="182850" bIns="182850" anchor="t" anchorCtr="0">
            <a:spAutoFit/>
          </a:bodyPr>
          <a:lstStyle/>
          <a:p>
            <a:pPr marL="266700">
              <a:buSzPts val="1100"/>
            </a:pPr>
            <a:r>
              <a:rPr lang="en" sz="3200" b="1" dirty="0">
                <a:latin typeface="Times New Roman" panose="02020603050405020304" pitchFamily="18" charset="0"/>
                <a:cs typeface="Times New Roman" panose="02020603050405020304" pitchFamily="18" charset="0"/>
              </a:rPr>
              <a:t>Library</a:t>
            </a: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Library Bi-annual student survey</a:t>
            </a:r>
            <a:endParaRPr sz="3200" dirty="0">
              <a:latin typeface="Times New Roman" panose="02020603050405020304" pitchFamily="18" charset="0"/>
              <a:cs typeface="Times New Roman" panose="02020603050405020304" pitchFamily="18" charset="0"/>
            </a:endParaRP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Chabot’s Institutional Research Office (i.e., 2019 Student Satisfaction Survey) corroborate that library resources and services contribute to the attainment of Student Learning Outcomes &amp; Service Area Outcomes </a:t>
            </a:r>
            <a:endParaRPr sz="3200" dirty="0">
              <a:latin typeface="Times New Roman" panose="02020603050405020304" pitchFamily="18" charset="0"/>
              <a:cs typeface="Times New Roman" panose="02020603050405020304" pitchFamily="18" charset="0"/>
            </a:endParaRPr>
          </a:p>
          <a:p>
            <a:endParaRPr sz="3200" dirty="0">
              <a:latin typeface="Times New Roman" panose="02020603050405020304" pitchFamily="18" charset="0"/>
              <a:cs typeface="Times New Roman" panose="02020603050405020304" pitchFamily="18" charset="0"/>
            </a:endParaRPr>
          </a:p>
          <a:p>
            <a:endParaRPr sz="3200" dirty="0">
              <a:latin typeface="Times New Roman" panose="02020603050405020304" pitchFamily="18" charset="0"/>
              <a:cs typeface="Times New Roman" panose="02020603050405020304" pitchFamily="18" charset="0"/>
            </a:endParaRPr>
          </a:p>
        </p:txBody>
      </p:sp>
      <p:sp>
        <p:nvSpPr>
          <p:cNvPr id="5" name="Google Shape;270;p50">
            <a:extLst>
              <a:ext uri="{FF2B5EF4-FFF2-40B4-BE49-F238E27FC236}">
                <a16:creationId xmlns:a16="http://schemas.microsoft.com/office/drawing/2014/main" id="{A5E741EA-911F-457F-97AD-CC0A6FE53E2A}"/>
              </a:ext>
            </a:extLst>
          </p:cNvPr>
          <p:cNvSpPr txBox="1">
            <a:spLocks noGrp="1"/>
          </p:cNvSpPr>
          <p:nvPr>
            <p:ph type="title"/>
          </p:nvPr>
        </p:nvSpPr>
        <p:spPr>
          <a:xfrm>
            <a:off x="914400" y="1799456"/>
            <a:ext cx="16459200" cy="2220713"/>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a:ea typeface="Times New Roman"/>
                <a:cs typeface="Times New Roman"/>
                <a:sym typeface="Times New Roman"/>
              </a:rPr>
              <a:t>Standard II.B Library and Learning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Key Evidence</a:t>
            </a:r>
            <a:br>
              <a:rPr lang="en" sz="4000" b="1" dirty="0">
                <a:latin typeface="Times New Roman"/>
                <a:ea typeface="Times New Roman"/>
                <a:cs typeface="Times New Roman"/>
                <a:sym typeface="Times New Roman"/>
              </a:rPr>
            </a:br>
            <a:r>
              <a:rPr lang="en-US" sz="3200" b="1" dirty="0">
                <a:latin typeface="Times New Roman"/>
                <a:ea typeface="Times New Roman"/>
                <a:cs typeface="Times New Roman"/>
                <a:sym typeface="Times New Roman"/>
              </a:rPr>
              <a:t>Evaluation of Services &amp; Resources</a:t>
            </a:r>
            <a:endParaRPr sz="3200" b="1" dirty="0">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3"/>
        <p:cNvGrpSpPr/>
        <p:nvPr/>
      </p:nvGrpSpPr>
      <p:grpSpPr>
        <a:xfrm>
          <a:off x="0" y="0"/>
          <a:ext cx="0" cy="0"/>
          <a:chOff x="0" y="0"/>
          <a:chExt cx="0" cy="0"/>
        </a:xfrm>
      </p:grpSpPr>
      <p:sp>
        <p:nvSpPr>
          <p:cNvPr id="317" name="Google Shape;317;p55"/>
          <p:cNvSpPr txBox="1"/>
          <p:nvPr/>
        </p:nvSpPr>
        <p:spPr>
          <a:xfrm>
            <a:off x="9459818" y="3930919"/>
            <a:ext cx="7755000" cy="5970805"/>
          </a:xfrm>
          <a:prstGeom prst="rect">
            <a:avLst/>
          </a:prstGeom>
          <a:noFill/>
          <a:ln>
            <a:noFill/>
          </a:ln>
        </p:spPr>
        <p:txBody>
          <a:bodyPr spcFirstLastPara="1" wrap="square" lIns="182850" tIns="182850" rIns="182850" bIns="182850" anchor="t" anchorCtr="0">
            <a:spAutoFit/>
          </a:bodyPr>
          <a:lstStyle/>
          <a:p>
            <a:r>
              <a:rPr lang="en" b="1" dirty="0">
                <a:latin typeface="Times New Roman" panose="02020603050405020304" pitchFamily="18" charset="0"/>
                <a:cs typeface="Times New Roman" panose="02020603050405020304" pitchFamily="18" charset="0"/>
              </a:rPr>
              <a:t>Learning Connection</a:t>
            </a:r>
          </a:p>
          <a:p>
            <a:r>
              <a:rPr lang="en" dirty="0">
                <a:latin typeface="Times New Roman" panose="02020603050405020304" pitchFamily="18" charset="0"/>
                <a:cs typeface="Times New Roman" panose="02020603050405020304" pitchFamily="18" charset="0"/>
              </a:rPr>
              <a:t>Collaborate with two external sources to support our program:</a:t>
            </a:r>
            <a:endParaRPr dirty="0">
              <a:latin typeface="Times New Roman" panose="02020603050405020304" pitchFamily="18" charset="0"/>
              <a:cs typeface="Times New Roman" panose="02020603050405020304" pitchFamily="18" charset="0"/>
            </a:endParaRPr>
          </a:p>
          <a:p>
            <a:pPr marL="914400" indent="-673100">
              <a:buSzPct val="100000"/>
              <a:buFont typeface="Arial" panose="020B0604020202020204" pitchFamily="34" charset="0"/>
              <a:buChar char="•"/>
            </a:pPr>
            <a:r>
              <a:rPr lang="en" b="1" dirty="0">
                <a:latin typeface="Times New Roman" panose="02020603050405020304" pitchFamily="18" charset="0"/>
                <a:cs typeface="Times New Roman" panose="02020603050405020304" pitchFamily="18" charset="0"/>
              </a:rPr>
              <a:t>TutorLingo</a:t>
            </a:r>
            <a:r>
              <a:rPr lang="en" dirty="0">
                <a:latin typeface="Times New Roman" panose="02020603050405020304" pitchFamily="18" charset="0"/>
                <a:cs typeface="Times New Roman" panose="02020603050405020304" pitchFamily="18" charset="0"/>
              </a:rPr>
              <a:t> -  tutor training videos</a:t>
            </a:r>
            <a:endParaRPr dirty="0">
              <a:latin typeface="Times New Roman" panose="02020603050405020304" pitchFamily="18" charset="0"/>
              <a:cs typeface="Times New Roman" panose="02020603050405020304" pitchFamily="18" charset="0"/>
            </a:endParaRPr>
          </a:p>
          <a:p>
            <a:pPr marL="914400" indent="-673100">
              <a:buSzPct val="100000"/>
              <a:buFont typeface="Arial" panose="020B0604020202020204" pitchFamily="34" charset="0"/>
              <a:buChar char="•"/>
            </a:pPr>
            <a:r>
              <a:rPr lang="en" b="1" dirty="0">
                <a:latin typeface="Times New Roman" panose="02020603050405020304" pitchFamily="18" charset="0"/>
                <a:cs typeface="Times New Roman" panose="02020603050405020304" pitchFamily="18" charset="0"/>
              </a:rPr>
              <a:t>TutorTrac</a:t>
            </a:r>
            <a:r>
              <a:rPr lang="en" dirty="0">
                <a:latin typeface="Times New Roman" panose="02020603050405020304" pitchFamily="18" charset="0"/>
                <a:cs typeface="Times New Roman" panose="02020603050405020304" pitchFamily="18" charset="0"/>
              </a:rPr>
              <a:t> - web-based scheduling platform &amp; tracking system</a:t>
            </a:r>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Replacing TutorTrac with </a:t>
            </a:r>
            <a:r>
              <a:rPr lang="en" b="1" dirty="0">
                <a:latin typeface="Times New Roman" panose="02020603050405020304" pitchFamily="18" charset="0"/>
                <a:cs typeface="Times New Roman" panose="02020603050405020304" pitchFamily="18" charset="0"/>
              </a:rPr>
              <a:t>Accudemia</a:t>
            </a:r>
            <a:r>
              <a:rPr lang="en" dirty="0">
                <a:latin typeface="Times New Roman" panose="02020603050405020304" pitchFamily="18" charset="0"/>
                <a:cs typeface="Times New Roman" panose="02020603050405020304" pitchFamily="18" charset="0"/>
              </a:rPr>
              <a:t> (Fall 2021) to better integrate face-to-face and online tutoring.</a:t>
            </a:r>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The College contracts with </a:t>
            </a:r>
            <a:r>
              <a:rPr lang="en" b="1" dirty="0">
                <a:latin typeface="Times New Roman" panose="02020603050405020304" pitchFamily="18" charset="0"/>
                <a:cs typeface="Times New Roman" panose="02020603050405020304" pitchFamily="18" charset="0"/>
              </a:rPr>
              <a:t>NetTutor Online Tutoring Services</a:t>
            </a:r>
            <a:r>
              <a:rPr lang="en" dirty="0">
                <a:latin typeface="Times New Roman" panose="02020603050405020304" pitchFamily="18" charset="0"/>
                <a:cs typeface="Times New Roman" panose="02020603050405020304" pitchFamily="18" charset="0"/>
              </a:rPr>
              <a:t> for students in selected    Special Programs. </a:t>
            </a:r>
            <a:endParaRPr dirty="0">
              <a:latin typeface="Times New Roman" panose="02020603050405020304" pitchFamily="18" charset="0"/>
              <a:cs typeface="Times New Roman" panose="02020603050405020304" pitchFamily="18" charset="0"/>
            </a:endParaRPr>
          </a:p>
        </p:txBody>
      </p:sp>
      <p:sp>
        <p:nvSpPr>
          <p:cNvPr id="318" name="Google Shape;318;p55"/>
          <p:cNvSpPr txBox="1"/>
          <p:nvPr/>
        </p:nvSpPr>
        <p:spPr>
          <a:xfrm>
            <a:off x="727200" y="3956044"/>
            <a:ext cx="8416800" cy="5539918"/>
          </a:xfrm>
          <a:prstGeom prst="rect">
            <a:avLst/>
          </a:prstGeom>
          <a:noFill/>
          <a:ln>
            <a:noFill/>
          </a:ln>
        </p:spPr>
        <p:txBody>
          <a:bodyPr spcFirstLastPara="1" wrap="square" lIns="182850" tIns="182850" rIns="182850" bIns="182850" anchor="t" anchorCtr="0">
            <a:spAutoFit/>
          </a:bodyPr>
          <a:lstStyle/>
          <a:p>
            <a:r>
              <a:rPr lang="en" b="1" dirty="0">
                <a:latin typeface="Times New Roman" panose="02020603050405020304" pitchFamily="18" charset="0"/>
                <a:cs typeface="Times New Roman" panose="02020603050405020304" pitchFamily="18" charset="0"/>
              </a:rPr>
              <a:t>Library</a:t>
            </a:r>
          </a:p>
          <a:p>
            <a:r>
              <a:rPr lang="en" dirty="0">
                <a:latin typeface="Times New Roman" panose="02020603050405020304" pitchFamily="18" charset="0"/>
                <a:cs typeface="Times New Roman" panose="02020603050405020304" pitchFamily="18" charset="0"/>
              </a:rPr>
              <a:t>Contracts with external partners to support instructional programs, such as:</a:t>
            </a:r>
            <a:endParaRPr dirty="0">
              <a:latin typeface="Times New Roman" panose="02020603050405020304" pitchFamily="18" charset="0"/>
              <a:cs typeface="Times New Roman" panose="02020603050405020304" pitchFamily="18" charset="0"/>
            </a:endParaRPr>
          </a:p>
          <a:p>
            <a:pPr marL="914400" indent="-660400">
              <a:buSzPct val="100000"/>
              <a:buFont typeface="Arial" panose="020B0604020202020204" pitchFamily="34" charset="0"/>
              <a:buChar char="•"/>
            </a:pPr>
            <a:r>
              <a:rPr lang="en" dirty="0">
                <a:latin typeface="Times New Roman" panose="02020603050405020304" pitchFamily="18" charset="0"/>
                <a:cs typeface="Times New Roman" panose="02020603050405020304" pitchFamily="18" charset="0"/>
              </a:rPr>
              <a:t>Electronic database companies</a:t>
            </a:r>
            <a:endParaRPr dirty="0">
              <a:latin typeface="Times New Roman" panose="02020603050405020304" pitchFamily="18" charset="0"/>
              <a:cs typeface="Times New Roman" panose="02020603050405020304" pitchFamily="18" charset="0"/>
            </a:endParaRPr>
          </a:p>
          <a:p>
            <a:pPr marL="914400" indent="-660400">
              <a:buSzPct val="100000"/>
              <a:buFont typeface="Arial" panose="020B0604020202020204" pitchFamily="34" charset="0"/>
              <a:buChar char="•"/>
            </a:pPr>
            <a:r>
              <a:rPr lang="en" dirty="0">
                <a:latin typeface="Times New Roman" panose="02020603050405020304" pitchFamily="18" charset="0"/>
                <a:cs typeface="Times New Roman" panose="02020603050405020304" pitchFamily="18" charset="0"/>
              </a:rPr>
              <a:t>Mobile Beacon (wifi hotspots)</a:t>
            </a:r>
            <a:endParaRPr dirty="0">
              <a:latin typeface="Times New Roman" panose="02020603050405020304" pitchFamily="18" charset="0"/>
              <a:cs typeface="Times New Roman" panose="02020603050405020304" pitchFamily="18" charset="0"/>
            </a:endParaRPr>
          </a:p>
          <a:p>
            <a:pPr marL="914400" indent="-660400">
              <a:buSzPct val="100000"/>
              <a:buFont typeface="Arial" panose="020B0604020202020204" pitchFamily="34" charset="0"/>
              <a:buChar char="•"/>
            </a:pPr>
            <a:r>
              <a:rPr lang="en" dirty="0">
                <a:latin typeface="Times New Roman" panose="02020603050405020304" pitchFamily="18" charset="0"/>
                <a:cs typeface="Times New Roman" panose="02020603050405020304" pitchFamily="18" charset="0"/>
              </a:rPr>
              <a:t>Ex Libris Alma/Primo (cloud-based library service platform)</a:t>
            </a:r>
            <a:endParaRPr dirty="0">
              <a:latin typeface="Times New Roman" panose="02020603050405020304" pitchFamily="18" charset="0"/>
              <a:cs typeface="Times New Roman" panose="02020603050405020304" pitchFamily="18" charset="0"/>
            </a:endParaRPr>
          </a:p>
          <a:p>
            <a:pPr marL="914400" indent="-660400">
              <a:buSzPct val="100000"/>
              <a:buFont typeface="Arial" panose="020B0604020202020204" pitchFamily="34" charset="0"/>
              <a:buChar char="•"/>
            </a:pPr>
            <a:r>
              <a:rPr lang="en" dirty="0">
                <a:latin typeface="Times New Roman" panose="02020603050405020304" pitchFamily="18" charset="0"/>
                <a:cs typeface="Times New Roman" panose="02020603050405020304" pitchFamily="18" charset="0"/>
              </a:rPr>
              <a:t>Purchasing agreement for periodical databases </a:t>
            </a:r>
            <a:endParaRPr dirty="0">
              <a:latin typeface="Times New Roman" panose="02020603050405020304" pitchFamily="18" charset="0"/>
              <a:cs typeface="Times New Roman" panose="02020603050405020304" pitchFamily="18" charset="0"/>
            </a:endParaRPr>
          </a:p>
          <a:p>
            <a:pPr marL="914400" indent="-660400">
              <a:buSzPct val="100000"/>
              <a:buFont typeface="Arial" panose="020B0604020202020204" pitchFamily="34" charset="0"/>
              <a:buChar char="•"/>
            </a:pPr>
            <a:r>
              <a:rPr lang="en" dirty="0">
                <a:latin typeface="Times New Roman" panose="02020603050405020304" pitchFamily="18" charset="0"/>
                <a:cs typeface="Times New Roman" panose="02020603050405020304" pitchFamily="18" charset="0"/>
              </a:rPr>
              <a:t>Inter-library loan agreement with Las Positas</a:t>
            </a:r>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Resources and services are adequate, easily accessible, and utilized!</a:t>
            </a:r>
            <a:endParaRPr dirty="0">
              <a:latin typeface="Times New Roman" panose="02020603050405020304" pitchFamily="18" charset="0"/>
              <a:cs typeface="Times New Roman" panose="02020603050405020304" pitchFamily="18" charset="0"/>
            </a:endParaRPr>
          </a:p>
        </p:txBody>
      </p:sp>
      <p:sp>
        <p:nvSpPr>
          <p:cNvPr id="5" name="Google Shape;270;p50">
            <a:extLst>
              <a:ext uri="{FF2B5EF4-FFF2-40B4-BE49-F238E27FC236}">
                <a16:creationId xmlns:a16="http://schemas.microsoft.com/office/drawing/2014/main" id="{23D66DD9-B3D3-4F56-96CF-1AD1C0E5F16B}"/>
              </a:ext>
            </a:extLst>
          </p:cNvPr>
          <p:cNvSpPr txBox="1">
            <a:spLocks noGrp="1"/>
          </p:cNvSpPr>
          <p:nvPr>
            <p:ph type="title"/>
          </p:nvPr>
        </p:nvSpPr>
        <p:spPr>
          <a:xfrm>
            <a:off x="914400" y="1799456"/>
            <a:ext cx="16459200" cy="2220713"/>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a:ea typeface="Times New Roman"/>
                <a:cs typeface="Times New Roman"/>
                <a:sym typeface="Times New Roman"/>
              </a:rPr>
              <a:t>Standard II.B Library and Learning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Key Evidence</a:t>
            </a:r>
            <a:br>
              <a:rPr lang="en" sz="4000" b="1" dirty="0">
                <a:latin typeface="Times New Roman"/>
                <a:ea typeface="Times New Roman"/>
                <a:cs typeface="Times New Roman"/>
                <a:sym typeface="Times New Roman"/>
              </a:rPr>
            </a:br>
            <a:r>
              <a:rPr lang="en-US" sz="3200" b="1" dirty="0">
                <a:latin typeface="Times New Roman"/>
                <a:ea typeface="Times New Roman"/>
                <a:cs typeface="Times New Roman"/>
                <a:sym typeface="Times New Roman"/>
              </a:rPr>
              <a:t>Formal Agreements &amp; Adequate Services</a:t>
            </a:r>
            <a:endParaRPr sz="3200" b="1" dirty="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8"/>
        <p:cNvGrpSpPr/>
        <p:nvPr/>
      </p:nvGrpSpPr>
      <p:grpSpPr>
        <a:xfrm>
          <a:off x="0" y="0"/>
          <a:ext cx="0" cy="0"/>
          <a:chOff x="0" y="0"/>
          <a:chExt cx="0" cy="0"/>
        </a:xfrm>
      </p:grpSpPr>
      <p:sp>
        <p:nvSpPr>
          <p:cNvPr id="330" name="Google Shape;330;p57"/>
          <p:cNvSpPr txBox="1"/>
          <p:nvPr/>
        </p:nvSpPr>
        <p:spPr>
          <a:xfrm>
            <a:off x="677954" y="3418019"/>
            <a:ext cx="7944580" cy="6155471"/>
          </a:xfrm>
          <a:prstGeom prst="rect">
            <a:avLst/>
          </a:prstGeom>
          <a:noFill/>
          <a:ln>
            <a:noFill/>
          </a:ln>
        </p:spPr>
        <p:txBody>
          <a:bodyPr spcFirstLastPara="1" wrap="square" lIns="182850" tIns="182850" rIns="182850" bIns="182850" anchor="t" anchorCtr="0">
            <a:spAutoFit/>
          </a:bodyPr>
          <a:lstStyle/>
          <a:p>
            <a:r>
              <a:rPr lang="en" sz="3200" dirty="0">
                <a:latin typeface="Times New Roman" panose="02020603050405020304" pitchFamily="18" charset="0"/>
                <a:cs typeface="Times New Roman" panose="02020603050405020304" pitchFamily="18" charset="0"/>
              </a:rPr>
              <a:t>Fall 2019 Student Survey showed the majority of students who used Library services were </a:t>
            </a:r>
            <a:r>
              <a:rPr lang="en" sz="3200" b="1" dirty="0">
                <a:latin typeface="Times New Roman" panose="02020603050405020304" pitchFamily="18" charset="0"/>
                <a:cs typeface="Times New Roman" panose="02020603050405020304" pitchFamily="18" charset="0"/>
              </a:rPr>
              <a:t>satisfied or very satisfied</a:t>
            </a:r>
            <a:r>
              <a:rPr lang="en" sz="3200" dirty="0">
                <a:latin typeface="Times New Roman" panose="02020603050405020304" pitchFamily="18" charset="0"/>
                <a:cs typeface="Times New Roman" panose="02020603050405020304" pitchFamily="18" charset="0"/>
              </a:rPr>
              <a:t> (95%); similarly:</a:t>
            </a:r>
            <a:endParaRPr sz="3200" dirty="0">
              <a:latin typeface="Times New Roman" panose="02020603050405020304" pitchFamily="18" charset="0"/>
              <a:cs typeface="Times New Roman" panose="02020603050405020304" pitchFamily="18" charset="0"/>
            </a:endParaRPr>
          </a:p>
          <a:p>
            <a:pPr marL="571500" indent="-571500">
              <a:lnSpc>
                <a:spcPct val="115000"/>
              </a:lnSpc>
              <a:buFont typeface="Arial" panose="020B0604020202020204" pitchFamily="34" charset="0"/>
              <a:buChar char="•"/>
            </a:pPr>
            <a:endParaRPr sz="3200" dirty="0">
              <a:latin typeface="Times New Roman" panose="02020603050405020304" pitchFamily="18" charset="0"/>
              <a:cs typeface="Times New Roman" panose="02020603050405020304" pitchFamily="18" charset="0"/>
            </a:endParaRPr>
          </a:p>
          <a:p>
            <a:pPr marL="914400" indent="-622300">
              <a:lnSpc>
                <a:spcPct val="115000"/>
              </a:lnSpc>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83% with the Library facilities</a:t>
            </a:r>
            <a:endParaRPr sz="3200" dirty="0">
              <a:latin typeface="Times New Roman" panose="02020603050405020304" pitchFamily="18" charset="0"/>
              <a:cs typeface="Times New Roman" panose="02020603050405020304" pitchFamily="18" charset="0"/>
            </a:endParaRPr>
          </a:p>
          <a:p>
            <a:pPr marL="914400" indent="-622300">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90% with the online &amp; print resources (books, magazines, online journal articles, etc.)</a:t>
            </a:r>
            <a:endParaRPr sz="3200" dirty="0">
              <a:latin typeface="Times New Roman" panose="02020603050405020304" pitchFamily="18" charset="0"/>
              <a:cs typeface="Times New Roman" panose="02020603050405020304" pitchFamily="18" charset="0"/>
            </a:endParaRPr>
          </a:p>
          <a:p>
            <a:pPr marL="914400" indent="-622300">
              <a:lnSpc>
                <a:spcPct val="115000"/>
              </a:lnSpc>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90% with research by Librarians</a:t>
            </a:r>
            <a:endParaRPr sz="3200" dirty="0">
              <a:latin typeface="Times New Roman" panose="02020603050405020304" pitchFamily="18" charset="0"/>
              <a:cs typeface="Times New Roman" panose="02020603050405020304" pitchFamily="18" charset="0"/>
            </a:endParaRPr>
          </a:p>
          <a:p>
            <a:pPr marL="914400" indent="-622300">
              <a:lnSpc>
                <a:spcPct val="115000"/>
              </a:lnSpc>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90% with the Library website</a:t>
            </a:r>
            <a:endParaRPr sz="3200" dirty="0">
              <a:latin typeface="Times New Roman" panose="02020603050405020304" pitchFamily="18" charset="0"/>
              <a:cs typeface="Times New Roman" panose="02020603050405020304" pitchFamily="18" charset="0"/>
            </a:endParaRPr>
          </a:p>
          <a:p>
            <a:pPr marL="914400" indent="-622300">
              <a:lnSpc>
                <a:spcPct val="115000"/>
              </a:lnSpc>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91% with Library open hours</a:t>
            </a:r>
            <a:endParaRPr sz="3200" dirty="0">
              <a:latin typeface="Times New Roman" panose="02020603050405020304" pitchFamily="18" charset="0"/>
              <a:cs typeface="Times New Roman" panose="02020603050405020304" pitchFamily="18" charset="0"/>
            </a:endParaRPr>
          </a:p>
        </p:txBody>
      </p:sp>
      <p:sp>
        <p:nvSpPr>
          <p:cNvPr id="331" name="Google Shape;331;p57"/>
          <p:cNvSpPr txBox="1"/>
          <p:nvPr/>
        </p:nvSpPr>
        <p:spPr>
          <a:xfrm>
            <a:off x="9144000" y="3418019"/>
            <a:ext cx="8685627" cy="5022853"/>
          </a:xfrm>
          <a:prstGeom prst="rect">
            <a:avLst/>
          </a:prstGeom>
          <a:noFill/>
          <a:ln>
            <a:noFill/>
          </a:ln>
        </p:spPr>
        <p:txBody>
          <a:bodyPr spcFirstLastPara="1" wrap="square" lIns="182850" tIns="182850" rIns="182850" bIns="182850" anchor="t" anchorCtr="0">
            <a:spAutoFit/>
          </a:bodyPr>
          <a:lstStyle/>
          <a:p>
            <a:pPr>
              <a:buClr>
                <a:schemeClr val="dk1"/>
              </a:buClr>
            </a:pPr>
            <a:r>
              <a:rPr lang="en" sz="3200" dirty="0">
                <a:solidFill>
                  <a:schemeClr val="dk1"/>
                </a:solidFill>
                <a:latin typeface="Times New Roman" panose="02020603050405020304" pitchFamily="18" charset="0"/>
                <a:cs typeface="Times New Roman" panose="02020603050405020304" pitchFamily="18" charset="0"/>
              </a:rPr>
              <a:t>Fall 2019 Student Survey showed the majority of students who used Learning Connection services were </a:t>
            </a:r>
            <a:r>
              <a:rPr lang="en" sz="3200" b="1" dirty="0">
                <a:solidFill>
                  <a:schemeClr val="dk1"/>
                </a:solidFill>
                <a:latin typeface="Times New Roman" panose="02020603050405020304" pitchFamily="18" charset="0"/>
                <a:cs typeface="Times New Roman" panose="02020603050405020304" pitchFamily="18" charset="0"/>
              </a:rPr>
              <a:t>satisfied or very satisfied</a:t>
            </a:r>
            <a:r>
              <a:rPr lang="en" sz="3200" dirty="0">
                <a:solidFill>
                  <a:schemeClr val="dk1"/>
                </a:solidFill>
                <a:latin typeface="Times New Roman" panose="02020603050405020304" pitchFamily="18" charset="0"/>
                <a:cs typeface="Times New Roman" panose="02020603050405020304" pitchFamily="18" charset="0"/>
              </a:rPr>
              <a:t> (88-91% across labs and centers). This includes:</a:t>
            </a:r>
          </a:p>
          <a:p>
            <a:pPr>
              <a:buClr>
                <a:schemeClr val="dk1"/>
              </a:buClr>
            </a:pPr>
            <a:endParaRPr sz="3200" dirty="0">
              <a:solidFill>
                <a:schemeClr val="dk1"/>
              </a:solidFill>
              <a:latin typeface="Times New Roman" panose="02020603050405020304" pitchFamily="18" charset="0"/>
              <a:cs typeface="Times New Roman" panose="02020603050405020304" pitchFamily="18" charset="0"/>
            </a:endParaRPr>
          </a:p>
          <a:p>
            <a:pPr marL="914400" indent="-673100">
              <a:buClr>
                <a:schemeClr val="dk1"/>
              </a:buClr>
              <a:buSzPct val="100000"/>
              <a:buFont typeface="Arial" panose="020B0604020202020204" pitchFamily="34" charset="0"/>
              <a:buChar char="•"/>
            </a:pPr>
            <a:r>
              <a:rPr lang="en" sz="3200" dirty="0">
                <a:solidFill>
                  <a:schemeClr val="dk1"/>
                </a:solidFill>
                <a:latin typeface="Times New Roman" panose="02020603050405020304" pitchFamily="18" charset="0"/>
                <a:cs typeface="Times New Roman" panose="02020603050405020304" pitchFamily="18" charset="0"/>
              </a:rPr>
              <a:t>Tutoring in Bldg 100 → 90%</a:t>
            </a:r>
            <a:endParaRPr sz="3200" dirty="0">
              <a:solidFill>
                <a:schemeClr val="dk1"/>
              </a:solidFill>
              <a:latin typeface="Times New Roman" panose="02020603050405020304" pitchFamily="18" charset="0"/>
              <a:cs typeface="Times New Roman" panose="02020603050405020304" pitchFamily="18" charset="0"/>
            </a:endParaRPr>
          </a:p>
          <a:p>
            <a:pPr marL="914400" indent="-673100">
              <a:lnSpc>
                <a:spcPct val="115000"/>
              </a:lnSpc>
              <a:buClr>
                <a:schemeClr val="dk1"/>
              </a:buClr>
              <a:buSzPct val="100000"/>
              <a:buFont typeface="Arial" panose="020B0604020202020204" pitchFamily="34" charset="0"/>
              <a:buChar char="•"/>
            </a:pPr>
            <a:r>
              <a:rPr lang="en" sz="3200" dirty="0">
                <a:solidFill>
                  <a:schemeClr val="dk1"/>
                </a:solidFill>
                <a:latin typeface="Times New Roman" panose="02020603050405020304" pitchFamily="18" charset="0"/>
                <a:cs typeface="Times New Roman" panose="02020603050405020304" pitchFamily="18" charset="0"/>
              </a:rPr>
              <a:t>WRAC Center tutoring → 91%</a:t>
            </a:r>
            <a:endParaRPr sz="3200" dirty="0">
              <a:solidFill>
                <a:schemeClr val="dk1"/>
              </a:solidFill>
              <a:latin typeface="Times New Roman" panose="02020603050405020304" pitchFamily="18" charset="0"/>
              <a:cs typeface="Times New Roman" panose="02020603050405020304" pitchFamily="18" charset="0"/>
            </a:endParaRPr>
          </a:p>
          <a:p>
            <a:pPr marL="914400" indent="-673100">
              <a:lnSpc>
                <a:spcPct val="115000"/>
              </a:lnSpc>
              <a:buClr>
                <a:schemeClr val="dk1"/>
              </a:buClr>
              <a:buSzPct val="100000"/>
              <a:buFont typeface="Arial" panose="020B0604020202020204" pitchFamily="34" charset="0"/>
              <a:buChar char="•"/>
            </a:pPr>
            <a:r>
              <a:rPr lang="en" sz="3200" dirty="0">
                <a:solidFill>
                  <a:schemeClr val="dk1"/>
                </a:solidFill>
                <a:latin typeface="Times New Roman" panose="02020603050405020304" pitchFamily="18" charset="0"/>
                <a:cs typeface="Times New Roman" panose="02020603050405020304" pitchFamily="18" charset="0"/>
              </a:rPr>
              <a:t>STEM Center tutoring → 88%</a:t>
            </a:r>
            <a:endParaRPr sz="3200" dirty="0">
              <a:solidFill>
                <a:schemeClr val="dk1"/>
              </a:solidFill>
              <a:latin typeface="Times New Roman" panose="02020603050405020304" pitchFamily="18" charset="0"/>
              <a:cs typeface="Times New Roman" panose="02020603050405020304" pitchFamily="18" charset="0"/>
            </a:endParaRPr>
          </a:p>
          <a:p>
            <a:pPr marL="914400" indent="-673100">
              <a:lnSpc>
                <a:spcPct val="115000"/>
              </a:lnSpc>
              <a:buClr>
                <a:schemeClr val="dk1"/>
              </a:buClr>
              <a:buSzPct val="100000"/>
              <a:buFont typeface="Arial" panose="020B0604020202020204" pitchFamily="34" charset="0"/>
              <a:buChar char="•"/>
            </a:pPr>
            <a:r>
              <a:rPr lang="en" sz="3200" dirty="0">
                <a:solidFill>
                  <a:schemeClr val="dk1"/>
                </a:solidFill>
                <a:latin typeface="Times New Roman" panose="02020603050405020304" pitchFamily="18" charset="0"/>
                <a:cs typeface="Times New Roman" panose="02020603050405020304" pitchFamily="18" charset="0"/>
              </a:rPr>
              <a:t>Communication Studies Lab tutoring → 88%</a:t>
            </a:r>
            <a:endParaRPr sz="3200" dirty="0">
              <a:latin typeface="Times New Roman" panose="02020603050405020304" pitchFamily="18" charset="0"/>
              <a:cs typeface="Times New Roman" panose="02020603050405020304" pitchFamily="18" charset="0"/>
            </a:endParaRPr>
          </a:p>
        </p:txBody>
      </p:sp>
      <p:sp>
        <p:nvSpPr>
          <p:cNvPr id="7" name="Google Shape;270;p50">
            <a:extLst>
              <a:ext uri="{FF2B5EF4-FFF2-40B4-BE49-F238E27FC236}">
                <a16:creationId xmlns:a16="http://schemas.microsoft.com/office/drawing/2014/main" id="{CADFE191-9DB8-4666-8CCB-45263C732D45}"/>
              </a:ext>
            </a:extLst>
          </p:cNvPr>
          <p:cNvSpPr txBox="1">
            <a:spLocks noGrp="1"/>
          </p:cNvSpPr>
          <p:nvPr>
            <p:ph type="title"/>
          </p:nvPr>
        </p:nvSpPr>
        <p:spPr>
          <a:xfrm>
            <a:off x="914400" y="1737697"/>
            <a:ext cx="16459200" cy="1848086"/>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a:ea typeface="Times New Roman"/>
                <a:cs typeface="Times New Roman"/>
                <a:sym typeface="Times New Roman"/>
              </a:rPr>
              <a:t>Standard II.B Library and Learning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Key Evidence</a:t>
            </a:r>
            <a:endParaRPr sz="4000" b="1" dirty="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35"/>
        <p:cNvGrpSpPr/>
        <p:nvPr/>
      </p:nvGrpSpPr>
      <p:grpSpPr>
        <a:xfrm>
          <a:off x="0" y="0"/>
          <a:ext cx="0" cy="0"/>
          <a:chOff x="0" y="0"/>
          <a:chExt cx="0" cy="0"/>
        </a:xfrm>
      </p:grpSpPr>
      <p:sp>
        <p:nvSpPr>
          <p:cNvPr id="336" name="Google Shape;336;p58"/>
          <p:cNvSpPr txBox="1">
            <a:spLocks noGrp="1"/>
          </p:cNvSpPr>
          <p:nvPr>
            <p:ph type="title"/>
          </p:nvPr>
        </p:nvSpPr>
        <p:spPr>
          <a:xfrm>
            <a:off x="914400" y="1743783"/>
            <a:ext cx="16459200" cy="1714800"/>
          </a:xfrm>
          <a:prstGeom prst="rect">
            <a:avLst/>
          </a:prstGeom>
          <a:noFill/>
          <a:ln>
            <a:noFill/>
          </a:ln>
        </p:spPr>
        <p:txBody>
          <a:bodyPr spcFirstLastPara="1" wrap="square" lIns="137150" tIns="68550" rIns="137150" bIns="68550" anchor="ctr" anchorCtr="0">
            <a:noAutofit/>
          </a:bodyPr>
          <a:lstStyle/>
          <a:p>
            <a:pPr algn="ctr">
              <a:buSzPts val="2700"/>
            </a:pPr>
            <a:endParaRPr sz="4800"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Standard II.C Student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Committee</a:t>
            </a:r>
            <a:endParaRPr sz="4000" b="1" dirty="0">
              <a:latin typeface="Times New Roman"/>
              <a:ea typeface="Times New Roman"/>
              <a:cs typeface="Times New Roman"/>
              <a:sym typeface="Times New Roman"/>
            </a:endParaRPr>
          </a:p>
          <a:p>
            <a:pPr algn="ctr">
              <a:buSzPts val="2700"/>
            </a:pPr>
            <a:endParaRPr sz="4800" dirty="0">
              <a:latin typeface="Times New Roman"/>
              <a:ea typeface="Times New Roman"/>
              <a:cs typeface="Times New Roman"/>
              <a:sym typeface="Times New Roman"/>
            </a:endParaRPr>
          </a:p>
        </p:txBody>
      </p:sp>
      <p:sp>
        <p:nvSpPr>
          <p:cNvPr id="337" name="Google Shape;337;p58"/>
          <p:cNvSpPr txBox="1">
            <a:spLocks noGrp="1"/>
          </p:cNvSpPr>
          <p:nvPr>
            <p:ph type="body" idx="1"/>
          </p:nvPr>
        </p:nvSpPr>
        <p:spPr>
          <a:xfrm>
            <a:off x="2023430" y="3986788"/>
            <a:ext cx="7862372" cy="5710108"/>
          </a:xfrm>
          <a:prstGeom prst="rect">
            <a:avLst/>
          </a:prstGeom>
          <a:noFill/>
          <a:ln>
            <a:noFill/>
          </a:ln>
        </p:spPr>
        <p:txBody>
          <a:bodyPr spcFirstLastPara="1" wrap="square" lIns="137150" tIns="68550" rIns="137150" bIns="68550" anchor="t" anchorCtr="0">
            <a:normAutofit/>
          </a:bodyPr>
          <a:lstStyle/>
          <a:p>
            <a:pPr indent="-685800">
              <a:spcBef>
                <a:spcPts val="0"/>
              </a:spcBef>
              <a:buSzPct val="100000"/>
            </a:pPr>
            <a:r>
              <a:rPr lang="en" sz="3600" dirty="0">
                <a:latin typeface="Times New Roman" panose="02020603050405020304" pitchFamily="18" charset="0"/>
                <a:cs typeface="Times New Roman" panose="02020603050405020304" pitchFamily="18" charset="0"/>
              </a:rPr>
              <a:t>Debbie Trigg</a:t>
            </a:r>
            <a:endParaRPr sz="3600"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Shannon Stanley, </a:t>
            </a:r>
            <a:r>
              <a:rPr lang="en" sz="3600" i="1" dirty="0">
                <a:latin typeface="Times New Roman" panose="02020603050405020304" pitchFamily="18" charset="0"/>
                <a:cs typeface="Times New Roman" panose="02020603050405020304" pitchFamily="18" charset="0"/>
              </a:rPr>
              <a:t>Writer</a:t>
            </a:r>
            <a:endParaRPr sz="3600" i="1"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Frances Fon, </a:t>
            </a:r>
            <a:r>
              <a:rPr lang="en" sz="3600" i="1" dirty="0">
                <a:latin typeface="Times New Roman" panose="02020603050405020304" pitchFamily="18" charset="0"/>
                <a:cs typeface="Times New Roman" panose="02020603050405020304" pitchFamily="18" charset="0"/>
              </a:rPr>
              <a:t>Writer</a:t>
            </a:r>
            <a:endParaRPr sz="3600" i="1"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Yvette Nahinu</a:t>
            </a:r>
            <a:endParaRPr sz="3600"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Kathy Medina</a:t>
            </a:r>
            <a:endParaRPr sz="3600"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Paulette Lino</a:t>
            </a:r>
            <a:endParaRPr sz="3600"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Patricia Molina</a:t>
            </a:r>
            <a:endParaRPr sz="3600"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Sean Day</a:t>
            </a:r>
            <a:endParaRPr sz="3600" dirty="0">
              <a:latin typeface="Times New Roman" panose="02020603050405020304" pitchFamily="18" charset="0"/>
              <a:cs typeface="Times New Roman" panose="02020603050405020304" pitchFamily="18" charset="0"/>
            </a:endParaRPr>
          </a:p>
          <a:p>
            <a:pPr indent="-685800">
              <a:spcBef>
                <a:spcPts val="0"/>
              </a:spcBef>
              <a:buSzPct val="100000"/>
            </a:pPr>
            <a:r>
              <a:rPr lang="en" sz="3600" dirty="0">
                <a:latin typeface="Times New Roman" panose="02020603050405020304" pitchFamily="18" charset="0"/>
                <a:cs typeface="Times New Roman" panose="02020603050405020304" pitchFamily="18" charset="0"/>
              </a:rPr>
              <a:t>Theresa Pedrosa</a:t>
            </a:r>
            <a:endParaRPr sz="3600" dirty="0">
              <a:latin typeface="Times New Roman" panose="02020603050405020304" pitchFamily="18" charset="0"/>
              <a:cs typeface="Times New Roman" panose="02020603050405020304" pitchFamily="18" charset="0"/>
            </a:endParaRPr>
          </a:p>
        </p:txBody>
      </p:sp>
      <p:pic>
        <p:nvPicPr>
          <p:cNvPr id="4" name="Picture 3" descr="Office of Student Services Banner">
            <a:extLst>
              <a:ext uri="{FF2B5EF4-FFF2-40B4-BE49-F238E27FC236}">
                <a16:creationId xmlns:a16="http://schemas.microsoft.com/office/drawing/2014/main" id="{AD1EB60D-E5F7-4AE7-8709-716254FD80F2}"/>
              </a:ext>
            </a:extLst>
          </p:cNvPr>
          <p:cNvPicPr/>
          <p:nvPr/>
        </p:nvPicPr>
        <p:blipFill rotWithShape="1">
          <a:blip r:embed="rId4">
            <a:extLst>
              <a:ext uri="{28A0092B-C50C-407E-A947-70E740481C1C}">
                <a14:useLocalDpi xmlns:a14="http://schemas.microsoft.com/office/drawing/2010/main" val="0"/>
              </a:ext>
            </a:extLst>
          </a:blip>
          <a:srcRect l="1" t="109" r="44639" b="-1"/>
          <a:stretch/>
        </p:blipFill>
        <p:spPr bwMode="auto">
          <a:xfrm>
            <a:off x="9885802" y="4531385"/>
            <a:ext cx="6000750" cy="3958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a:off x="914400" y="1750768"/>
            <a:ext cx="16459200" cy="1714500"/>
          </a:xfrm>
          <a:prstGeom prst="rect">
            <a:avLst/>
          </a:prstGeom>
          <a:noFill/>
          <a:ln>
            <a:noFill/>
          </a:ln>
        </p:spPr>
        <p:txBody>
          <a:bodyPr spcFirstLastPara="1" wrap="square" lIns="137150" tIns="68550" rIns="137150" bIns="68550" anchor="ctr" anchorCtr="0">
            <a:noAutofit/>
          </a:bodyPr>
          <a:lstStyle/>
          <a:p>
            <a:pPr algn="ctr">
              <a:buSzPts val="2700"/>
            </a:pPr>
            <a:r>
              <a:rPr lang="en" sz="4000" b="1" dirty="0">
                <a:latin typeface="Times New Roman"/>
                <a:ea typeface="Times New Roman"/>
                <a:cs typeface="Times New Roman"/>
                <a:sym typeface="Times New Roman"/>
              </a:rPr>
              <a:t>Standard II.C Student Support Services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Main Points</a:t>
            </a:r>
            <a:endParaRPr sz="4000" b="1" dirty="0">
              <a:latin typeface="Times New Roman"/>
              <a:ea typeface="Times New Roman"/>
              <a:cs typeface="Times New Roman"/>
              <a:sym typeface="Times New Roman"/>
            </a:endParaRPr>
          </a:p>
        </p:txBody>
      </p:sp>
      <p:sp>
        <p:nvSpPr>
          <p:cNvPr id="7" name="Google Shape;344;p59">
            <a:extLst>
              <a:ext uri="{FF2B5EF4-FFF2-40B4-BE49-F238E27FC236}">
                <a16:creationId xmlns:a16="http://schemas.microsoft.com/office/drawing/2014/main" id="{AAA7217F-2190-4565-8930-14256DB61E62}"/>
              </a:ext>
            </a:extLst>
          </p:cNvPr>
          <p:cNvSpPr txBox="1">
            <a:spLocks noGrp="1"/>
          </p:cNvSpPr>
          <p:nvPr>
            <p:ph type="body" idx="1"/>
          </p:nvPr>
        </p:nvSpPr>
        <p:spPr>
          <a:xfrm>
            <a:off x="914399" y="4065566"/>
            <a:ext cx="16459200" cy="4902164"/>
          </a:xfrm>
          <a:prstGeom prst="rect">
            <a:avLst/>
          </a:prstGeom>
          <a:noFill/>
          <a:ln>
            <a:noFill/>
          </a:ln>
        </p:spPr>
        <p:txBody>
          <a:bodyPr spcFirstLastPara="1" wrap="square" lIns="137150" tIns="68550" rIns="137150" bIns="6855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indent="0">
              <a:buNone/>
            </a:pPr>
            <a:r>
              <a:rPr lang="en-US" sz="3200" b="1" dirty="0">
                <a:latin typeface="Times New Roman" panose="02020603050405020304" pitchFamily="18" charset="0"/>
                <a:cs typeface="Times New Roman" panose="02020603050405020304" pitchFamily="18" charset="0"/>
              </a:rPr>
              <a:t>II.C.1. </a:t>
            </a:r>
            <a:r>
              <a:rPr lang="en-US" sz="3200" dirty="0">
                <a:latin typeface="Times New Roman" panose="02020603050405020304" pitchFamily="18" charset="0"/>
                <a:cs typeface="Times New Roman" panose="02020603050405020304" pitchFamily="18" charset="0"/>
              </a:rPr>
              <a:t>Evaluating the quality of student services to support college mission</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II.C.2. </a:t>
            </a:r>
            <a:r>
              <a:rPr lang="en-US" sz="3200" dirty="0">
                <a:latin typeface="Times New Roman" panose="02020603050405020304" pitchFamily="18" charset="0"/>
                <a:cs typeface="Times New Roman" panose="02020603050405020304" pitchFamily="18" charset="0"/>
              </a:rPr>
              <a:t>Identifies and assesses outcomes</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II.C.3. </a:t>
            </a:r>
            <a:r>
              <a:rPr lang="en-US" sz="3200" dirty="0">
                <a:latin typeface="Times New Roman" panose="02020603050405020304" pitchFamily="18" charset="0"/>
                <a:cs typeface="Times New Roman" panose="02020603050405020304" pitchFamily="18" charset="0"/>
              </a:rPr>
              <a:t>Equitable access for all students</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II.C.4. </a:t>
            </a:r>
            <a:r>
              <a:rPr lang="en-US" sz="3200" dirty="0">
                <a:latin typeface="Times New Roman" panose="02020603050405020304" pitchFamily="18" charset="0"/>
                <a:cs typeface="Times New Roman" panose="02020603050405020304" pitchFamily="18" charset="0"/>
              </a:rPr>
              <a:t>Co-curricular and athletics to promote student development and college mission, with integrity, sound finances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a:off x="914400" y="1750768"/>
            <a:ext cx="16459200" cy="1714500"/>
          </a:xfrm>
          <a:prstGeom prst="rect">
            <a:avLst/>
          </a:prstGeom>
          <a:noFill/>
          <a:ln>
            <a:noFill/>
          </a:ln>
        </p:spPr>
        <p:txBody>
          <a:bodyPr spcFirstLastPara="1" wrap="square" lIns="137150" tIns="68550" rIns="137150" bIns="68550" anchor="ctr" anchorCtr="0">
            <a:noAutofit/>
          </a:bodyPr>
          <a:lstStyle/>
          <a:p>
            <a:pPr algn="ctr">
              <a:buSzPts val="2700"/>
            </a:pPr>
            <a:r>
              <a:rPr lang="en" sz="4000" b="1" dirty="0">
                <a:latin typeface="Times New Roman"/>
                <a:ea typeface="Times New Roman"/>
                <a:cs typeface="Times New Roman"/>
                <a:sym typeface="Times New Roman"/>
              </a:rPr>
              <a:t>Standard II.C Student Support Services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Main Points</a:t>
            </a:r>
            <a:endParaRPr sz="4000" b="1" dirty="0">
              <a:latin typeface="Times New Roman"/>
              <a:ea typeface="Times New Roman"/>
              <a:cs typeface="Times New Roman"/>
              <a:sym typeface="Times New Roman"/>
            </a:endParaRPr>
          </a:p>
        </p:txBody>
      </p:sp>
      <p:sp>
        <p:nvSpPr>
          <p:cNvPr id="7" name="Google Shape;344;p59">
            <a:extLst>
              <a:ext uri="{FF2B5EF4-FFF2-40B4-BE49-F238E27FC236}">
                <a16:creationId xmlns:a16="http://schemas.microsoft.com/office/drawing/2014/main" id="{AAA7217F-2190-4565-8930-14256DB61E62}"/>
              </a:ext>
            </a:extLst>
          </p:cNvPr>
          <p:cNvSpPr txBox="1">
            <a:spLocks noGrp="1"/>
          </p:cNvSpPr>
          <p:nvPr>
            <p:ph type="body" idx="1"/>
          </p:nvPr>
        </p:nvSpPr>
        <p:spPr>
          <a:xfrm>
            <a:off x="914399" y="4065566"/>
            <a:ext cx="16459200" cy="4902164"/>
          </a:xfrm>
          <a:prstGeom prst="rect">
            <a:avLst/>
          </a:prstGeom>
          <a:noFill/>
          <a:ln>
            <a:noFill/>
          </a:ln>
        </p:spPr>
        <p:txBody>
          <a:bodyPr spcFirstLastPara="1" wrap="square" lIns="137150" tIns="68550" rIns="137150" bIns="6855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indent="0">
              <a:buNone/>
            </a:pPr>
            <a:r>
              <a:rPr lang="en-US" sz="3200" b="1" dirty="0">
                <a:latin typeface="Times New Roman" panose="02020603050405020304" pitchFamily="18" charset="0"/>
                <a:cs typeface="Times New Roman" panose="02020603050405020304" pitchFamily="18" charset="0"/>
              </a:rPr>
              <a:t>II.C.5.  </a:t>
            </a:r>
            <a:r>
              <a:rPr lang="en-US" sz="3200" dirty="0">
                <a:latin typeface="Times New Roman" panose="02020603050405020304" pitchFamily="18" charset="0"/>
                <a:cs typeface="Times New Roman" panose="02020603050405020304" pitchFamily="18" charset="0"/>
              </a:rPr>
              <a:t>Provides counseling and/or academic advising to support student development and goals</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II.C.6.  </a:t>
            </a:r>
            <a:r>
              <a:rPr lang="en-US" sz="3200" dirty="0">
                <a:latin typeface="Times New Roman" panose="02020603050405020304" pitchFamily="18" charset="0"/>
                <a:cs typeface="Times New Roman" panose="02020603050405020304" pitchFamily="18" charset="0"/>
              </a:rPr>
              <a:t>Clear admission policies and educational pathways aligned with mission</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II.C. 7.  </a:t>
            </a:r>
            <a:r>
              <a:rPr lang="en-US" sz="3200" dirty="0">
                <a:latin typeface="Times New Roman" panose="02020603050405020304" pitchFamily="18" charset="0"/>
                <a:cs typeface="Times New Roman" panose="02020603050405020304" pitchFamily="18" charset="0"/>
              </a:rPr>
              <a:t>Evaluates admissions and placement instruments and practices for effectiveness and to minimize bias</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II.C. 8.  </a:t>
            </a:r>
            <a:r>
              <a:rPr lang="en-US" sz="3200" dirty="0">
                <a:latin typeface="Times New Roman" panose="02020603050405020304" pitchFamily="18" charset="0"/>
                <a:cs typeface="Times New Roman" panose="02020603050405020304" pitchFamily="18" charset="0"/>
              </a:rPr>
              <a:t>Secure and confidential records storage, with published policies for release of student records</a:t>
            </a:r>
          </a:p>
        </p:txBody>
      </p:sp>
    </p:spTree>
    <p:extLst>
      <p:ext uri="{BB962C8B-B14F-4D97-AF65-F5344CB8AC3E}">
        <p14:creationId xmlns:p14="http://schemas.microsoft.com/office/powerpoint/2010/main" val="2655124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a:off x="914400" y="1750768"/>
            <a:ext cx="16459200" cy="1714500"/>
          </a:xfrm>
          <a:prstGeom prst="rect">
            <a:avLst/>
          </a:prstGeom>
          <a:noFill/>
          <a:ln>
            <a:noFill/>
          </a:ln>
        </p:spPr>
        <p:txBody>
          <a:bodyPr spcFirstLastPara="1" wrap="square" lIns="137150" tIns="68550" rIns="137150" bIns="68550" anchor="ctr" anchorCtr="0">
            <a:noAutofit/>
          </a:bodyPr>
          <a:lstStyle/>
          <a:p>
            <a:pPr algn="ctr">
              <a:buSzPts val="2700"/>
            </a:pPr>
            <a:r>
              <a:rPr lang="en" sz="4000" b="1" dirty="0">
                <a:latin typeface="Times New Roman"/>
                <a:ea typeface="Times New Roman"/>
                <a:cs typeface="Times New Roman"/>
                <a:sym typeface="Times New Roman"/>
              </a:rPr>
              <a:t>Standard II.C Student Support Services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Key Processes</a:t>
            </a:r>
            <a:endParaRPr sz="4000" b="1" dirty="0">
              <a:latin typeface="Times New Roman"/>
              <a:ea typeface="Times New Roman"/>
              <a:cs typeface="Times New Roman"/>
              <a:sym typeface="Times New Roman"/>
            </a:endParaRPr>
          </a:p>
        </p:txBody>
      </p:sp>
      <p:sp>
        <p:nvSpPr>
          <p:cNvPr id="7" name="Google Shape;344;p59">
            <a:extLst>
              <a:ext uri="{FF2B5EF4-FFF2-40B4-BE49-F238E27FC236}">
                <a16:creationId xmlns:a16="http://schemas.microsoft.com/office/drawing/2014/main" id="{AAA7217F-2190-4565-8930-14256DB61E62}"/>
              </a:ext>
            </a:extLst>
          </p:cNvPr>
          <p:cNvSpPr txBox="1">
            <a:spLocks noGrp="1"/>
          </p:cNvSpPr>
          <p:nvPr>
            <p:ph type="body" idx="1"/>
          </p:nvPr>
        </p:nvSpPr>
        <p:spPr>
          <a:xfrm>
            <a:off x="7184572" y="3778182"/>
            <a:ext cx="10189028" cy="5653200"/>
          </a:xfrm>
          <a:prstGeom prst="rect">
            <a:avLst/>
          </a:prstGeom>
          <a:noFill/>
          <a:ln>
            <a:noFill/>
          </a:ln>
        </p:spPr>
        <p:txBody>
          <a:bodyPr spcFirstLastPara="1" wrap="square" lIns="137150" tIns="68550" rIns="137150"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indent="0">
              <a:buSzPct val="100000"/>
              <a:buNone/>
            </a:pPr>
            <a:r>
              <a:rPr lang="en-US" sz="3200" b="1" dirty="0">
                <a:latin typeface="Times New Roman" panose="02020603050405020304" pitchFamily="18" charset="0"/>
                <a:cs typeface="Times New Roman" panose="02020603050405020304" pitchFamily="18" charset="0"/>
              </a:rPr>
              <a:t>Student Satisfaction Surveys</a:t>
            </a:r>
          </a:p>
          <a:p>
            <a:pPr marL="0" indent="0">
              <a:buSzPct val="100000"/>
              <a:buNone/>
            </a:pPr>
            <a:r>
              <a:rPr lang="en-US" sz="3200" dirty="0">
                <a:latin typeface="Times New Roman" panose="02020603050405020304" pitchFamily="18" charset="0"/>
                <a:cs typeface="Times New Roman" panose="02020603050405020304" pitchFamily="18" charset="0"/>
              </a:rPr>
              <a:t>The college conducts a biennial Student Survey to evaluate student satisfaction with the Chabot College experience, including campus student support services, to align with the college’s mission and goals. These surveys provide direct input from students regarding their experience with services.</a:t>
            </a:r>
          </a:p>
          <a:p>
            <a:pPr marL="0" indent="0">
              <a:buSzPct val="100000"/>
              <a:buNone/>
            </a:pPr>
            <a:endParaRPr lang="en-US" sz="3200" dirty="0">
              <a:latin typeface="Times New Roman" panose="02020603050405020304" pitchFamily="18" charset="0"/>
              <a:cs typeface="Times New Roman" panose="02020603050405020304" pitchFamily="18" charset="0"/>
            </a:endParaRPr>
          </a:p>
          <a:p>
            <a:pPr marL="0" indent="0">
              <a:buSzPct val="100000"/>
              <a:buNone/>
            </a:pPr>
            <a:r>
              <a:rPr lang="en-US" sz="3200" b="1" dirty="0">
                <a:latin typeface="Times New Roman" panose="02020603050405020304" pitchFamily="18" charset="0"/>
                <a:cs typeface="Times New Roman" panose="02020603050405020304" pitchFamily="18" charset="0"/>
              </a:rPr>
              <a:t>Student Services Program Review</a:t>
            </a:r>
          </a:p>
          <a:p>
            <a:pPr marL="0" indent="0">
              <a:buSzPct val="100000"/>
              <a:buNone/>
            </a:pPr>
            <a:r>
              <a:rPr lang="en-US" sz="3200" dirty="0">
                <a:latin typeface="Times New Roman" panose="02020603050405020304" pitchFamily="18" charset="0"/>
                <a:cs typeface="Times New Roman" panose="02020603050405020304" pitchFamily="18" charset="0"/>
              </a:rPr>
              <a:t>Through the program review process, and student surveys, Chabot College evaluates and demonstrates its commitment to supporting student learning.</a:t>
            </a:r>
          </a:p>
        </p:txBody>
      </p:sp>
      <p:pic>
        <p:nvPicPr>
          <p:cNvPr id="4" name="Picture 3">
            <a:extLst>
              <a:ext uri="{FF2B5EF4-FFF2-40B4-BE49-F238E27FC236}">
                <a16:creationId xmlns:a16="http://schemas.microsoft.com/office/drawing/2014/main" id="{28AB8D86-2ADD-425B-81BB-168BDB880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5131913"/>
            <a:ext cx="5272498" cy="2945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0878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a:off x="914400" y="1750768"/>
            <a:ext cx="16459200" cy="1714500"/>
          </a:xfrm>
          <a:prstGeom prst="rect">
            <a:avLst/>
          </a:prstGeom>
          <a:noFill/>
          <a:ln>
            <a:noFill/>
          </a:ln>
        </p:spPr>
        <p:txBody>
          <a:bodyPr spcFirstLastPara="1" wrap="square" lIns="137150" tIns="68550" rIns="137150" bIns="68550" anchor="ctr" anchorCtr="0">
            <a:noAutofit/>
          </a:bodyPr>
          <a:lstStyle/>
          <a:p>
            <a:pPr algn="ctr">
              <a:buSzPts val="2700"/>
            </a:pPr>
            <a:r>
              <a:rPr lang="en" sz="4000" b="1" dirty="0">
                <a:latin typeface="Times New Roman"/>
                <a:ea typeface="Times New Roman"/>
                <a:cs typeface="Times New Roman"/>
                <a:sym typeface="Times New Roman"/>
              </a:rPr>
              <a:t>Standard II.C Student Support Services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Key Processes</a:t>
            </a:r>
            <a:endParaRPr sz="4000" b="1" dirty="0">
              <a:latin typeface="Times New Roman"/>
              <a:ea typeface="Times New Roman"/>
              <a:cs typeface="Times New Roman"/>
              <a:sym typeface="Times New Roman"/>
            </a:endParaRPr>
          </a:p>
        </p:txBody>
      </p:sp>
      <p:sp>
        <p:nvSpPr>
          <p:cNvPr id="7" name="Google Shape;344;p59">
            <a:extLst>
              <a:ext uri="{FF2B5EF4-FFF2-40B4-BE49-F238E27FC236}">
                <a16:creationId xmlns:a16="http://schemas.microsoft.com/office/drawing/2014/main" id="{AAA7217F-2190-4565-8930-14256DB61E62}"/>
              </a:ext>
            </a:extLst>
          </p:cNvPr>
          <p:cNvSpPr txBox="1">
            <a:spLocks noGrp="1"/>
          </p:cNvSpPr>
          <p:nvPr>
            <p:ph type="body" idx="1"/>
          </p:nvPr>
        </p:nvSpPr>
        <p:spPr>
          <a:xfrm>
            <a:off x="7694024" y="3765121"/>
            <a:ext cx="9679576" cy="5600552"/>
          </a:xfrm>
          <a:prstGeom prst="rect">
            <a:avLst/>
          </a:prstGeom>
          <a:noFill/>
          <a:ln>
            <a:noFill/>
          </a:ln>
        </p:spPr>
        <p:txBody>
          <a:bodyPr spcFirstLastPara="1" wrap="square" lIns="137150" tIns="68550" rIns="137150"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indent="0">
              <a:buSzPct val="100000"/>
              <a:buNone/>
            </a:pPr>
            <a:r>
              <a:rPr lang="en-US" sz="3200" b="1" dirty="0">
                <a:latin typeface="Times New Roman" panose="02020603050405020304" pitchFamily="18" charset="0"/>
                <a:cs typeface="Times New Roman" panose="02020603050405020304" pitchFamily="18" charset="0"/>
              </a:rPr>
              <a:t>Review Institutional Research Data</a:t>
            </a:r>
          </a:p>
          <a:p>
            <a:pPr marL="0" indent="0">
              <a:buSzPct val="100000"/>
              <a:buNone/>
            </a:pPr>
            <a:r>
              <a:rPr lang="en-US" sz="3200" dirty="0">
                <a:latin typeface="Times New Roman" panose="02020603050405020304" pitchFamily="18" charset="0"/>
                <a:cs typeface="Times New Roman" panose="02020603050405020304" pitchFamily="18" charset="0"/>
              </a:rPr>
              <a:t>It is crucial to consistently review the data, in order to inform us, on how best to provide and/or update services.</a:t>
            </a:r>
          </a:p>
          <a:p>
            <a:pPr marL="0" indent="0">
              <a:buSzPct val="100000"/>
              <a:buNone/>
            </a:pPr>
            <a:endParaRPr lang="en-US" sz="3200" dirty="0">
              <a:latin typeface="Times New Roman" panose="02020603050405020304" pitchFamily="18" charset="0"/>
              <a:cs typeface="Times New Roman" panose="02020603050405020304" pitchFamily="18" charset="0"/>
            </a:endParaRPr>
          </a:p>
          <a:p>
            <a:pPr marL="0" indent="0">
              <a:buSzPct val="100000"/>
              <a:buNone/>
            </a:pPr>
            <a:r>
              <a:rPr lang="en-US" sz="3200" b="1" dirty="0">
                <a:latin typeface="Times New Roman" panose="02020603050405020304" pitchFamily="18" charset="0"/>
                <a:cs typeface="Times New Roman" panose="02020603050405020304" pitchFamily="18" charset="0"/>
              </a:rPr>
              <a:t>Collaboration with Co-curricular Programs</a:t>
            </a:r>
          </a:p>
          <a:p>
            <a:pPr marL="0" indent="0">
              <a:buSzPct val="100000"/>
              <a:buNone/>
            </a:pPr>
            <a:r>
              <a:rPr lang="en-US" sz="3200" dirty="0">
                <a:latin typeface="Times New Roman" panose="02020603050405020304" pitchFamily="18" charset="0"/>
                <a:cs typeface="Times New Roman" panose="02020603050405020304" pitchFamily="18" charset="0"/>
              </a:rPr>
              <a:t>Chabot College offers both co-curricular and athletics programs which are aligned with the college’s learning-centered vision and mission. This collaboration includes dedication to equity and “to student learning inside and outside the classroom to support students’ achievement and their educational goals.”</a:t>
            </a:r>
          </a:p>
        </p:txBody>
      </p:sp>
      <p:pic>
        <p:nvPicPr>
          <p:cNvPr id="4" name="Google Shape;355;p60">
            <a:extLst>
              <a:ext uri="{FF2B5EF4-FFF2-40B4-BE49-F238E27FC236}">
                <a16:creationId xmlns:a16="http://schemas.microsoft.com/office/drawing/2014/main" id="{F8BABD5A-3F54-459E-8AD4-EC00A4FEC43F}"/>
              </a:ext>
            </a:extLst>
          </p:cNvPr>
          <p:cNvPicPr preferRelativeResize="0"/>
          <p:nvPr/>
        </p:nvPicPr>
        <p:blipFill rotWithShape="1">
          <a:blip r:embed="rId4"/>
          <a:stretch/>
        </p:blipFill>
        <p:spPr>
          <a:xfrm>
            <a:off x="914400" y="4975680"/>
            <a:ext cx="6283948" cy="3179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7108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1"/>
        <p:cNvGrpSpPr/>
        <p:nvPr/>
      </p:nvGrpSpPr>
      <p:grpSpPr>
        <a:xfrm>
          <a:off x="0" y="0"/>
          <a:ext cx="0" cy="0"/>
          <a:chOff x="0" y="0"/>
          <a:chExt cx="0" cy="0"/>
        </a:xfrm>
      </p:grpSpPr>
      <p:sp>
        <p:nvSpPr>
          <p:cNvPr id="353" name="Google Shape;353;p60"/>
          <p:cNvSpPr txBox="1">
            <a:spLocks noGrp="1"/>
          </p:cNvSpPr>
          <p:nvPr>
            <p:ph type="body" idx="1"/>
          </p:nvPr>
        </p:nvSpPr>
        <p:spPr>
          <a:xfrm>
            <a:off x="6904951" y="3730183"/>
            <a:ext cx="10568006" cy="5233708"/>
          </a:xfrm>
          <a:prstGeom prst="rect">
            <a:avLst/>
          </a:prstGeom>
          <a:noFill/>
          <a:ln>
            <a:noFill/>
          </a:ln>
        </p:spPr>
        <p:txBody>
          <a:bodyPr spcFirstLastPara="1" wrap="square" lIns="137150" tIns="68550" rIns="137150" bIns="6855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508000" lvl="0" indent="-495300">
              <a:spcBef>
                <a:spcPts val="1200"/>
              </a:spcBef>
              <a:buClr>
                <a:schemeClr val="dk1"/>
              </a:buClr>
              <a:buSzPct val="100000"/>
            </a:pPr>
            <a:r>
              <a:rPr lang="en-US" sz="3200" dirty="0">
                <a:latin typeface="Times New Roman" panose="02020603050405020304" pitchFamily="18" charset="0"/>
                <a:cs typeface="Times New Roman" panose="02020603050405020304" pitchFamily="18" charset="0"/>
              </a:rPr>
              <a:t>Counseling and/or academic advising are provided to support student development, career and personal goals; These services are timely, useful, and accurate</a:t>
            </a:r>
          </a:p>
          <a:p>
            <a:pPr marL="508000" lvl="0" indent="-495300">
              <a:spcBef>
                <a:spcPts val="1200"/>
              </a:spcBef>
              <a:buClr>
                <a:schemeClr val="dk1"/>
              </a:buClr>
              <a:buSzPct val="100000"/>
            </a:pPr>
            <a:r>
              <a:rPr lang="en-US" sz="3200" dirty="0">
                <a:latin typeface="Times New Roman" panose="02020603050405020304" pitchFamily="18" charset="0"/>
                <a:cs typeface="Times New Roman" panose="02020603050405020304" pitchFamily="18" charset="0"/>
              </a:rPr>
              <a:t>Provide clear admission policies and educational pathways that are aligned with the college’s mission</a:t>
            </a:r>
          </a:p>
          <a:p>
            <a:pPr marL="508000" lvl="0" indent="-495300">
              <a:spcBef>
                <a:spcPts val="1200"/>
              </a:spcBef>
              <a:buClr>
                <a:schemeClr val="dk1"/>
              </a:buClr>
              <a:buSzPct val="100000"/>
            </a:pPr>
            <a:r>
              <a:rPr lang="en-US" sz="3200" dirty="0">
                <a:latin typeface="Times New Roman" panose="02020603050405020304" pitchFamily="18" charset="0"/>
                <a:cs typeface="Times New Roman" panose="02020603050405020304" pitchFamily="18" charset="0"/>
              </a:rPr>
              <a:t>Evaluate admissions and placement instruments and practices for effectiveness and to minimize bias</a:t>
            </a:r>
          </a:p>
          <a:p>
            <a:pPr marL="508000" lvl="0" indent="-495300">
              <a:spcBef>
                <a:spcPts val="1200"/>
              </a:spcBef>
              <a:buClr>
                <a:schemeClr val="dk1"/>
              </a:buClr>
              <a:buSzPct val="100000"/>
            </a:pPr>
            <a:r>
              <a:rPr lang="en-US" sz="3200" dirty="0">
                <a:latin typeface="Times New Roman" panose="02020603050405020304" pitchFamily="18" charset="0"/>
                <a:cs typeface="Times New Roman" panose="02020603050405020304" pitchFamily="18" charset="0"/>
              </a:rPr>
              <a:t>Provide secure and confidential records storage, which include published policies for appropriate release of student records</a:t>
            </a:r>
          </a:p>
          <a:p>
            <a:pPr marL="508000" lvl="0" indent="-279400" algn="l" rtl="0">
              <a:spcBef>
                <a:spcPts val="800"/>
              </a:spcBef>
              <a:spcAft>
                <a:spcPts val="0"/>
              </a:spcAft>
              <a:buClr>
                <a:schemeClr val="dk1"/>
              </a:buClr>
              <a:buSzPts val="1800"/>
              <a:buNone/>
            </a:pPr>
            <a:endParaRPr sz="3200" dirty="0">
              <a:latin typeface="Times New Roman" panose="02020603050405020304" pitchFamily="18" charset="0"/>
              <a:cs typeface="Times New Roman" panose="02020603050405020304" pitchFamily="18" charset="0"/>
            </a:endParaRPr>
          </a:p>
          <a:p>
            <a:pPr marL="508000" lvl="0" indent="-279400" algn="l" rtl="0">
              <a:spcBef>
                <a:spcPts val="800"/>
              </a:spcBef>
              <a:spcAft>
                <a:spcPts val="0"/>
              </a:spcAft>
              <a:buClr>
                <a:schemeClr val="dk1"/>
              </a:buClr>
              <a:buSzPts val="1800"/>
              <a:buNone/>
            </a:pPr>
            <a:endParaRPr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587" t="19033" r="3165"/>
          <a:stretch/>
        </p:blipFill>
        <p:spPr>
          <a:xfrm>
            <a:off x="914400" y="4851329"/>
            <a:ext cx="5056908" cy="2991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Google Shape;343;p59">
            <a:extLst>
              <a:ext uri="{FF2B5EF4-FFF2-40B4-BE49-F238E27FC236}">
                <a16:creationId xmlns:a16="http://schemas.microsoft.com/office/drawing/2014/main" id="{93372E7D-8857-42AF-81E0-4EECB8067211}"/>
              </a:ext>
            </a:extLst>
          </p:cNvPr>
          <p:cNvSpPr txBox="1">
            <a:spLocks noGrp="1"/>
          </p:cNvSpPr>
          <p:nvPr>
            <p:ph type="title"/>
          </p:nvPr>
        </p:nvSpPr>
        <p:spPr>
          <a:xfrm>
            <a:off x="914400" y="1750768"/>
            <a:ext cx="16459200" cy="1714500"/>
          </a:xfrm>
          <a:prstGeom prst="rect">
            <a:avLst/>
          </a:prstGeom>
          <a:noFill/>
          <a:ln>
            <a:noFill/>
          </a:ln>
        </p:spPr>
        <p:txBody>
          <a:bodyPr spcFirstLastPara="1" wrap="square" lIns="137150" tIns="68550" rIns="137150" bIns="68550" anchor="ctr" anchorCtr="0">
            <a:noAutofit/>
          </a:bodyPr>
          <a:lstStyle/>
          <a:p>
            <a:pPr algn="ctr">
              <a:buSzPts val="2700"/>
            </a:pPr>
            <a:r>
              <a:rPr lang="en" sz="4000" b="1" dirty="0">
                <a:latin typeface="Times New Roman"/>
                <a:ea typeface="Times New Roman"/>
                <a:cs typeface="Times New Roman"/>
                <a:sym typeface="Times New Roman"/>
              </a:rPr>
              <a:t>Standard II.C Student Support Services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Key Evidence</a:t>
            </a:r>
            <a:endParaRPr sz="40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889010734"/>
      </p:ext>
    </p:extLst>
  </p:cSld>
  <p:clrMapOvr>
    <a:masterClrMapping/>
  </p:clrMapOvr>
  <mc:AlternateContent xmlns:mc="http://schemas.openxmlformats.org/markup-compatibility/2006" xmlns:p14="http://schemas.microsoft.com/office/powerpoint/2010/main">
    <mc:Choice Requires="p14">
      <p:transition spd="slow" p14:dur="2000" advTm="34050"/>
    </mc:Choice>
    <mc:Fallback xmlns="">
      <p:transition spd="slow" advTm="3405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1"/>
        <p:cNvGrpSpPr/>
        <p:nvPr/>
      </p:nvGrpSpPr>
      <p:grpSpPr>
        <a:xfrm>
          <a:off x="0" y="0"/>
          <a:ext cx="0" cy="0"/>
          <a:chOff x="0" y="0"/>
          <a:chExt cx="0" cy="0"/>
        </a:xfrm>
      </p:grpSpPr>
      <p:sp>
        <p:nvSpPr>
          <p:cNvPr id="353" name="Google Shape;353;p60"/>
          <p:cNvSpPr txBox="1">
            <a:spLocks noGrp="1"/>
          </p:cNvSpPr>
          <p:nvPr>
            <p:ph type="body" idx="1"/>
          </p:nvPr>
        </p:nvSpPr>
        <p:spPr>
          <a:xfrm>
            <a:off x="2834761" y="4085327"/>
            <a:ext cx="12820876" cy="1844421"/>
          </a:xfrm>
          <a:prstGeom prst="rect">
            <a:avLst/>
          </a:prstGeom>
          <a:noFill/>
          <a:ln>
            <a:noFill/>
          </a:ln>
        </p:spPr>
        <p:txBody>
          <a:bodyPr spcFirstLastPara="1" wrap="square" lIns="137150" tIns="68550" rIns="137150" bIns="6855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12700" lvl="0" indent="0" algn="ctr">
              <a:spcBef>
                <a:spcPts val="0"/>
              </a:spcBef>
              <a:buClr>
                <a:schemeClr val="dk1"/>
              </a:buClr>
              <a:buSzPts val="1500"/>
              <a:buNone/>
            </a:pPr>
            <a:r>
              <a:rPr lang="en-US" sz="3200" i="0" dirty="0">
                <a:solidFill>
                  <a:srgbClr val="000000"/>
                </a:solidFill>
                <a:effectLst/>
                <a:latin typeface="Lato"/>
              </a:rPr>
              <a:t>Given the evidence we've collected, the processes and the composition of this ISER, we believe that the College meets the Standard</a:t>
            </a:r>
            <a:r>
              <a:rPr lang="en-US" sz="3200" dirty="0">
                <a:solidFill>
                  <a:srgbClr val="000000"/>
                </a:solidFill>
                <a:latin typeface="Lato"/>
              </a:rPr>
              <a:t> II.C</a:t>
            </a:r>
            <a:r>
              <a:rPr lang="en-US" sz="3200" dirty="0">
                <a:latin typeface="Times New Roman" panose="02020603050405020304" pitchFamily="18" charset="0"/>
                <a:cs typeface="Times New Roman" panose="02020603050405020304" pitchFamily="18" charset="0"/>
              </a:rPr>
              <a:t>.</a:t>
            </a:r>
            <a:endParaRPr lang="en-US" sz="3200" i="0" dirty="0">
              <a:solidFill>
                <a:srgbClr val="000000"/>
              </a:solidFill>
              <a:effectLst/>
              <a:latin typeface="Lato"/>
            </a:endParaRPr>
          </a:p>
        </p:txBody>
      </p:sp>
      <p:sp>
        <p:nvSpPr>
          <p:cNvPr id="9" name="Google Shape;343;p59">
            <a:extLst>
              <a:ext uri="{FF2B5EF4-FFF2-40B4-BE49-F238E27FC236}">
                <a16:creationId xmlns:a16="http://schemas.microsoft.com/office/drawing/2014/main" id="{7B84F6DA-E087-400E-A2E8-EB8CDFFC11B1}"/>
              </a:ext>
            </a:extLst>
          </p:cNvPr>
          <p:cNvSpPr txBox="1">
            <a:spLocks noGrp="1"/>
          </p:cNvSpPr>
          <p:nvPr>
            <p:ph type="title"/>
          </p:nvPr>
        </p:nvSpPr>
        <p:spPr>
          <a:xfrm>
            <a:off x="914400" y="1750768"/>
            <a:ext cx="16459200" cy="1714500"/>
          </a:xfrm>
          <a:prstGeom prst="rect">
            <a:avLst/>
          </a:prstGeom>
          <a:noFill/>
          <a:ln>
            <a:noFill/>
          </a:ln>
        </p:spPr>
        <p:txBody>
          <a:bodyPr spcFirstLastPara="1" wrap="square" lIns="137150" tIns="68550" rIns="137150" bIns="68550" anchor="ctr" anchorCtr="0">
            <a:noAutofit/>
          </a:bodyPr>
          <a:lstStyle/>
          <a:p>
            <a:pPr algn="ctr">
              <a:buSzPts val="2700"/>
            </a:pPr>
            <a:r>
              <a:rPr lang="en" sz="4000" b="1" dirty="0">
                <a:latin typeface="Times New Roman"/>
                <a:ea typeface="Times New Roman"/>
                <a:cs typeface="Times New Roman"/>
                <a:sym typeface="Times New Roman"/>
              </a:rPr>
              <a:t>Standard II.C Student Support Services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Key Evidence</a:t>
            </a:r>
            <a:endParaRPr sz="4000" b="1" dirty="0">
              <a:latin typeface="Times New Roman"/>
              <a:ea typeface="Times New Roman"/>
              <a:cs typeface="Times New Roman"/>
              <a:sym typeface="Times New Roman"/>
            </a:endParaRPr>
          </a:p>
        </p:txBody>
      </p:sp>
      <p:pic>
        <p:nvPicPr>
          <p:cNvPr id="1032" name="Picture 8">
            <a:extLst>
              <a:ext uri="{FF2B5EF4-FFF2-40B4-BE49-F238E27FC236}">
                <a16:creationId xmlns:a16="http://schemas.microsoft.com/office/drawing/2014/main" id="{2E096053-8A42-4E2F-A978-FC282CA78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574" y="3852865"/>
            <a:ext cx="6191250" cy="715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87888"/>
      </p:ext>
    </p:extLst>
  </p:cSld>
  <p:clrMapOvr>
    <a:masterClrMapping/>
  </p:clrMapOvr>
  <mc:AlternateContent xmlns:mc="http://schemas.openxmlformats.org/markup-compatibility/2006" xmlns:p14="http://schemas.microsoft.com/office/powerpoint/2010/main">
    <mc:Choice Requires="p14">
      <p:transition spd="slow" p14:dur="2000" advTm="10361"/>
    </mc:Choice>
    <mc:Fallback xmlns="">
      <p:transition spd="slow" advTm="1036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7"/>
        <p:cNvGrpSpPr/>
        <p:nvPr/>
      </p:nvGrpSpPr>
      <p:grpSpPr>
        <a:xfrm>
          <a:off x="0" y="0"/>
          <a:ext cx="0" cy="0"/>
          <a:chOff x="0" y="0"/>
          <a:chExt cx="0" cy="0"/>
        </a:xfrm>
      </p:grpSpPr>
      <p:sp>
        <p:nvSpPr>
          <p:cNvPr id="218" name="Google Shape;218;p45"/>
          <p:cNvSpPr txBox="1">
            <a:spLocks noGrp="1"/>
          </p:cNvSpPr>
          <p:nvPr>
            <p:ph type="title"/>
          </p:nvPr>
        </p:nvSpPr>
        <p:spPr>
          <a:xfrm>
            <a:off x="914400" y="1738934"/>
            <a:ext cx="16459200" cy="1761912"/>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panose="02020603050405020304" pitchFamily="18" charset="0"/>
                <a:cs typeface="Times New Roman" panose="02020603050405020304" pitchFamily="18" charset="0"/>
              </a:rPr>
              <a:t>Standard II.A Instuctional Programs</a:t>
            </a:r>
            <a:br>
              <a:rPr lang="en" sz="4000" b="1" dirty="0">
                <a:latin typeface="Times New Roman" panose="02020603050405020304" pitchFamily="18" charset="0"/>
                <a:cs typeface="Times New Roman" panose="02020603050405020304" pitchFamily="18" charset="0"/>
              </a:rPr>
            </a:br>
            <a:r>
              <a:rPr lang="en" sz="4000" b="1" dirty="0">
                <a:latin typeface="Times New Roman" panose="02020603050405020304" pitchFamily="18" charset="0"/>
                <a:cs typeface="Times New Roman" panose="02020603050405020304" pitchFamily="18" charset="0"/>
              </a:rPr>
              <a:t>Main Points</a:t>
            </a:r>
            <a:endParaRPr sz="4000" dirty="0">
              <a:latin typeface="Times New Roman" panose="02020603050405020304" pitchFamily="18" charset="0"/>
              <a:cs typeface="Times New Roman" panose="02020603050405020304" pitchFamily="18" charset="0"/>
            </a:endParaRPr>
          </a:p>
        </p:txBody>
      </p:sp>
      <p:sp>
        <p:nvSpPr>
          <p:cNvPr id="219" name="Google Shape;219;p45"/>
          <p:cNvSpPr txBox="1"/>
          <p:nvPr/>
        </p:nvSpPr>
        <p:spPr>
          <a:xfrm>
            <a:off x="1693050" y="3793351"/>
            <a:ext cx="13340400" cy="2683751"/>
          </a:xfrm>
          <a:prstGeom prst="rect">
            <a:avLst/>
          </a:prstGeom>
          <a:noFill/>
          <a:ln>
            <a:noFill/>
          </a:ln>
        </p:spPr>
        <p:txBody>
          <a:bodyPr spcFirstLastPara="1" wrap="square" lIns="182850" tIns="182850" rIns="182850" bIns="182850" anchor="t" anchorCtr="0">
            <a:spAutoFit/>
          </a:bodyPr>
          <a:lstStyle/>
          <a:p>
            <a:pPr marL="457200" indent="-457200">
              <a:lnSpc>
                <a:spcPct val="115000"/>
              </a:lnSpc>
              <a:spcBef>
                <a:spcPts val="1600"/>
              </a:spcBef>
              <a:buFont typeface="Arial" panose="020B0604020202020204" pitchFamily="34" charset="0"/>
              <a:buChar char="•"/>
            </a:pPr>
            <a:r>
              <a:rPr lang="en" sz="3200" dirty="0">
                <a:solidFill>
                  <a:schemeClr val="dk1"/>
                </a:solidFill>
                <a:latin typeface="Times New Roman" panose="02020603050405020304" pitchFamily="18" charset="0"/>
                <a:cs typeface="Times New Roman" panose="02020603050405020304" pitchFamily="18" charset="0"/>
              </a:rPr>
              <a:t>Curriculum Review and Approval</a:t>
            </a:r>
            <a:endParaRPr sz="3200" dirty="0">
              <a:solidFill>
                <a:schemeClr val="dk1"/>
              </a:solidFill>
              <a:latin typeface="Times New Roman" panose="02020603050405020304" pitchFamily="18" charset="0"/>
              <a:cs typeface="Times New Roman" panose="02020603050405020304" pitchFamily="18" charset="0"/>
            </a:endParaRPr>
          </a:p>
          <a:p>
            <a:pPr marL="457200" indent="-457200">
              <a:lnSpc>
                <a:spcPct val="115000"/>
              </a:lnSpc>
              <a:spcBef>
                <a:spcPts val="1600"/>
              </a:spcBef>
              <a:buClr>
                <a:schemeClr val="dk1"/>
              </a:buClr>
              <a:buSzPct val="100000"/>
              <a:buFont typeface="Arial" panose="020B0604020202020204" pitchFamily="34" charset="0"/>
              <a:buChar char="•"/>
            </a:pPr>
            <a:r>
              <a:rPr lang="en" sz="3200" dirty="0">
                <a:solidFill>
                  <a:schemeClr val="dk1"/>
                </a:solidFill>
                <a:latin typeface="Times New Roman" panose="02020603050405020304" pitchFamily="18" charset="0"/>
                <a:cs typeface="Times New Roman" panose="02020603050405020304" pitchFamily="18" charset="0"/>
              </a:rPr>
              <a:t>Mapping and Assessment</a:t>
            </a:r>
            <a:endParaRPr sz="3200" dirty="0">
              <a:solidFill>
                <a:schemeClr val="dk1"/>
              </a:solidFill>
              <a:latin typeface="Times New Roman" panose="02020603050405020304" pitchFamily="18" charset="0"/>
              <a:cs typeface="Times New Roman" panose="02020603050405020304" pitchFamily="18" charset="0"/>
            </a:endParaRPr>
          </a:p>
          <a:p>
            <a:pPr marL="457200" indent="-457200">
              <a:lnSpc>
                <a:spcPct val="115000"/>
              </a:lnSpc>
              <a:spcBef>
                <a:spcPts val="1600"/>
              </a:spcBef>
              <a:buClr>
                <a:schemeClr val="dk1"/>
              </a:buClr>
              <a:buSzPct val="100000"/>
              <a:buFont typeface="Arial" panose="020B0604020202020204" pitchFamily="34" charset="0"/>
              <a:buChar char="•"/>
            </a:pPr>
            <a:r>
              <a:rPr lang="en" sz="3200" dirty="0">
                <a:solidFill>
                  <a:schemeClr val="dk1"/>
                </a:solidFill>
                <a:latin typeface="Times New Roman" panose="02020603050405020304" pitchFamily="18" charset="0"/>
                <a:cs typeface="Times New Roman" panose="02020603050405020304" pitchFamily="18" charset="0"/>
              </a:rPr>
              <a:t>Program Review</a:t>
            </a:r>
            <a:endParaRPr sz="3200"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3"/>
        <p:cNvGrpSpPr/>
        <p:nvPr/>
      </p:nvGrpSpPr>
      <p:grpSpPr>
        <a:xfrm>
          <a:off x="0" y="0"/>
          <a:ext cx="0" cy="0"/>
          <a:chOff x="0" y="0"/>
          <a:chExt cx="0" cy="0"/>
        </a:xfrm>
      </p:grpSpPr>
      <p:sp>
        <p:nvSpPr>
          <p:cNvPr id="224" name="Google Shape;224;p46"/>
          <p:cNvSpPr txBox="1">
            <a:spLocks noGrp="1"/>
          </p:cNvSpPr>
          <p:nvPr>
            <p:ph type="title"/>
          </p:nvPr>
        </p:nvSpPr>
        <p:spPr>
          <a:xfrm>
            <a:off x="914400" y="1738375"/>
            <a:ext cx="16459200" cy="1979026"/>
          </a:xfrm>
          <a:prstGeom prst="rect">
            <a:avLst/>
          </a:prstGeom>
          <a:noFill/>
          <a:ln>
            <a:noFill/>
          </a:ln>
        </p:spPr>
        <p:txBody>
          <a:bodyPr spcFirstLastPara="1" wrap="square" lIns="182850" tIns="182850" rIns="182850" bIns="182850" anchor="t" anchorCtr="0">
            <a:noAutofit/>
          </a:bodyPr>
          <a:lstStyle/>
          <a:p>
            <a:pPr lvl="0" algn="ctr">
              <a:buSzPts val="2700"/>
            </a:pPr>
            <a:r>
              <a:rPr lang="en" sz="4000" b="1" dirty="0">
                <a:latin typeface="Times New Roman" panose="02020603050405020304" pitchFamily="18" charset="0"/>
                <a:cs typeface="Times New Roman" panose="02020603050405020304" pitchFamily="18" charset="0"/>
              </a:rPr>
              <a:t>Standard II.A Instuctional Programs</a:t>
            </a:r>
            <a:endParaRPr sz="4000" b="1" dirty="0">
              <a:latin typeface="Times New Roman"/>
              <a:ea typeface="Times New Roman"/>
              <a:cs typeface="Times New Roman"/>
              <a:sym typeface="Times New Roman"/>
            </a:endParaRPr>
          </a:p>
          <a:p>
            <a:pPr algn="ctr">
              <a:buSzPts val="2700"/>
            </a:pPr>
            <a:r>
              <a:rPr lang="en" sz="4000" b="1" dirty="0">
                <a:latin typeface="Times New Roman"/>
                <a:ea typeface="Times New Roman"/>
                <a:cs typeface="Times New Roman"/>
                <a:sym typeface="Times New Roman"/>
              </a:rPr>
              <a:t>Key Processes</a:t>
            </a:r>
            <a:endParaRPr sz="4000" b="1" dirty="0">
              <a:latin typeface="Times New Roman"/>
              <a:ea typeface="Times New Roman"/>
              <a:cs typeface="Times New Roman"/>
              <a:sym typeface="Times New Roman"/>
            </a:endParaRPr>
          </a:p>
        </p:txBody>
      </p:sp>
      <p:sp>
        <p:nvSpPr>
          <p:cNvPr id="225" name="Google Shape;225;p46"/>
          <p:cNvSpPr txBox="1">
            <a:spLocks noGrp="1"/>
          </p:cNvSpPr>
          <p:nvPr>
            <p:ph type="body" idx="1"/>
          </p:nvPr>
        </p:nvSpPr>
        <p:spPr>
          <a:xfrm>
            <a:off x="914400" y="3717401"/>
            <a:ext cx="11116491" cy="4318800"/>
          </a:xfrm>
          <a:prstGeom prst="rect">
            <a:avLst/>
          </a:prstGeom>
          <a:noFill/>
          <a:ln>
            <a:noFill/>
          </a:ln>
        </p:spPr>
        <p:txBody>
          <a:bodyPr spcFirstLastPara="1" wrap="square" lIns="182850" tIns="182850" rIns="182850" bIns="182850" anchor="t" anchorCtr="0">
            <a:noAutofit/>
          </a:bodyPr>
          <a:lstStyle/>
          <a:p>
            <a:pPr marL="0" indent="0">
              <a:buClrTx/>
              <a:buSzPct val="100000"/>
              <a:buNone/>
            </a:pPr>
            <a:r>
              <a:rPr lang="en" sz="3200" b="1" dirty="0">
                <a:latin typeface="Times New Roman"/>
                <a:ea typeface="Times New Roman"/>
                <a:cs typeface="Times New Roman"/>
                <a:sym typeface="Times New Roman"/>
              </a:rPr>
              <a:t>Curriculum</a:t>
            </a:r>
          </a:p>
          <a:p>
            <a:pPr marL="508000" indent="-508000">
              <a:buClrTx/>
              <a:buSzPct val="100000"/>
              <a:buFont typeface="Times New Roman"/>
              <a:buChar char="•"/>
            </a:pPr>
            <a:r>
              <a:rPr lang="en" sz="3200" dirty="0">
                <a:latin typeface="Times New Roman"/>
                <a:ea typeface="Times New Roman"/>
                <a:cs typeface="Times New Roman"/>
                <a:sym typeface="Times New Roman"/>
              </a:rPr>
              <a:t>Faculty recommendation to strengthen instruction</a:t>
            </a:r>
            <a:endParaRPr sz="3200" dirty="0">
              <a:latin typeface="Times New Roman"/>
              <a:ea typeface="Times New Roman"/>
              <a:cs typeface="Times New Roman"/>
              <a:sym typeface="Times New Roman"/>
            </a:endParaRPr>
          </a:p>
          <a:p>
            <a:pPr marL="508000" indent="-508000">
              <a:buClrTx/>
              <a:buSzPct val="100000"/>
              <a:buFont typeface="Times New Roman"/>
              <a:buChar char="•"/>
            </a:pPr>
            <a:r>
              <a:rPr lang="en" sz="3200" dirty="0">
                <a:latin typeface="Times New Roman"/>
                <a:ea typeface="Times New Roman"/>
                <a:cs typeface="Times New Roman"/>
                <a:sym typeface="Times New Roman"/>
              </a:rPr>
              <a:t>Curriculum committee review, recommends for approval</a:t>
            </a:r>
            <a:endParaRPr sz="3200" dirty="0">
              <a:latin typeface="Times New Roman"/>
              <a:ea typeface="Times New Roman"/>
              <a:cs typeface="Times New Roman"/>
              <a:sym typeface="Times New Roman"/>
            </a:endParaRPr>
          </a:p>
          <a:p>
            <a:pPr marL="508000" indent="-508000">
              <a:buClrTx/>
              <a:buSzPct val="100000"/>
              <a:buFont typeface="Times New Roman"/>
              <a:buChar char="•"/>
            </a:pPr>
            <a:r>
              <a:rPr lang="en" sz="3200" dirty="0">
                <a:latin typeface="Times New Roman"/>
                <a:ea typeface="Times New Roman"/>
                <a:cs typeface="Times New Roman"/>
                <a:sym typeface="Times New Roman"/>
              </a:rPr>
              <a:t>Faculty Senate approves</a:t>
            </a:r>
            <a:endParaRPr sz="3200" dirty="0">
              <a:latin typeface="Times New Roman"/>
              <a:ea typeface="Times New Roman"/>
              <a:cs typeface="Times New Roman"/>
              <a:sym typeface="Times New Roman"/>
            </a:endParaRPr>
          </a:p>
          <a:p>
            <a:pPr marL="508000" indent="-508000">
              <a:buClrTx/>
              <a:buSzPct val="100000"/>
              <a:buFont typeface="Times New Roman"/>
              <a:buChar char="•"/>
            </a:pPr>
            <a:r>
              <a:rPr lang="en" sz="3200" dirty="0">
                <a:latin typeface="Times New Roman"/>
                <a:ea typeface="Times New Roman"/>
                <a:cs typeface="Times New Roman"/>
                <a:sym typeface="Times New Roman"/>
              </a:rPr>
              <a:t>Board of Trustees provide final approval</a:t>
            </a:r>
            <a:endParaRPr sz="3200" dirty="0">
              <a:latin typeface="Times New Roman"/>
              <a:ea typeface="Times New Roman"/>
              <a:cs typeface="Times New Roman"/>
              <a:sym typeface="Times New Roman"/>
            </a:endParaRPr>
          </a:p>
          <a:p>
            <a:pPr marL="508000" indent="-508000">
              <a:buClrTx/>
              <a:buSzPct val="100000"/>
              <a:buFont typeface="Times New Roman"/>
              <a:buChar char="•"/>
            </a:pPr>
            <a:r>
              <a:rPr lang="en" sz="3200" dirty="0">
                <a:latin typeface="Times New Roman"/>
                <a:ea typeface="Times New Roman"/>
                <a:cs typeface="Times New Roman"/>
                <a:sym typeface="Times New Roman"/>
              </a:rPr>
              <a:t>Implementation Assessment development</a:t>
            </a:r>
            <a:endParaRPr sz="3200" dirty="0">
              <a:latin typeface="Times New Roman"/>
              <a:ea typeface="Times New Roman"/>
              <a:cs typeface="Times New Roman"/>
              <a:sym typeface="Times New Roman"/>
            </a:endParaRPr>
          </a:p>
        </p:txBody>
      </p:sp>
      <p:pic>
        <p:nvPicPr>
          <p:cNvPr id="226" name="Google Shape;226;p46"/>
          <p:cNvPicPr preferRelativeResize="0"/>
          <p:nvPr/>
        </p:nvPicPr>
        <p:blipFill rotWithShape="1">
          <a:blip r:embed="rId4">
            <a:alphaModFix/>
          </a:blip>
          <a:srcRect/>
          <a:stretch/>
        </p:blipFill>
        <p:spPr>
          <a:xfrm>
            <a:off x="10907484" y="5876801"/>
            <a:ext cx="6872876" cy="391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0"/>
        <p:cNvGrpSpPr/>
        <p:nvPr/>
      </p:nvGrpSpPr>
      <p:grpSpPr>
        <a:xfrm>
          <a:off x="0" y="0"/>
          <a:ext cx="0" cy="0"/>
          <a:chOff x="0" y="0"/>
          <a:chExt cx="0" cy="0"/>
        </a:xfrm>
      </p:grpSpPr>
      <p:sp>
        <p:nvSpPr>
          <p:cNvPr id="231" name="Google Shape;231;p47"/>
          <p:cNvSpPr txBox="1">
            <a:spLocks noGrp="1"/>
          </p:cNvSpPr>
          <p:nvPr>
            <p:ph type="title"/>
          </p:nvPr>
        </p:nvSpPr>
        <p:spPr>
          <a:xfrm>
            <a:off x="891780" y="1736017"/>
            <a:ext cx="16459200" cy="2319498"/>
          </a:xfrm>
          <a:prstGeom prst="rect">
            <a:avLst/>
          </a:prstGeom>
          <a:noFill/>
          <a:ln>
            <a:noFill/>
          </a:ln>
        </p:spPr>
        <p:txBody>
          <a:bodyPr spcFirstLastPara="1" wrap="square" lIns="182850" tIns="182850" rIns="182850" bIns="182850" anchor="t" anchorCtr="0">
            <a:normAutofit/>
          </a:bodyPr>
          <a:lstStyle/>
          <a:p>
            <a:pPr algn="ctr">
              <a:buSzPts val="2700"/>
            </a:pPr>
            <a:r>
              <a:rPr lang="en" sz="4000" b="1" dirty="0">
                <a:latin typeface="Times New Roman"/>
                <a:ea typeface="Times New Roman"/>
                <a:cs typeface="Times New Roman"/>
                <a:sym typeface="Times New Roman"/>
              </a:rPr>
              <a:t>Standard II.A Instructional Programs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Key Processes</a:t>
            </a:r>
            <a:endParaRPr sz="4000" b="1" dirty="0">
              <a:latin typeface="Times New Roman"/>
              <a:ea typeface="Times New Roman"/>
              <a:cs typeface="Times New Roman"/>
              <a:sym typeface="Times New Roman"/>
            </a:endParaRPr>
          </a:p>
          <a:p>
            <a:pPr algn="ctr">
              <a:buSzPts val="2700"/>
            </a:pPr>
            <a:r>
              <a:rPr lang="en" sz="3200" b="1" dirty="0">
                <a:latin typeface="Times New Roman"/>
                <a:ea typeface="Times New Roman"/>
                <a:cs typeface="Times New Roman"/>
                <a:sym typeface="Times New Roman"/>
              </a:rPr>
              <a:t>Assessment Cycle</a:t>
            </a:r>
            <a:endParaRPr sz="3200" b="1" dirty="0">
              <a:latin typeface="Times New Roman"/>
              <a:ea typeface="Times New Roman"/>
              <a:cs typeface="Times New Roman"/>
              <a:sym typeface="Times New Roman"/>
            </a:endParaRPr>
          </a:p>
        </p:txBody>
      </p:sp>
      <p:grpSp>
        <p:nvGrpSpPr>
          <p:cNvPr id="232" name="Google Shape;232;p47"/>
          <p:cNvGrpSpPr/>
          <p:nvPr/>
        </p:nvGrpSpPr>
        <p:grpSpPr>
          <a:xfrm>
            <a:off x="1898657" y="3767113"/>
            <a:ext cx="14490686" cy="6327247"/>
            <a:chOff x="1958400" y="1015025"/>
            <a:chExt cx="6308654" cy="3826775"/>
          </a:xfrm>
        </p:grpSpPr>
        <p:sp>
          <p:nvSpPr>
            <p:cNvPr id="24" name="Google Shape;233;p47"/>
            <p:cNvSpPr/>
            <p:nvPr/>
          </p:nvSpPr>
          <p:spPr>
            <a:xfrm>
              <a:off x="3197536" y="1082751"/>
              <a:ext cx="1428900" cy="631664"/>
            </a:xfrm>
            <a:prstGeom prst="blockArc">
              <a:avLst>
                <a:gd name="adj1" fmla="val 10820719"/>
                <a:gd name="adj2" fmla="val 0"/>
                <a:gd name="adj3" fmla="val 25000"/>
              </a:avLst>
            </a:prstGeom>
            <a:solidFill>
              <a:srgbClr val="A80532"/>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sp>
          <p:nvSpPr>
            <p:cNvPr id="234" name="Google Shape;234;p47"/>
            <p:cNvSpPr/>
            <p:nvPr/>
          </p:nvSpPr>
          <p:spPr>
            <a:xfrm>
              <a:off x="3429225" y="1862342"/>
              <a:ext cx="3111379" cy="2791260"/>
            </a:xfrm>
            <a:prstGeom prst="donut">
              <a:avLst>
                <a:gd name="adj" fmla="val 5274"/>
              </a:avLst>
            </a:prstGeom>
            <a:solidFill>
              <a:srgbClr val="A80532"/>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sp>
          <p:nvSpPr>
            <p:cNvPr id="235" name="Google Shape;235;p47"/>
            <p:cNvSpPr/>
            <p:nvPr/>
          </p:nvSpPr>
          <p:spPr>
            <a:xfrm>
              <a:off x="1958400" y="1015025"/>
              <a:ext cx="1428900" cy="733800"/>
            </a:xfrm>
            <a:prstGeom prst="ellipse">
              <a:avLst/>
            </a:prstGeom>
            <a:solidFill>
              <a:srgbClr val="E9AF10"/>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sp>
          <p:nvSpPr>
            <p:cNvPr id="236" name="Google Shape;236;p47"/>
            <p:cNvSpPr/>
            <p:nvPr/>
          </p:nvSpPr>
          <p:spPr>
            <a:xfrm>
              <a:off x="6016375" y="2263350"/>
              <a:ext cx="1382400" cy="1019400"/>
            </a:xfrm>
            <a:prstGeom prst="ellipse">
              <a:avLst/>
            </a:prstGeom>
            <a:solidFill>
              <a:srgbClr val="FFCE2F"/>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sp>
          <p:nvSpPr>
            <p:cNvPr id="237" name="Google Shape;237;p47"/>
            <p:cNvSpPr/>
            <p:nvPr/>
          </p:nvSpPr>
          <p:spPr>
            <a:xfrm>
              <a:off x="5543600" y="3822400"/>
              <a:ext cx="1382400" cy="1019400"/>
            </a:xfrm>
            <a:prstGeom prst="ellipse">
              <a:avLst/>
            </a:prstGeom>
            <a:solidFill>
              <a:srgbClr val="FDC324"/>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sp>
          <p:nvSpPr>
            <p:cNvPr id="238" name="Google Shape;238;p47"/>
            <p:cNvSpPr/>
            <p:nvPr/>
          </p:nvSpPr>
          <p:spPr>
            <a:xfrm>
              <a:off x="3363275" y="3815675"/>
              <a:ext cx="1382400" cy="1019400"/>
            </a:xfrm>
            <a:prstGeom prst="ellipse">
              <a:avLst/>
            </a:prstGeom>
            <a:solidFill>
              <a:srgbClr val="F3B91A"/>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dirty="0">
                <a:latin typeface="Times New Roman" panose="02020603050405020304" pitchFamily="18" charset="0"/>
                <a:cs typeface="Times New Roman" panose="02020603050405020304" pitchFamily="18" charset="0"/>
              </a:endParaRPr>
            </a:p>
          </p:txBody>
        </p:sp>
        <p:sp>
          <p:nvSpPr>
            <p:cNvPr id="239" name="Google Shape;239;p47"/>
            <p:cNvSpPr/>
            <p:nvPr/>
          </p:nvSpPr>
          <p:spPr>
            <a:xfrm>
              <a:off x="2905525" y="2471875"/>
              <a:ext cx="1382400" cy="1019400"/>
            </a:xfrm>
            <a:prstGeom prst="ellipse">
              <a:avLst/>
            </a:prstGeom>
            <a:solidFill>
              <a:srgbClr val="E9AF10"/>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sp>
          <p:nvSpPr>
            <p:cNvPr id="240" name="Google Shape;240;p47"/>
            <p:cNvSpPr/>
            <p:nvPr/>
          </p:nvSpPr>
          <p:spPr>
            <a:xfrm>
              <a:off x="4428350" y="1145390"/>
              <a:ext cx="1487474" cy="1094834"/>
            </a:xfrm>
            <a:prstGeom prst="ellipse">
              <a:avLst/>
            </a:prstGeom>
            <a:solidFill>
              <a:srgbClr val="FFD839"/>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dirty="0"/>
            </a:p>
          </p:txBody>
        </p:sp>
        <p:sp>
          <p:nvSpPr>
            <p:cNvPr id="241" name="Google Shape;241;p47"/>
            <p:cNvSpPr txBox="1"/>
            <p:nvPr/>
          </p:nvSpPr>
          <p:spPr>
            <a:xfrm>
              <a:off x="4426036" y="1348893"/>
              <a:ext cx="1482900" cy="744548"/>
            </a:xfrm>
            <a:prstGeom prst="rect">
              <a:avLst/>
            </a:prstGeom>
            <a:noFill/>
            <a:ln>
              <a:noFill/>
            </a:ln>
          </p:spPr>
          <p:txBody>
            <a:bodyPr spcFirstLastPara="1" wrap="square" lIns="182850" tIns="182850" rIns="182850" bIns="182850" anchor="t" anchorCtr="0">
              <a:spAutoFit/>
            </a:bodyPr>
            <a:lstStyle/>
            <a:p>
              <a:pPr algn="ctr"/>
              <a:r>
                <a:rPr lang="en"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Identify outcome of interest</a:t>
              </a:r>
              <a:endParaRPr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2" name="Google Shape;242;p47"/>
            <p:cNvSpPr txBox="1"/>
            <p:nvPr/>
          </p:nvSpPr>
          <p:spPr>
            <a:xfrm>
              <a:off x="5966125" y="2268965"/>
              <a:ext cx="1482900" cy="1005152"/>
            </a:xfrm>
            <a:prstGeom prst="rect">
              <a:avLst/>
            </a:prstGeom>
            <a:noFill/>
            <a:ln>
              <a:noFill/>
            </a:ln>
          </p:spPr>
          <p:txBody>
            <a:bodyPr spcFirstLastPara="1" wrap="square" lIns="182850" tIns="182850" rIns="182850" bIns="182850" anchor="t" anchorCtr="0">
              <a:spAutoFit/>
            </a:bodyPr>
            <a:lstStyle/>
            <a:p>
              <a:pPr algn="ctr"/>
              <a:r>
                <a:rPr lang="en"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Develop clear assessment question(s)</a:t>
              </a:r>
              <a:endParaRPr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3" name="Google Shape;243;p47"/>
            <p:cNvSpPr txBox="1"/>
            <p:nvPr/>
          </p:nvSpPr>
          <p:spPr>
            <a:xfrm>
              <a:off x="5487019" y="3920245"/>
              <a:ext cx="1482900" cy="744548"/>
            </a:xfrm>
            <a:prstGeom prst="rect">
              <a:avLst/>
            </a:prstGeom>
            <a:noFill/>
            <a:ln>
              <a:noFill/>
            </a:ln>
          </p:spPr>
          <p:txBody>
            <a:bodyPr spcFirstLastPara="1" wrap="square" lIns="182850" tIns="182850" rIns="182850" bIns="182850" anchor="t" anchorCtr="0">
              <a:spAutoFit/>
            </a:bodyPr>
            <a:lstStyle/>
            <a:p>
              <a:pPr algn="ctr"/>
              <a:r>
                <a:rPr lang="en"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Select method &amp; conduct assessment</a:t>
              </a:r>
              <a:endParaRPr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4" name="Google Shape;244;p47"/>
            <p:cNvSpPr txBox="1"/>
            <p:nvPr/>
          </p:nvSpPr>
          <p:spPr>
            <a:xfrm>
              <a:off x="3283073" y="3937712"/>
              <a:ext cx="1482900" cy="744548"/>
            </a:xfrm>
            <a:prstGeom prst="rect">
              <a:avLst/>
            </a:prstGeom>
            <a:noFill/>
            <a:ln>
              <a:noFill/>
            </a:ln>
          </p:spPr>
          <p:txBody>
            <a:bodyPr spcFirstLastPara="1" wrap="square" lIns="182850" tIns="182850" rIns="182850" bIns="182850" anchor="t" anchorCtr="0">
              <a:spAutoFit/>
            </a:bodyPr>
            <a:lstStyle/>
            <a:p>
              <a:pPr algn="ctr"/>
              <a:r>
                <a:rPr lang="en"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Analyze and interpret results</a:t>
              </a:r>
              <a:endParaRPr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5" name="Google Shape;245;p47"/>
            <p:cNvSpPr txBox="1"/>
            <p:nvPr/>
          </p:nvSpPr>
          <p:spPr>
            <a:xfrm>
              <a:off x="2855275" y="2619201"/>
              <a:ext cx="1482900" cy="744548"/>
            </a:xfrm>
            <a:prstGeom prst="rect">
              <a:avLst/>
            </a:prstGeom>
            <a:noFill/>
            <a:ln>
              <a:noFill/>
            </a:ln>
          </p:spPr>
          <p:txBody>
            <a:bodyPr spcFirstLastPara="1" wrap="square" lIns="182850" tIns="182850" rIns="182850" bIns="182850" anchor="t" anchorCtr="0">
              <a:spAutoFit/>
            </a:bodyPr>
            <a:lstStyle/>
            <a:p>
              <a:pPr algn="ctr"/>
              <a:r>
                <a:rPr lang="en"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Propose actions and changes</a:t>
              </a:r>
              <a:endParaRPr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6" name="Google Shape;246;p47"/>
            <p:cNvSpPr txBox="1"/>
            <p:nvPr/>
          </p:nvSpPr>
          <p:spPr>
            <a:xfrm>
              <a:off x="2880825" y="1612575"/>
              <a:ext cx="1058100" cy="744548"/>
            </a:xfrm>
            <a:prstGeom prst="rect">
              <a:avLst/>
            </a:prstGeom>
            <a:noFill/>
            <a:ln>
              <a:noFill/>
            </a:ln>
          </p:spPr>
          <p:txBody>
            <a:bodyPr spcFirstLastPara="1" wrap="square" lIns="182850" tIns="182850" rIns="182850" bIns="182850" anchor="t" anchorCtr="0">
              <a:spAutoFit/>
            </a:bodyPr>
            <a:lstStyle/>
            <a:p>
              <a:pPr algn="ctr"/>
              <a:r>
                <a:rPr lang="en" b="1" dirty="0">
                  <a:latin typeface="Times New Roman" panose="02020603050405020304" pitchFamily="18" charset="0"/>
                  <a:cs typeface="Times New Roman" panose="02020603050405020304" pitchFamily="18" charset="0"/>
                </a:rPr>
                <a:t>“Closing the Loop”</a:t>
              </a:r>
              <a:endParaRPr b="1" dirty="0">
                <a:latin typeface="Times New Roman" panose="02020603050405020304" pitchFamily="18" charset="0"/>
                <a:cs typeface="Times New Roman" panose="02020603050405020304" pitchFamily="18" charset="0"/>
              </a:endParaRPr>
            </a:p>
          </p:txBody>
        </p:sp>
        <p:sp>
          <p:nvSpPr>
            <p:cNvPr id="247" name="Google Shape;247;p47"/>
            <p:cNvSpPr txBox="1"/>
            <p:nvPr/>
          </p:nvSpPr>
          <p:spPr>
            <a:xfrm>
              <a:off x="5781441" y="1166617"/>
              <a:ext cx="1268700" cy="1005152"/>
            </a:xfrm>
            <a:prstGeom prst="rect">
              <a:avLst/>
            </a:prstGeom>
            <a:noFill/>
            <a:ln>
              <a:noFill/>
            </a:ln>
          </p:spPr>
          <p:txBody>
            <a:bodyPr spcFirstLastPara="1" wrap="square" lIns="182850" tIns="182850" rIns="182850" bIns="182850" anchor="t" anchorCtr="0">
              <a:spAutoFit/>
            </a:bodyPr>
            <a:lstStyle/>
            <a:p>
              <a:pPr algn="ctr"/>
              <a:r>
                <a:rPr lang="en" b="1">
                  <a:latin typeface="Times New Roman" panose="02020603050405020304" pitchFamily="18" charset="0"/>
                  <a:cs typeface="Times New Roman" panose="02020603050405020304" pitchFamily="18" charset="0"/>
                </a:rPr>
                <a:t>Defining Assessment Purpose</a:t>
              </a:r>
              <a:endParaRPr b="1">
                <a:latin typeface="Times New Roman" panose="02020603050405020304" pitchFamily="18" charset="0"/>
                <a:cs typeface="Times New Roman" panose="02020603050405020304" pitchFamily="18" charset="0"/>
              </a:endParaRPr>
            </a:p>
          </p:txBody>
        </p:sp>
        <p:sp>
          <p:nvSpPr>
            <p:cNvPr id="248" name="Google Shape;248;p47"/>
            <p:cNvSpPr txBox="1"/>
            <p:nvPr/>
          </p:nvSpPr>
          <p:spPr>
            <a:xfrm>
              <a:off x="6998354" y="3543942"/>
              <a:ext cx="1268700" cy="483943"/>
            </a:xfrm>
            <a:prstGeom prst="rect">
              <a:avLst/>
            </a:prstGeom>
            <a:noFill/>
            <a:ln>
              <a:noFill/>
            </a:ln>
          </p:spPr>
          <p:txBody>
            <a:bodyPr spcFirstLastPara="1" wrap="square" lIns="182850" tIns="182850" rIns="182850" bIns="182850" anchor="t" anchorCtr="0">
              <a:spAutoFit/>
            </a:bodyPr>
            <a:lstStyle/>
            <a:p>
              <a:pPr algn="ctr"/>
              <a:r>
                <a:rPr lang="en" b="1" dirty="0">
                  <a:latin typeface="Times New Roman" panose="02020603050405020304" pitchFamily="18" charset="0"/>
                  <a:cs typeface="Times New Roman" panose="02020603050405020304" pitchFamily="18" charset="0"/>
                </a:rPr>
                <a:t>Data Collection</a:t>
              </a:r>
              <a:endParaRPr b="1" dirty="0">
                <a:latin typeface="Times New Roman" panose="02020603050405020304" pitchFamily="18" charset="0"/>
                <a:cs typeface="Times New Roman" panose="02020603050405020304" pitchFamily="18" charset="0"/>
              </a:endParaRPr>
            </a:p>
          </p:txBody>
        </p:sp>
        <p:sp>
          <p:nvSpPr>
            <p:cNvPr id="249" name="Google Shape;249;p47"/>
            <p:cNvSpPr txBox="1"/>
            <p:nvPr/>
          </p:nvSpPr>
          <p:spPr>
            <a:xfrm>
              <a:off x="2160525" y="3417675"/>
              <a:ext cx="1268700" cy="744548"/>
            </a:xfrm>
            <a:prstGeom prst="rect">
              <a:avLst/>
            </a:prstGeom>
            <a:noFill/>
            <a:ln>
              <a:noFill/>
            </a:ln>
          </p:spPr>
          <p:txBody>
            <a:bodyPr spcFirstLastPara="1" wrap="square" lIns="182850" tIns="182850" rIns="182850" bIns="182850" anchor="t" anchorCtr="0">
              <a:spAutoFit/>
            </a:bodyPr>
            <a:lstStyle/>
            <a:p>
              <a:pPr algn="ctr"/>
              <a:r>
                <a:rPr lang="en" b="1">
                  <a:latin typeface="Times New Roman" panose="02020603050405020304" pitchFamily="18" charset="0"/>
                  <a:cs typeface="Times New Roman" panose="02020603050405020304" pitchFamily="18" charset="0"/>
                </a:rPr>
                <a:t>Analyzing and Reporting</a:t>
              </a:r>
              <a:endParaRPr b="1">
                <a:latin typeface="Times New Roman" panose="02020603050405020304" pitchFamily="18" charset="0"/>
                <a:cs typeface="Times New Roman" panose="02020603050405020304" pitchFamily="18" charset="0"/>
              </a:endParaRPr>
            </a:p>
          </p:txBody>
        </p:sp>
        <p:sp>
          <p:nvSpPr>
            <p:cNvPr id="250" name="Google Shape;250;p47"/>
            <p:cNvSpPr txBox="1"/>
            <p:nvPr/>
          </p:nvSpPr>
          <p:spPr>
            <a:xfrm>
              <a:off x="2038838" y="1044326"/>
              <a:ext cx="1268700" cy="670089"/>
            </a:xfrm>
            <a:prstGeom prst="rect">
              <a:avLst/>
            </a:prstGeom>
            <a:noFill/>
            <a:ln>
              <a:noFill/>
            </a:ln>
          </p:spPr>
          <p:txBody>
            <a:bodyPr spcFirstLastPara="1" wrap="square" lIns="182850" tIns="182850" rIns="182850" bIns="182850" anchor="t" anchorCtr="0">
              <a:spAutoFit/>
            </a:bodyPr>
            <a:lstStyle/>
            <a:p>
              <a:pPr algn="ctr"/>
              <a:r>
                <a:rPr lang="en" sz="2400"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Define mission and goals</a:t>
              </a:r>
              <a:endParaRPr sz="2400"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1" name="Google Shape;251;p47"/>
            <p:cNvSpPr/>
            <p:nvPr/>
          </p:nvSpPr>
          <p:spPr>
            <a:xfrm rot="4236787">
              <a:off x="4431009" y="1826923"/>
              <a:ext cx="326394" cy="281506"/>
            </a:xfrm>
            <a:prstGeom prst="flowChartExtract">
              <a:avLst/>
            </a:prstGeom>
            <a:solidFill>
              <a:srgbClr val="A80532"/>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sp>
          <p:nvSpPr>
            <p:cNvPr id="252" name="Google Shape;252;p47"/>
            <p:cNvSpPr/>
            <p:nvPr/>
          </p:nvSpPr>
          <p:spPr>
            <a:xfrm rot="7429431">
              <a:off x="4406151" y="1279278"/>
              <a:ext cx="321497" cy="212431"/>
            </a:xfrm>
            <a:prstGeom prst="flowChartExtract">
              <a:avLst/>
            </a:prstGeom>
            <a:solidFill>
              <a:srgbClr val="A80532"/>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6"/>
        <p:cNvGrpSpPr/>
        <p:nvPr/>
      </p:nvGrpSpPr>
      <p:grpSpPr>
        <a:xfrm>
          <a:off x="0" y="0"/>
          <a:ext cx="0" cy="0"/>
          <a:chOff x="0" y="0"/>
          <a:chExt cx="0" cy="0"/>
        </a:xfrm>
      </p:grpSpPr>
      <p:sp>
        <p:nvSpPr>
          <p:cNvPr id="257" name="Google Shape;257;p48"/>
          <p:cNvSpPr txBox="1">
            <a:spLocks noGrp="1"/>
          </p:cNvSpPr>
          <p:nvPr>
            <p:ph type="title"/>
          </p:nvPr>
        </p:nvSpPr>
        <p:spPr>
          <a:xfrm>
            <a:off x="914400" y="1738031"/>
            <a:ext cx="16459200" cy="1671375"/>
          </a:xfrm>
          <a:prstGeom prst="rect">
            <a:avLst/>
          </a:prstGeom>
          <a:noFill/>
          <a:ln>
            <a:noFill/>
          </a:ln>
        </p:spPr>
        <p:txBody>
          <a:bodyPr spcFirstLastPara="1" wrap="square" lIns="182850" tIns="182850" rIns="182850" bIns="182850" anchor="t" anchorCtr="0">
            <a:normAutofit/>
          </a:bodyPr>
          <a:lstStyle/>
          <a:p>
            <a:pPr algn="ctr">
              <a:buSzPts val="2700"/>
            </a:pPr>
            <a:r>
              <a:rPr lang="en" sz="4000" b="1" dirty="0">
                <a:latin typeface="Times New Roman" panose="02020603050405020304" pitchFamily="18" charset="0"/>
                <a:cs typeface="Times New Roman" panose="02020603050405020304" pitchFamily="18" charset="0"/>
              </a:rPr>
              <a:t>Standard II.A Instructional Programs</a:t>
            </a:r>
            <a:endParaRPr sz="4000" b="1" dirty="0">
              <a:latin typeface="Times New Roman" panose="02020603050405020304" pitchFamily="18" charset="0"/>
              <a:cs typeface="Times New Roman" panose="02020603050405020304" pitchFamily="18" charset="0"/>
            </a:endParaRPr>
          </a:p>
          <a:p>
            <a:pPr algn="ctr">
              <a:buSzPts val="2700"/>
            </a:pPr>
            <a:r>
              <a:rPr lang="en" sz="4000" b="1" dirty="0">
                <a:latin typeface="Times New Roman" panose="02020603050405020304" pitchFamily="18" charset="0"/>
                <a:cs typeface="Times New Roman" panose="02020603050405020304" pitchFamily="18" charset="0"/>
              </a:rPr>
              <a:t>Key Processes</a:t>
            </a:r>
            <a:endParaRPr sz="4000" b="1" dirty="0">
              <a:latin typeface="Times New Roman" panose="02020603050405020304" pitchFamily="18" charset="0"/>
              <a:cs typeface="Times New Roman" panose="02020603050405020304" pitchFamily="18" charset="0"/>
            </a:endParaRPr>
          </a:p>
        </p:txBody>
      </p:sp>
      <p:sp>
        <p:nvSpPr>
          <p:cNvPr id="258" name="Google Shape;258;p48"/>
          <p:cNvSpPr txBox="1">
            <a:spLocks noGrp="1"/>
          </p:cNvSpPr>
          <p:nvPr>
            <p:ph type="body" idx="1"/>
          </p:nvPr>
        </p:nvSpPr>
        <p:spPr>
          <a:xfrm>
            <a:off x="914400" y="3536891"/>
            <a:ext cx="8817428" cy="5876400"/>
          </a:xfrm>
          <a:prstGeom prst="rect">
            <a:avLst/>
          </a:prstGeom>
          <a:noFill/>
          <a:ln>
            <a:noFill/>
          </a:ln>
        </p:spPr>
        <p:txBody>
          <a:bodyPr spcFirstLastPara="1" wrap="square" lIns="182850" tIns="182850" rIns="182850" bIns="182850" anchor="t" anchorCtr="0">
            <a:noAutofit/>
          </a:bodyPr>
          <a:lstStyle/>
          <a:p>
            <a:pPr marL="12700" indent="0">
              <a:spcBef>
                <a:spcPts val="800"/>
              </a:spcBef>
              <a:buClrTx/>
              <a:buSzPct val="100000"/>
              <a:buNone/>
            </a:pPr>
            <a:r>
              <a:rPr lang="en" sz="3200" b="1" dirty="0">
                <a:latin typeface="Times New Roman" panose="02020603050405020304" pitchFamily="18" charset="0"/>
                <a:cs typeface="Times New Roman" panose="02020603050405020304" pitchFamily="18" charset="0"/>
              </a:rPr>
              <a:t>Program Review</a:t>
            </a:r>
          </a:p>
          <a:p>
            <a:pPr marL="584200" indent="-571500">
              <a:spcBef>
                <a:spcPts val="800"/>
              </a:spcBef>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Areas that complete a program review</a:t>
            </a:r>
            <a:endParaRPr sz="3200" dirty="0">
              <a:latin typeface="Times New Roman" panose="02020603050405020304" pitchFamily="18" charset="0"/>
              <a:cs typeface="Times New Roman" panose="02020603050405020304" pitchFamily="18" charset="0"/>
            </a:endParaRPr>
          </a:p>
          <a:p>
            <a:pPr marL="1028700" lvl="1" indent="-571500">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All academic programs (all disciplines) areas</a:t>
            </a:r>
            <a:endParaRPr sz="3200" dirty="0">
              <a:latin typeface="Times New Roman" panose="02020603050405020304" pitchFamily="18" charset="0"/>
              <a:cs typeface="Times New Roman" panose="02020603050405020304" pitchFamily="18" charset="0"/>
            </a:endParaRPr>
          </a:p>
          <a:p>
            <a:pPr marL="1028700" lvl="1" indent="-571500">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All service areas</a:t>
            </a:r>
            <a:endParaRPr sz="3200" dirty="0">
              <a:latin typeface="Times New Roman" panose="02020603050405020304" pitchFamily="18" charset="0"/>
              <a:cs typeface="Times New Roman" panose="02020603050405020304" pitchFamily="18" charset="0"/>
            </a:endParaRPr>
          </a:p>
          <a:p>
            <a:pPr marL="1028700" lvl="1" indent="-571500">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All shared governance committees</a:t>
            </a:r>
            <a:endParaRPr sz="3200" dirty="0">
              <a:latin typeface="Times New Roman" panose="02020603050405020304" pitchFamily="18" charset="0"/>
              <a:cs typeface="Times New Roman" panose="02020603050405020304" pitchFamily="18" charset="0"/>
            </a:endParaRPr>
          </a:p>
          <a:p>
            <a:pPr marL="584200" indent="-571500">
              <a:spcBef>
                <a:spcPts val="800"/>
              </a:spcBef>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Purpose</a:t>
            </a:r>
            <a:endParaRPr sz="3200" dirty="0">
              <a:latin typeface="Times New Roman" panose="02020603050405020304" pitchFamily="18" charset="0"/>
              <a:cs typeface="Times New Roman" panose="02020603050405020304" pitchFamily="18" charset="0"/>
            </a:endParaRPr>
          </a:p>
          <a:p>
            <a:pPr marL="1028700" lvl="1" indent="-571500">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Summarize and reflect on progress toward improvement goals</a:t>
            </a:r>
            <a:endParaRPr sz="3200" dirty="0">
              <a:latin typeface="Times New Roman" panose="02020603050405020304" pitchFamily="18" charset="0"/>
              <a:cs typeface="Times New Roman" panose="02020603050405020304" pitchFamily="18" charset="0"/>
            </a:endParaRPr>
          </a:p>
          <a:p>
            <a:pPr marL="1028700" lvl="1" indent="-571500">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Document challenges</a:t>
            </a:r>
            <a:endParaRPr sz="3200" dirty="0">
              <a:latin typeface="Times New Roman" panose="02020603050405020304" pitchFamily="18" charset="0"/>
              <a:cs typeface="Times New Roman" panose="02020603050405020304" pitchFamily="18" charset="0"/>
            </a:endParaRPr>
          </a:p>
          <a:p>
            <a:pPr marL="1028700" lvl="1" indent="-571500">
              <a:buClrTx/>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Request resources</a:t>
            </a:r>
            <a:endParaRPr sz="3200" dirty="0">
              <a:latin typeface="Times New Roman" panose="02020603050405020304" pitchFamily="18" charset="0"/>
              <a:cs typeface="Times New Roman" panose="02020603050405020304" pitchFamily="18" charset="0"/>
            </a:endParaRPr>
          </a:p>
        </p:txBody>
      </p:sp>
      <p:pic>
        <p:nvPicPr>
          <p:cNvPr id="259" name="Google Shape;259;p48"/>
          <p:cNvPicPr preferRelativeResize="0"/>
          <p:nvPr/>
        </p:nvPicPr>
        <p:blipFill rotWithShape="1">
          <a:blip r:embed="rId4">
            <a:alphaModFix/>
          </a:blip>
          <a:srcRect/>
          <a:stretch/>
        </p:blipFill>
        <p:spPr>
          <a:xfrm>
            <a:off x="9797928" y="5756130"/>
            <a:ext cx="7997298" cy="4070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9"/>
        <p:cNvGrpSpPr/>
        <p:nvPr/>
      </p:nvGrpSpPr>
      <p:grpSpPr>
        <a:xfrm>
          <a:off x="0" y="0"/>
          <a:ext cx="0" cy="0"/>
          <a:chOff x="0" y="0"/>
          <a:chExt cx="0" cy="0"/>
        </a:xfrm>
      </p:grpSpPr>
      <p:sp>
        <p:nvSpPr>
          <p:cNvPr id="270" name="Google Shape;270;p50"/>
          <p:cNvSpPr txBox="1">
            <a:spLocks noGrp="1"/>
          </p:cNvSpPr>
          <p:nvPr>
            <p:ph type="title"/>
          </p:nvPr>
        </p:nvSpPr>
        <p:spPr>
          <a:xfrm>
            <a:off x="914400" y="1747455"/>
            <a:ext cx="16459200" cy="1848086"/>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a:ea typeface="Times New Roman"/>
                <a:cs typeface="Times New Roman"/>
                <a:sym typeface="Times New Roman"/>
              </a:rPr>
              <a:t>Standard II.B</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Library and Learning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Committee</a:t>
            </a:r>
            <a:endParaRPr sz="4000" b="1" dirty="0">
              <a:latin typeface="Times New Roman"/>
              <a:ea typeface="Times New Roman"/>
              <a:cs typeface="Times New Roman"/>
              <a:sym typeface="Times New Roman"/>
            </a:endParaRPr>
          </a:p>
        </p:txBody>
      </p:sp>
      <p:pic>
        <p:nvPicPr>
          <p:cNvPr id="271" name="Google Shape;271;p50"/>
          <p:cNvPicPr preferRelativeResize="0"/>
          <p:nvPr/>
        </p:nvPicPr>
        <p:blipFill rotWithShape="1">
          <a:blip r:embed="rId4">
            <a:alphaModFix/>
          </a:blip>
          <a:srcRect/>
          <a:stretch/>
        </p:blipFill>
        <p:spPr>
          <a:xfrm>
            <a:off x="14647930" y="1943556"/>
            <a:ext cx="1905000" cy="1905000"/>
          </a:xfrm>
          <a:prstGeom prst="rect">
            <a:avLst/>
          </a:prstGeom>
          <a:noFill/>
          <a:ln>
            <a:noFill/>
          </a:ln>
        </p:spPr>
      </p:pic>
      <p:pic>
        <p:nvPicPr>
          <p:cNvPr id="272" name="Google Shape;272;p50"/>
          <p:cNvPicPr preferRelativeResize="0"/>
          <p:nvPr/>
        </p:nvPicPr>
        <p:blipFill rotWithShape="1">
          <a:blip r:embed="rId5">
            <a:alphaModFix/>
          </a:blip>
          <a:srcRect l="8371" t="18857" r="76303"/>
          <a:stretch/>
        </p:blipFill>
        <p:spPr>
          <a:xfrm>
            <a:off x="2611756" y="1888350"/>
            <a:ext cx="1320096" cy="1905000"/>
          </a:xfrm>
          <a:prstGeom prst="rect">
            <a:avLst/>
          </a:prstGeom>
          <a:noFill/>
          <a:ln>
            <a:noFill/>
          </a:ln>
        </p:spPr>
      </p:pic>
      <p:pic>
        <p:nvPicPr>
          <p:cNvPr id="273" name="Google Shape;273;p50"/>
          <p:cNvPicPr preferRelativeResize="0">
            <a:picLocks noGrp="1"/>
          </p:cNvPicPr>
          <p:nvPr>
            <p:ph type="body" idx="1"/>
          </p:nvPr>
        </p:nvPicPr>
        <p:blipFill rotWithShape="1">
          <a:blip r:embed="rId6">
            <a:alphaModFix/>
          </a:blip>
          <a:srcRect/>
          <a:stretch/>
        </p:blipFill>
        <p:spPr>
          <a:xfrm>
            <a:off x="10060224" y="4516803"/>
            <a:ext cx="6087600" cy="444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4" name="Google Shape;274;p50"/>
          <p:cNvSpPr txBox="1"/>
          <p:nvPr/>
        </p:nvSpPr>
        <p:spPr>
          <a:xfrm>
            <a:off x="2140176" y="4061277"/>
            <a:ext cx="6741042" cy="5355252"/>
          </a:xfrm>
          <a:prstGeom prst="rect">
            <a:avLst/>
          </a:prstGeom>
          <a:noFill/>
          <a:ln>
            <a:noFill/>
          </a:ln>
        </p:spPr>
        <p:txBody>
          <a:bodyPr spcFirstLastPara="1" wrap="square" lIns="182850" tIns="182850" rIns="182850" bIns="182850" anchor="t" anchorCtr="0">
            <a:spAutoFit/>
          </a:bodyPr>
          <a:lstStyle/>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Roland Belcher</a:t>
            </a:r>
            <a:endParaRPr sz="3600"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Gabriel Chaparro</a:t>
            </a:r>
            <a:endParaRPr sz="3600"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Dr. Jamal Cooks</a:t>
            </a:r>
            <a:endParaRPr sz="3600"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Salimah (Mrs. Mak) Shabazz</a:t>
            </a:r>
            <a:endParaRPr sz="3600"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Patrick Mwamba</a:t>
            </a:r>
            <a:endParaRPr sz="3600"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Abigail Patton</a:t>
            </a:r>
            <a:endParaRPr sz="3600"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Pedro Reynoso, </a:t>
            </a:r>
            <a:r>
              <a:rPr lang="en" sz="3600" i="1" dirty="0">
                <a:latin typeface="Times New Roman" panose="02020603050405020304" pitchFamily="18" charset="0"/>
                <a:cs typeface="Times New Roman" panose="02020603050405020304" pitchFamily="18" charset="0"/>
              </a:rPr>
              <a:t>Writer</a:t>
            </a:r>
            <a:endParaRPr sz="3600" i="1"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Rachael Tupper-Eoff, </a:t>
            </a:r>
            <a:r>
              <a:rPr lang="en" sz="3600" i="1" dirty="0">
                <a:latin typeface="Times New Roman" panose="02020603050405020304" pitchFamily="18" charset="0"/>
                <a:cs typeface="Times New Roman" panose="02020603050405020304" pitchFamily="18" charset="0"/>
              </a:rPr>
              <a:t>Writer</a:t>
            </a:r>
            <a:endParaRPr sz="3600" i="1" dirty="0">
              <a:latin typeface="Times New Roman" panose="02020603050405020304" pitchFamily="18" charset="0"/>
              <a:cs typeface="Times New Roman" panose="02020603050405020304" pitchFamily="18" charset="0"/>
            </a:endParaRPr>
          </a:p>
          <a:p>
            <a:pPr marL="914400" indent="-635000">
              <a:buSzPct val="100000"/>
              <a:buFont typeface="Arial" panose="020B0604020202020204" pitchFamily="34" charset="0"/>
              <a:buChar char="•"/>
            </a:pPr>
            <a:r>
              <a:rPr lang="en" sz="3600" dirty="0">
                <a:latin typeface="Times New Roman" panose="02020603050405020304" pitchFamily="18" charset="0"/>
                <a:cs typeface="Times New Roman" panose="02020603050405020304" pitchFamily="18" charset="0"/>
              </a:rPr>
              <a:t>Jane Wolford</a:t>
            </a:r>
            <a:endParaRPr sz="5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8"/>
        <p:cNvGrpSpPr/>
        <p:nvPr/>
      </p:nvGrpSpPr>
      <p:grpSpPr>
        <a:xfrm>
          <a:off x="0" y="0"/>
          <a:ext cx="0" cy="0"/>
          <a:chOff x="0" y="0"/>
          <a:chExt cx="0" cy="0"/>
        </a:xfrm>
      </p:grpSpPr>
      <p:sp>
        <p:nvSpPr>
          <p:cNvPr id="280" name="Google Shape;280;p51"/>
          <p:cNvSpPr txBox="1"/>
          <p:nvPr/>
        </p:nvSpPr>
        <p:spPr>
          <a:xfrm>
            <a:off x="1373678" y="3345322"/>
            <a:ext cx="14745000" cy="5827176"/>
          </a:xfrm>
          <a:prstGeom prst="rect">
            <a:avLst/>
          </a:prstGeom>
          <a:noFill/>
          <a:ln>
            <a:noFill/>
          </a:ln>
        </p:spPr>
        <p:txBody>
          <a:bodyPr spcFirstLastPara="1" wrap="square" lIns="182850" tIns="182850" rIns="182850" bIns="182850" anchor="t" anchorCtr="0">
            <a:spAutoFit/>
          </a:bodyPr>
          <a:lstStyle/>
          <a:p>
            <a:pPr>
              <a:spcBef>
                <a:spcPts val="2000"/>
              </a:spcBef>
              <a:buClr>
                <a:schemeClr val="dk1"/>
              </a:buClr>
            </a:pPr>
            <a:r>
              <a:rPr lang="en" sz="3200" b="1" dirty="0">
                <a:solidFill>
                  <a:schemeClr val="dk1"/>
                </a:solidFill>
                <a:latin typeface="Times New Roman" panose="02020603050405020304" pitchFamily="18" charset="0"/>
                <a:cs typeface="Times New Roman" panose="02020603050405020304" pitchFamily="18" charset="0"/>
              </a:rPr>
              <a:t>II.B.1</a:t>
            </a:r>
            <a:r>
              <a:rPr lang="en" sz="3200" dirty="0">
                <a:solidFill>
                  <a:schemeClr val="dk1"/>
                </a:solidFill>
                <a:latin typeface="Times New Roman" panose="02020603050405020304" pitchFamily="18" charset="0"/>
                <a:cs typeface="Times New Roman" panose="02020603050405020304" pitchFamily="18" charset="0"/>
              </a:rPr>
              <a:t> - Services and resources are sufficient in quantity, currency, depth, and variety to support educational programs across the Chabot College curriculum</a:t>
            </a:r>
            <a:endParaRPr sz="3200" dirty="0">
              <a:solidFill>
                <a:schemeClr val="dk1"/>
              </a:solidFill>
              <a:latin typeface="Times New Roman" panose="02020603050405020304" pitchFamily="18" charset="0"/>
              <a:cs typeface="Times New Roman" panose="02020603050405020304" pitchFamily="18" charset="0"/>
            </a:endParaRPr>
          </a:p>
          <a:p>
            <a:pPr>
              <a:spcBef>
                <a:spcPts val="2000"/>
              </a:spcBef>
              <a:buClr>
                <a:schemeClr val="dk1"/>
              </a:buClr>
            </a:pPr>
            <a:r>
              <a:rPr lang="en" sz="3200" b="1" dirty="0">
                <a:solidFill>
                  <a:schemeClr val="dk1"/>
                </a:solidFill>
                <a:latin typeface="Times New Roman" panose="02020603050405020304" pitchFamily="18" charset="0"/>
                <a:cs typeface="Times New Roman" panose="02020603050405020304" pitchFamily="18" charset="0"/>
              </a:rPr>
              <a:t>II.B.2</a:t>
            </a:r>
            <a:r>
              <a:rPr lang="en" sz="3200" dirty="0">
                <a:solidFill>
                  <a:schemeClr val="dk1"/>
                </a:solidFill>
                <a:latin typeface="Times New Roman" panose="02020603050405020304" pitchFamily="18" charset="0"/>
                <a:cs typeface="Times New Roman" panose="02020603050405020304" pitchFamily="18" charset="0"/>
              </a:rPr>
              <a:t> - Processes are in place for selecting and maintaining educational equipment and materials in order to support student learning and enhance the achievement of Chabot’s mission</a:t>
            </a:r>
            <a:endParaRPr sz="3200" dirty="0">
              <a:solidFill>
                <a:schemeClr val="dk1"/>
              </a:solidFill>
              <a:latin typeface="Times New Roman" panose="02020603050405020304" pitchFamily="18" charset="0"/>
              <a:cs typeface="Times New Roman" panose="02020603050405020304" pitchFamily="18" charset="0"/>
            </a:endParaRPr>
          </a:p>
          <a:p>
            <a:pPr>
              <a:spcBef>
                <a:spcPts val="2000"/>
              </a:spcBef>
              <a:buClr>
                <a:schemeClr val="dk1"/>
              </a:buClr>
            </a:pPr>
            <a:r>
              <a:rPr lang="en" sz="3200" b="1" dirty="0">
                <a:solidFill>
                  <a:schemeClr val="dk1"/>
                </a:solidFill>
                <a:latin typeface="Times New Roman" panose="02020603050405020304" pitchFamily="18" charset="0"/>
                <a:cs typeface="Times New Roman" panose="02020603050405020304" pitchFamily="18" charset="0"/>
              </a:rPr>
              <a:t>II.B.3</a:t>
            </a:r>
            <a:r>
              <a:rPr lang="en" sz="3200" dirty="0">
                <a:solidFill>
                  <a:schemeClr val="dk1"/>
                </a:solidFill>
                <a:latin typeface="Times New Roman" panose="02020603050405020304" pitchFamily="18" charset="0"/>
                <a:cs typeface="Times New Roman" panose="02020603050405020304" pitchFamily="18" charset="0"/>
              </a:rPr>
              <a:t> - Services and resources are regularly and systematically evaluated to assure they contribute to the attainment of student learning and service area outcomes</a:t>
            </a:r>
            <a:endParaRPr sz="3200" dirty="0">
              <a:solidFill>
                <a:schemeClr val="dk1"/>
              </a:solidFill>
              <a:latin typeface="Times New Roman" panose="02020603050405020304" pitchFamily="18" charset="0"/>
              <a:cs typeface="Times New Roman" panose="02020603050405020304" pitchFamily="18" charset="0"/>
            </a:endParaRPr>
          </a:p>
          <a:p>
            <a:pPr>
              <a:spcBef>
                <a:spcPts val="2000"/>
              </a:spcBef>
              <a:buClr>
                <a:schemeClr val="dk1"/>
              </a:buClr>
            </a:pPr>
            <a:r>
              <a:rPr lang="en" sz="3200" b="1" dirty="0">
                <a:solidFill>
                  <a:schemeClr val="dk1"/>
                </a:solidFill>
                <a:latin typeface="Times New Roman" panose="02020603050405020304" pitchFamily="18" charset="0"/>
                <a:cs typeface="Times New Roman" panose="02020603050405020304" pitchFamily="18" charset="0"/>
              </a:rPr>
              <a:t>II.B.4</a:t>
            </a:r>
            <a:r>
              <a:rPr lang="en" sz="3200" dirty="0">
                <a:solidFill>
                  <a:schemeClr val="dk1"/>
                </a:solidFill>
                <a:latin typeface="Times New Roman" panose="02020603050405020304" pitchFamily="18" charset="0"/>
                <a:cs typeface="Times New Roman" panose="02020603050405020304" pitchFamily="18" charset="0"/>
              </a:rPr>
              <a:t> - Collaborations with external institutions/sources are formally documented and are adequate for the institution’s intended purposes</a:t>
            </a:r>
            <a:endParaRPr sz="3200" i="1" dirty="0">
              <a:solidFill>
                <a:schemeClr val="dk1"/>
              </a:solidFill>
              <a:latin typeface="Times New Roman" panose="02020603050405020304" pitchFamily="18" charset="0"/>
              <a:cs typeface="Times New Roman" panose="02020603050405020304" pitchFamily="18" charset="0"/>
            </a:endParaRPr>
          </a:p>
        </p:txBody>
      </p:sp>
      <p:sp>
        <p:nvSpPr>
          <p:cNvPr id="4" name="Google Shape;270;p50"/>
          <p:cNvSpPr txBox="1">
            <a:spLocks noGrp="1"/>
          </p:cNvSpPr>
          <p:nvPr>
            <p:ph type="title"/>
          </p:nvPr>
        </p:nvSpPr>
        <p:spPr>
          <a:xfrm>
            <a:off x="914400" y="1737697"/>
            <a:ext cx="16459200" cy="1848086"/>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a:ea typeface="Times New Roman"/>
                <a:cs typeface="Times New Roman"/>
                <a:sym typeface="Times New Roman"/>
              </a:rPr>
              <a:t>Standard II.B Library and Learning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Main Points</a:t>
            </a:r>
            <a:endParaRPr sz="4000" b="1" dirty="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4"/>
        <p:cNvGrpSpPr/>
        <p:nvPr/>
      </p:nvGrpSpPr>
      <p:grpSpPr>
        <a:xfrm>
          <a:off x="0" y="0"/>
          <a:ext cx="0" cy="0"/>
          <a:chOff x="0" y="0"/>
          <a:chExt cx="0" cy="0"/>
        </a:xfrm>
      </p:grpSpPr>
      <p:sp>
        <p:nvSpPr>
          <p:cNvPr id="286" name="Google Shape;286;p52"/>
          <p:cNvSpPr txBox="1"/>
          <p:nvPr/>
        </p:nvSpPr>
        <p:spPr>
          <a:xfrm>
            <a:off x="9048846" y="3967917"/>
            <a:ext cx="8416800" cy="5447585"/>
          </a:xfrm>
          <a:prstGeom prst="rect">
            <a:avLst/>
          </a:prstGeom>
          <a:noFill/>
          <a:ln>
            <a:noFill/>
          </a:ln>
        </p:spPr>
        <p:txBody>
          <a:bodyPr spcFirstLastPara="1" wrap="square" lIns="182850" tIns="182850" rIns="182850" bIns="182850" anchor="t" anchorCtr="0">
            <a:spAutoFit/>
          </a:bodyPr>
          <a:lstStyle/>
          <a:p>
            <a:r>
              <a:rPr lang="en" sz="3000" b="1" dirty="0">
                <a:solidFill>
                  <a:schemeClr val="dk1"/>
                </a:solidFill>
                <a:latin typeface="Times New Roman" panose="02020603050405020304" pitchFamily="18" charset="0"/>
                <a:cs typeface="Times New Roman" panose="02020603050405020304" pitchFamily="18" charset="0"/>
              </a:rPr>
              <a:t>Learning Connection</a:t>
            </a:r>
            <a:r>
              <a:rPr lang="en" sz="3000" dirty="0">
                <a:latin typeface="Times New Roman" panose="02020603050405020304" pitchFamily="18" charset="0"/>
                <a:cs typeface="Times New Roman" panose="02020603050405020304" pitchFamily="18" charset="0"/>
              </a:rPr>
              <a:t> - through our various labs and centers, we offer students: </a:t>
            </a:r>
            <a:endParaRPr sz="3000"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Tutoring:</a:t>
            </a:r>
            <a:r>
              <a:rPr lang="en" sz="3000" dirty="0">
                <a:latin typeface="Times New Roman" panose="02020603050405020304" pitchFamily="18" charset="0"/>
                <a:cs typeface="Times New Roman" panose="02020603050405020304" pitchFamily="18" charset="0"/>
              </a:rPr>
              <a:t> scheduled appointments, drop-in, embedded</a:t>
            </a:r>
            <a:endParaRPr sz="3000"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Facilitated Study Groups</a:t>
            </a:r>
            <a:endParaRPr sz="3000" b="1"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Open-access computers</a:t>
            </a:r>
            <a:r>
              <a:rPr lang="en" sz="3000" dirty="0">
                <a:latin typeface="Times New Roman" panose="02020603050405020304" pitchFamily="18" charset="0"/>
                <a:cs typeface="Times New Roman" panose="02020603050405020304" pitchFamily="18" charset="0"/>
              </a:rPr>
              <a:t> and printing, including selected software programs</a:t>
            </a:r>
            <a:endParaRPr sz="3000"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Study spaces</a:t>
            </a:r>
            <a:endParaRPr sz="3000" b="1"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Workshops and Speaker Series</a:t>
            </a:r>
            <a:endParaRPr sz="3000" b="1"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Material resources:</a:t>
            </a:r>
            <a:r>
              <a:rPr lang="en" sz="3000" dirty="0">
                <a:latin typeface="Times New Roman" panose="02020603050405020304" pitchFamily="18" charset="0"/>
                <a:cs typeface="Times New Roman" panose="02020603050405020304" pitchFamily="18" charset="0"/>
              </a:rPr>
              <a:t> textbooks, loaner calculators, etc.</a:t>
            </a:r>
            <a:endParaRPr sz="3000" dirty="0">
              <a:latin typeface="Times New Roman" panose="02020603050405020304" pitchFamily="18" charset="0"/>
              <a:cs typeface="Times New Roman" panose="02020603050405020304" pitchFamily="18" charset="0"/>
            </a:endParaRPr>
          </a:p>
        </p:txBody>
      </p:sp>
      <p:sp>
        <p:nvSpPr>
          <p:cNvPr id="287" name="Google Shape;287;p52"/>
          <p:cNvSpPr txBox="1"/>
          <p:nvPr/>
        </p:nvSpPr>
        <p:spPr>
          <a:xfrm>
            <a:off x="822354" y="3967917"/>
            <a:ext cx="8674800" cy="5909249"/>
          </a:xfrm>
          <a:prstGeom prst="rect">
            <a:avLst/>
          </a:prstGeom>
          <a:noFill/>
          <a:ln>
            <a:noFill/>
          </a:ln>
        </p:spPr>
        <p:txBody>
          <a:bodyPr spcFirstLastPara="1" wrap="square" lIns="182850" tIns="182850" rIns="182850" bIns="182850" anchor="t" anchorCtr="0">
            <a:spAutoFit/>
          </a:bodyPr>
          <a:lstStyle/>
          <a:p>
            <a:pPr marL="228600">
              <a:buSzPct val="100000"/>
            </a:pPr>
            <a:r>
              <a:rPr lang="en" sz="3000" b="1" dirty="0">
                <a:solidFill>
                  <a:schemeClr val="dk1"/>
                </a:solidFill>
                <a:latin typeface="Times New Roman" panose="02020603050405020304" pitchFamily="18" charset="0"/>
                <a:cs typeface="Times New Roman" panose="02020603050405020304" pitchFamily="18" charset="0"/>
              </a:rPr>
              <a:t>Library</a:t>
            </a:r>
            <a:r>
              <a:rPr lang="en" sz="3000" dirty="0">
                <a:latin typeface="Times New Roman" panose="02020603050405020304" pitchFamily="18" charset="0"/>
                <a:cs typeface="Times New Roman" panose="02020603050405020304" pitchFamily="18" charset="0"/>
              </a:rPr>
              <a:t> - we offer educational equipment, materials, and services including:</a:t>
            </a:r>
            <a:endParaRPr lang="en-US" sz="3000" dirty="0"/>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Collections: </a:t>
            </a:r>
            <a:r>
              <a:rPr lang="en" sz="3000" dirty="0">
                <a:latin typeface="Times New Roman" panose="02020603050405020304" pitchFamily="18" charset="0"/>
                <a:cs typeface="Times New Roman" panose="02020603050405020304" pitchFamily="18" charset="0"/>
              </a:rPr>
              <a:t>print, e-books, periodical subscriptions, &amp; subscription databases</a:t>
            </a:r>
            <a:endParaRPr sz="3000"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Technology:</a:t>
            </a:r>
            <a:r>
              <a:rPr lang="en" sz="3000" dirty="0">
                <a:latin typeface="Times New Roman" panose="02020603050405020304" pitchFamily="18" charset="0"/>
                <a:cs typeface="Times New Roman" panose="02020603050405020304" pitchFamily="18" charset="0"/>
              </a:rPr>
              <a:t> laptops, hotspots, tablets, digital cameras, and voice recorders</a:t>
            </a:r>
            <a:endParaRPr sz="3000"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Online support:</a:t>
            </a:r>
            <a:r>
              <a:rPr lang="en" sz="3000" dirty="0">
                <a:latin typeface="Times New Roman" panose="02020603050405020304" pitchFamily="18" charset="0"/>
                <a:cs typeface="Times New Roman" panose="02020603050405020304" pitchFamily="18" charset="0"/>
              </a:rPr>
              <a:t> tutorials, 24/7 Chat Reference service</a:t>
            </a:r>
            <a:endParaRPr sz="3000"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Services/Programming:</a:t>
            </a:r>
            <a:r>
              <a:rPr lang="en" sz="3000" dirty="0">
                <a:latin typeface="Times New Roman" panose="02020603050405020304" pitchFamily="18" charset="0"/>
                <a:cs typeface="Times New Roman" panose="02020603050405020304" pitchFamily="18" charset="0"/>
              </a:rPr>
              <a:t> library orientations, outreach services, literary and cultural programs</a:t>
            </a:r>
            <a:endParaRPr sz="3000" dirty="0">
              <a:latin typeface="Times New Roman" panose="02020603050405020304" pitchFamily="18" charset="0"/>
              <a:cs typeface="Times New Roman" panose="02020603050405020304" pitchFamily="18" charset="0"/>
            </a:endParaRPr>
          </a:p>
          <a:p>
            <a:pPr marL="914400" indent="-685800">
              <a:buSzPct val="100000"/>
              <a:buFont typeface="Arial" panose="020B0604020202020204" pitchFamily="34" charset="0"/>
              <a:buChar char="•"/>
            </a:pPr>
            <a:r>
              <a:rPr lang="en" sz="3000" b="1" dirty="0">
                <a:latin typeface="Times New Roman" panose="02020603050405020304" pitchFamily="18" charset="0"/>
                <a:cs typeface="Times New Roman" panose="02020603050405020304" pitchFamily="18" charset="0"/>
              </a:rPr>
              <a:t>Library instruction:</a:t>
            </a:r>
            <a:r>
              <a:rPr lang="en" sz="3000" dirty="0">
                <a:latin typeface="Times New Roman" panose="02020603050405020304" pitchFamily="18" charset="0"/>
                <a:cs typeface="Times New Roman" panose="02020603050405020304" pitchFamily="18" charset="0"/>
              </a:rPr>
              <a:t> LIBS 1 and LIBS 2 courses</a:t>
            </a:r>
            <a:endParaRPr sz="3000" dirty="0">
              <a:latin typeface="Times New Roman" panose="02020603050405020304" pitchFamily="18" charset="0"/>
              <a:cs typeface="Times New Roman" panose="02020603050405020304" pitchFamily="18" charset="0"/>
            </a:endParaRPr>
          </a:p>
        </p:txBody>
      </p:sp>
      <p:sp>
        <p:nvSpPr>
          <p:cNvPr id="6" name="Google Shape;270;p50"/>
          <p:cNvSpPr txBox="1">
            <a:spLocks noGrp="1"/>
          </p:cNvSpPr>
          <p:nvPr>
            <p:ph type="title"/>
          </p:nvPr>
        </p:nvSpPr>
        <p:spPr>
          <a:xfrm>
            <a:off x="914400" y="1799456"/>
            <a:ext cx="16459200" cy="2220713"/>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a:ea typeface="Times New Roman"/>
                <a:cs typeface="Times New Roman"/>
                <a:sym typeface="Times New Roman"/>
              </a:rPr>
              <a:t>Standard II.B Library and Learning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Key Evidence</a:t>
            </a:r>
            <a:br>
              <a:rPr lang="en" sz="4000" b="1" dirty="0">
                <a:latin typeface="Times New Roman"/>
                <a:ea typeface="Times New Roman"/>
                <a:cs typeface="Times New Roman"/>
                <a:sym typeface="Times New Roman"/>
              </a:rPr>
            </a:br>
            <a:r>
              <a:rPr lang="en" sz="3200" b="1" dirty="0">
                <a:latin typeface="Times New Roman"/>
                <a:ea typeface="Times New Roman"/>
                <a:cs typeface="Times New Roman"/>
                <a:sym typeface="Times New Roman"/>
              </a:rPr>
              <a:t>Services &amp; Resources</a:t>
            </a:r>
            <a:endParaRPr sz="3200" b="1" dirty="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1"/>
        <p:cNvGrpSpPr/>
        <p:nvPr/>
      </p:nvGrpSpPr>
      <p:grpSpPr>
        <a:xfrm>
          <a:off x="0" y="0"/>
          <a:ext cx="0" cy="0"/>
          <a:chOff x="0" y="0"/>
          <a:chExt cx="0" cy="0"/>
        </a:xfrm>
      </p:grpSpPr>
      <p:sp>
        <p:nvSpPr>
          <p:cNvPr id="295" name="Google Shape;295;p53"/>
          <p:cNvSpPr txBox="1"/>
          <p:nvPr/>
        </p:nvSpPr>
        <p:spPr>
          <a:xfrm>
            <a:off x="8345269" y="4121788"/>
            <a:ext cx="7865400" cy="3816369"/>
          </a:xfrm>
          <a:prstGeom prst="rect">
            <a:avLst/>
          </a:prstGeom>
          <a:noFill/>
          <a:ln>
            <a:noFill/>
          </a:ln>
        </p:spPr>
        <p:txBody>
          <a:bodyPr spcFirstLastPara="1" wrap="square" lIns="182850" tIns="182850" rIns="182850" bIns="182850" anchor="t" anchorCtr="0">
            <a:spAutoFit/>
          </a:bodyPr>
          <a:lstStyle/>
          <a:p>
            <a:pPr marL="266700">
              <a:buSzPts val="1100"/>
            </a:pPr>
            <a:r>
              <a:rPr lang="en" sz="3200" b="1" dirty="0">
                <a:latin typeface="Times New Roman" panose="02020603050405020304" pitchFamily="18" charset="0"/>
                <a:cs typeface="Times New Roman" panose="02020603050405020304" pitchFamily="18" charset="0"/>
              </a:rPr>
              <a:t>Learning Connection</a:t>
            </a:r>
          </a:p>
          <a:p>
            <a:pPr marL="914400" indent="-647700">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Learning Connection collects input from discipline faculty (via Program Review), from students (via usage data and SAO surveys), and from the Classified Professionals who work in our labs and centers</a:t>
            </a:r>
            <a:endParaRPr sz="3200" dirty="0">
              <a:latin typeface="Times New Roman" panose="02020603050405020304" pitchFamily="18" charset="0"/>
              <a:cs typeface="Times New Roman" panose="02020603050405020304" pitchFamily="18" charset="0"/>
            </a:endParaRPr>
          </a:p>
        </p:txBody>
      </p:sp>
      <p:pic>
        <p:nvPicPr>
          <p:cNvPr id="296" name="Google Shape;296;p53"/>
          <p:cNvPicPr preferRelativeResize="0"/>
          <p:nvPr/>
        </p:nvPicPr>
        <p:blipFill rotWithShape="1">
          <a:blip r:embed="rId4">
            <a:alphaModFix/>
          </a:blip>
          <a:srcRect/>
          <a:stretch/>
        </p:blipFill>
        <p:spPr>
          <a:xfrm>
            <a:off x="13506993" y="7583438"/>
            <a:ext cx="1604255" cy="2168162"/>
          </a:xfrm>
          <a:prstGeom prst="rect">
            <a:avLst/>
          </a:prstGeom>
          <a:ln>
            <a:noFill/>
          </a:ln>
          <a:effectLst>
            <a:outerShdw blurRad="292100" dist="139700" dir="2700000" algn="tl" rotWithShape="0">
              <a:srgbClr val="333333">
                <a:alpha val="65000"/>
              </a:srgbClr>
            </a:outerShdw>
          </a:effectLst>
        </p:spPr>
      </p:pic>
      <p:pic>
        <p:nvPicPr>
          <p:cNvPr id="297" name="Google Shape;297;p53"/>
          <p:cNvPicPr preferRelativeResize="0"/>
          <p:nvPr/>
        </p:nvPicPr>
        <p:blipFill rotWithShape="1">
          <a:blip r:embed="rId5">
            <a:alphaModFix/>
          </a:blip>
          <a:srcRect/>
          <a:stretch/>
        </p:blipFill>
        <p:spPr>
          <a:xfrm>
            <a:off x="16119301" y="1796953"/>
            <a:ext cx="1958450" cy="2908850"/>
          </a:xfrm>
          <a:prstGeom prst="rect">
            <a:avLst/>
          </a:prstGeom>
          <a:noFill/>
          <a:ln>
            <a:noFill/>
          </a:ln>
        </p:spPr>
      </p:pic>
      <p:sp>
        <p:nvSpPr>
          <p:cNvPr id="298" name="Google Shape;298;p53"/>
          <p:cNvSpPr txBox="1"/>
          <p:nvPr/>
        </p:nvSpPr>
        <p:spPr>
          <a:xfrm>
            <a:off x="914400" y="3935488"/>
            <a:ext cx="7393800" cy="6063138"/>
          </a:xfrm>
          <a:prstGeom prst="rect">
            <a:avLst/>
          </a:prstGeom>
          <a:noFill/>
          <a:ln>
            <a:noFill/>
          </a:ln>
        </p:spPr>
        <p:txBody>
          <a:bodyPr spcFirstLastPara="1" wrap="square" lIns="182850" tIns="182850" rIns="182850" bIns="182850" anchor="t" anchorCtr="0">
            <a:spAutoFit/>
          </a:bodyPr>
          <a:lstStyle/>
          <a:p>
            <a:pPr marL="266700">
              <a:spcBef>
                <a:spcPts val="1200"/>
              </a:spcBef>
              <a:buSzPts val="1100"/>
            </a:pPr>
            <a:r>
              <a:rPr lang="en" sz="3200" b="1" dirty="0">
                <a:latin typeface="Times New Roman" panose="02020603050405020304" pitchFamily="18" charset="0"/>
                <a:cs typeface="Times New Roman" panose="02020603050405020304" pitchFamily="18" charset="0"/>
              </a:rPr>
              <a:t>Library</a:t>
            </a: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Collection Development Policy</a:t>
            </a:r>
            <a:endParaRPr sz="3200" dirty="0">
              <a:latin typeface="Times New Roman" panose="02020603050405020304" pitchFamily="18" charset="0"/>
              <a:cs typeface="Times New Roman" panose="02020603050405020304" pitchFamily="18" charset="0"/>
            </a:endParaRP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Collaboration between librarians and respective discipline faculty</a:t>
            </a:r>
            <a:endParaRPr sz="3200" dirty="0">
              <a:latin typeface="Times New Roman" panose="02020603050405020304" pitchFamily="18" charset="0"/>
              <a:cs typeface="Times New Roman" panose="02020603050405020304" pitchFamily="18" charset="0"/>
            </a:endParaRP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Collection Development Librarian works closely with Classified Professionals in the Library </a:t>
            </a:r>
            <a:endParaRPr sz="3200" dirty="0">
              <a:latin typeface="Times New Roman" panose="02020603050405020304" pitchFamily="18" charset="0"/>
              <a:cs typeface="Times New Roman" panose="02020603050405020304" pitchFamily="18" charset="0"/>
            </a:endParaRPr>
          </a:p>
          <a:p>
            <a:pPr marL="914400" indent="-647700">
              <a:spcBef>
                <a:spcPts val="1200"/>
              </a:spcBef>
              <a:buSzPct val="100000"/>
              <a:buFont typeface="Arial" panose="020B0604020202020204" pitchFamily="34" charset="0"/>
              <a:buChar char="•"/>
            </a:pPr>
            <a:r>
              <a:rPr lang="en" sz="3200" dirty="0">
                <a:latin typeface="Times New Roman" panose="02020603050405020304" pitchFamily="18" charset="0"/>
                <a:cs typeface="Times New Roman" panose="02020603050405020304" pitchFamily="18" charset="0"/>
              </a:rPr>
              <a:t>The Library also receives requests for new titles via e-mail, telephone, and in person</a:t>
            </a:r>
            <a:endParaRPr sz="3200" dirty="0">
              <a:latin typeface="Times New Roman" panose="02020603050405020304" pitchFamily="18" charset="0"/>
              <a:cs typeface="Times New Roman" panose="02020603050405020304" pitchFamily="18" charset="0"/>
            </a:endParaRPr>
          </a:p>
        </p:txBody>
      </p:sp>
      <p:pic>
        <p:nvPicPr>
          <p:cNvPr id="299" name="Google Shape;299;p53"/>
          <p:cNvPicPr preferRelativeResize="0"/>
          <p:nvPr/>
        </p:nvPicPr>
        <p:blipFill rotWithShape="1">
          <a:blip r:embed="rId6">
            <a:alphaModFix/>
          </a:blip>
          <a:srcRect/>
          <a:stretch/>
        </p:blipFill>
        <p:spPr>
          <a:xfrm>
            <a:off x="648235" y="2018967"/>
            <a:ext cx="1244270" cy="1875181"/>
          </a:xfrm>
          <a:prstGeom prst="rect">
            <a:avLst/>
          </a:prstGeom>
          <a:noFill/>
          <a:ln>
            <a:noFill/>
          </a:ln>
        </p:spPr>
      </p:pic>
      <p:sp>
        <p:nvSpPr>
          <p:cNvPr id="8" name="Google Shape;270;p50">
            <a:extLst>
              <a:ext uri="{FF2B5EF4-FFF2-40B4-BE49-F238E27FC236}">
                <a16:creationId xmlns:a16="http://schemas.microsoft.com/office/drawing/2014/main" id="{1E11DFFB-DA59-4C9D-86A1-3A35FF3DAE34}"/>
              </a:ext>
            </a:extLst>
          </p:cNvPr>
          <p:cNvSpPr txBox="1">
            <a:spLocks noGrp="1"/>
          </p:cNvSpPr>
          <p:nvPr>
            <p:ph type="title"/>
          </p:nvPr>
        </p:nvSpPr>
        <p:spPr>
          <a:xfrm>
            <a:off x="914400" y="1799456"/>
            <a:ext cx="16459200" cy="2220713"/>
          </a:xfrm>
          <a:prstGeom prst="rect">
            <a:avLst/>
          </a:prstGeom>
          <a:noFill/>
          <a:ln>
            <a:noFill/>
          </a:ln>
        </p:spPr>
        <p:txBody>
          <a:bodyPr spcFirstLastPara="1" wrap="square" lIns="137150" tIns="68550" rIns="137150" bIns="68550" anchor="ctr" anchorCtr="0">
            <a:noAutofit/>
          </a:bodyPr>
          <a:lstStyle/>
          <a:p>
            <a:pPr algn="ctr">
              <a:buSzPct val="150000"/>
            </a:pPr>
            <a:r>
              <a:rPr lang="en" sz="4000" b="1" dirty="0">
                <a:latin typeface="Times New Roman"/>
                <a:ea typeface="Times New Roman"/>
                <a:cs typeface="Times New Roman"/>
                <a:sym typeface="Times New Roman"/>
              </a:rPr>
              <a:t>Standard II.B Library and Learning Support Services</a:t>
            </a:r>
            <a:br>
              <a:rPr lang="en" sz="4000" b="1" dirty="0">
                <a:latin typeface="Times New Roman"/>
                <a:ea typeface="Times New Roman"/>
                <a:cs typeface="Times New Roman"/>
                <a:sym typeface="Times New Roman"/>
              </a:rPr>
            </a:br>
            <a:r>
              <a:rPr lang="en" sz="4000" b="1" dirty="0">
                <a:latin typeface="Times New Roman"/>
                <a:ea typeface="Times New Roman"/>
                <a:cs typeface="Times New Roman"/>
                <a:sym typeface="Times New Roman"/>
              </a:rPr>
              <a:t>Key Evidence</a:t>
            </a:r>
            <a:br>
              <a:rPr lang="en" sz="4000" b="1" dirty="0">
                <a:latin typeface="Times New Roman"/>
                <a:ea typeface="Times New Roman"/>
                <a:cs typeface="Times New Roman"/>
                <a:sym typeface="Times New Roman"/>
              </a:rPr>
            </a:br>
            <a:r>
              <a:rPr lang="en-US" sz="3200" b="1" dirty="0">
                <a:latin typeface="Times New Roman"/>
                <a:ea typeface="Times New Roman"/>
                <a:cs typeface="Times New Roman"/>
                <a:sym typeface="Times New Roman"/>
              </a:rPr>
              <a:t>Educational Equipment &amp; Materials</a:t>
            </a:r>
            <a:endParaRPr sz="3200" b="1" dirty="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C LPC">
      <a:dk1>
        <a:srgbClr val="000000"/>
      </a:dk1>
      <a:lt1>
        <a:srgbClr val="FFFFFF"/>
      </a:lt1>
      <a:dk2>
        <a:srgbClr val="D79B1E"/>
      </a:dk2>
      <a:lt2>
        <a:srgbClr val="7D0324"/>
      </a:lt2>
      <a:accent1>
        <a:srgbClr val="000000"/>
      </a:accent1>
      <a:accent2>
        <a:srgbClr val="FFFFFF"/>
      </a:accent2>
      <a:accent3>
        <a:srgbClr val="D79B1E"/>
      </a:accent3>
      <a:accent4>
        <a:srgbClr val="7D0324"/>
      </a:accent4>
      <a:accent5>
        <a:srgbClr val="808080"/>
      </a:accent5>
      <a:accent6>
        <a:srgbClr val="3F3F3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1303</TotalTime>
  <Words>1424</Words>
  <Application>Microsoft Office PowerPoint</Application>
  <PresentationFormat>Custom</PresentationFormat>
  <Paragraphs>181</Paragraphs>
  <Slides>19</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Source Sans Pro</vt:lpstr>
      <vt:lpstr>Times New Roman</vt:lpstr>
      <vt:lpstr>Lato</vt:lpstr>
      <vt:lpstr>Simple Light</vt:lpstr>
      <vt:lpstr>Office Theme</vt:lpstr>
      <vt:lpstr>Standard II.A Instructional Programs Committee</vt:lpstr>
      <vt:lpstr>Standard II.A Instuctional Programs Main Points</vt:lpstr>
      <vt:lpstr>Standard II.A Instuctional Programs Key Processes</vt:lpstr>
      <vt:lpstr>Standard II.A Instructional Programs Key Processes Assessment Cycle</vt:lpstr>
      <vt:lpstr>Standard II.A Instructional Programs Key Processes</vt:lpstr>
      <vt:lpstr>Standard II.B Library and Learning Support Services Committee</vt:lpstr>
      <vt:lpstr>Standard II.B Library and Learning Support Services Main Points</vt:lpstr>
      <vt:lpstr>Standard II.B Library and Learning Support Services Key Evidence Services &amp; Resources</vt:lpstr>
      <vt:lpstr>Standard II.B Library and Learning Support Services Key Evidence Educational Equipment &amp; Materials</vt:lpstr>
      <vt:lpstr>Standard II.B Library and Learning Support Services Key Evidence Evaluation of Services &amp; Resources</vt:lpstr>
      <vt:lpstr>Standard II.B Library and Learning Support Services Key Evidence Formal Agreements &amp; Adequate Services</vt:lpstr>
      <vt:lpstr>Standard II.B Library and Learning Support Services Key Evidence</vt:lpstr>
      <vt:lpstr> Standard II.C Student Support Services Committee </vt:lpstr>
      <vt:lpstr>Standard II.C Student Support Services Main Points</vt:lpstr>
      <vt:lpstr>Standard II.C Student Support Services Main Points</vt:lpstr>
      <vt:lpstr>Standard II.C Student Support Services Key Processes</vt:lpstr>
      <vt:lpstr>Standard II.C Student Support Services Key Processes</vt:lpstr>
      <vt:lpstr>Standard II.C Student Support Services Key Evidence</vt:lpstr>
      <vt:lpstr>Standard II.C Student Support Services Key Evidence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Day Accreditation Presentation</dc:title>
  <dc:creator>Cheree Manicki</dc:creator>
  <cp:lastModifiedBy>Morgan Butler</cp:lastModifiedBy>
  <cp:revision>99</cp:revision>
  <dcterms:modified xsi:type="dcterms:W3CDTF">2021-08-17T00:07:38Z</dcterms:modified>
</cp:coreProperties>
</file>