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5" r:id="rId2"/>
    <p:sldId id="289" r:id="rId3"/>
    <p:sldId id="290" r:id="rId4"/>
    <p:sldId id="295" r:id="rId5"/>
    <p:sldId id="297" r:id="rId6"/>
    <p:sldId id="267" r:id="rId7"/>
    <p:sldId id="294" r:id="rId8"/>
    <p:sldId id="269" r:id="rId9"/>
    <p:sldId id="270" r:id="rId10"/>
    <p:sldId id="271" r:id="rId11"/>
    <p:sldId id="298" r:id="rId12"/>
    <p:sldId id="296" r:id="rId13"/>
    <p:sldId id="293" r:id="rId14"/>
    <p:sldId id="284" r:id="rId15"/>
    <p:sldId id="283"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2"/>
    <p:restoredTop sz="96197"/>
  </p:normalViewPr>
  <p:slideViewPr>
    <p:cSldViewPr snapToGrid="0" snapToObjects="1">
      <p:cViewPr varScale="1">
        <p:scale>
          <a:sx n="72" d="100"/>
          <a:sy n="72"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F1718C-EE5C-A545-A26B-F1D44DE2C295}" type="datetimeFigureOut">
              <a:rPr lang="en-US" smtClean="0"/>
              <a:t>3/31/2022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67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endParaRPr dirty="0"/>
          </a:p>
        </p:txBody>
      </p:sp>
      <p:sp>
        <p:nvSpPr>
          <p:cNvPr id="170" name="Google Shape;170;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defTabSz="942289">
              <a:buClr>
                <a:srgbClr val="000000"/>
              </a:buClr>
              <a:buSzPts val="1400"/>
              <a:defRPr/>
            </a:pPr>
            <a:endParaRPr lang="en-US" dirty="0"/>
          </a:p>
          <a:p>
            <a:endParaRPr dirty="0"/>
          </a:p>
        </p:txBody>
      </p:sp>
      <p:sp>
        <p:nvSpPr>
          <p:cNvPr id="188" name="Google Shape;188;p12: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defTabSz="942289">
              <a:buClr>
                <a:srgbClr val="000000"/>
              </a:buClr>
              <a:buSzPts val="1400"/>
              <a:defRPr/>
            </a:pPr>
            <a:endParaRPr lang="en-US" dirty="0"/>
          </a:p>
          <a:p>
            <a:endParaRPr dirty="0"/>
          </a:p>
        </p:txBody>
      </p:sp>
      <p:sp>
        <p:nvSpPr>
          <p:cNvPr id="195" name="Google Shape;195;p13: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endParaRPr dirty="0"/>
          </a:p>
        </p:txBody>
      </p:sp>
      <p:sp>
        <p:nvSpPr>
          <p:cNvPr id="202" name="Google Shape;202;p14: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10</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endParaRPr dirty="0"/>
          </a:p>
        </p:txBody>
      </p:sp>
      <p:sp>
        <p:nvSpPr>
          <p:cNvPr id="202" name="Google Shape;202;p14: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11</a:t>
            </a:fld>
            <a:endParaRPr dirty="0"/>
          </a:p>
        </p:txBody>
      </p:sp>
    </p:spTree>
    <p:extLst>
      <p:ext uri="{BB962C8B-B14F-4D97-AF65-F5344CB8AC3E}">
        <p14:creationId xmlns:p14="http://schemas.microsoft.com/office/powerpoint/2010/main" val="13579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endParaRPr dirty="0"/>
          </a:p>
        </p:txBody>
      </p:sp>
      <p:sp>
        <p:nvSpPr>
          <p:cNvPr id="202" name="Google Shape;202;p14: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12</a:t>
            </a:fld>
            <a:endParaRPr dirty="0"/>
          </a:p>
        </p:txBody>
      </p:sp>
    </p:spTree>
    <p:extLst>
      <p:ext uri="{BB962C8B-B14F-4D97-AF65-F5344CB8AC3E}">
        <p14:creationId xmlns:p14="http://schemas.microsoft.com/office/powerpoint/2010/main" val="373880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4595127e_0_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c4595127e_0_6: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endParaRPr dirty="0"/>
          </a:p>
        </p:txBody>
      </p:sp>
      <p:sp>
        <p:nvSpPr>
          <p:cNvPr id="291" name="Google Shape;291;g5c4595127e_0_6:notes"/>
          <p:cNvSpPr txBox="1">
            <a:spLocks noGrp="1"/>
          </p:cNvSpPr>
          <p:nvPr>
            <p:ph type="sldNum" idx="12"/>
          </p:nvPr>
        </p:nvSpPr>
        <p:spPr>
          <a:xfrm>
            <a:off x="4023092" y="8917422"/>
            <a:ext cx="3077739" cy="469424"/>
          </a:xfrm>
          <a:prstGeom prst="rect">
            <a:avLst/>
          </a:prstGeom>
        </p:spPr>
        <p:txBody>
          <a:bodyPr spcFirstLastPara="1" wrap="square" lIns="94213" tIns="47094" rIns="94213" bIns="47094" anchor="b" anchorCtr="0">
            <a:noAutofit/>
          </a:bodyPr>
          <a:lstStyle/>
          <a:p>
            <a:pPr>
              <a:buClr>
                <a:srgbClr val="000000"/>
              </a:buClr>
            </a:pPr>
            <a:fld id="{00000000-1234-1234-1234-123412341234}" type="slidenum">
              <a:rPr lang="en-US"/>
              <a:pPr>
                <a:buClr>
                  <a:srgbClr val="000000"/>
                </a:buClr>
              </a:pPr>
              <a:t>14</a:t>
            </a:fld>
            <a:endParaRPr dirty="0"/>
          </a:p>
        </p:txBody>
      </p:sp>
    </p:spTree>
    <p:extLst>
      <p:ext uri="{BB962C8B-B14F-4D97-AF65-F5344CB8AC3E}">
        <p14:creationId xmlns:p14="http://schemas.microsoft.com/office/powerpoint/2010/main" val="110337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endParaRPr dirty="0"/>
          </a:p>
        </p:txBody>
      </p:sp>
      <p:sp>
        <p:nvSpPr>
          <p:cNvPr id="283" name="Google Shape;283;p27: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3FAFF0-097F-1C4A-A510-02936B413EF6}"/>
              </a:ext>
              <a:ext uri="{C183D7F6-B498-43B3-948B-1728B52AA6E4}">
                <adec:decorative xmlns:adec="http://schemas.microsoft.com/office/drawing/2017/decorative" val="1"/>
              </a:ext>
            </a:extLst>
          </p:cNvPr>
          <p:cNvGrpSpPr/>
          <p:nvPr userDrawn="1"/>
        </p:nvGrpSpPr>
        <p:grpSpPr>
          <a:xfrm>
            <a:off x="0" y="2812265"/>
            <a:ext cx="12192000" cy="4045735"/>
            <a:chOff x="0" y="2812265"/>
            <a:chExt cx="12192000" cy="40457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3177391"/>
              <a:ext cx="12192000" cy="3680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12265"/>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E40F4-06B3-A04E-BAB7-ACB4DFADECB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34518"/>
            <a:ext cx="10515600"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97965"/>
            <a:ext cx="10515600"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CC66BCDF-2525-4D46-9D4F-607A8C6C681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bg1"/>
                </a:solidFill>
                <a:latin typeface="+mn-lt"/>
              </a:defRPr>
            </a:lvl1pPr>
          </a:lstStyle>
          <a:p>
            <a:fld id="{492D8F1A-69A8-9242-9469-8400121D240A}" type="slidenum">
              <a:rPr lang="en-US" smtClean="0"/>
              <a:pPr/>
              <a:t>‹#›</a:t>
            </a:fld>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EF3575F3-61AA-334D-BF34-D3D1B80F2C90}"/>
              </a:ext>
            </a:extLst>
          </p:cNvPr>
          <p:cNvPicPr>
            <a:picLocks noChangeAspect="1"/>
          </p:cNvPicPr>
          <p:nvPr userDrawn="1"/>
        </p:nvPicPr>
        <p:blipFill>
          <a:blip r:embed="rId2"/>
          <a:stretch>
            <a:fillRect/>
          </a:stretch>
        </p:blipFill>
        <p:spPr>
          <a:xfrm>
            <a:off x="800427" y="6345089"/>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D2E1E8-B870-864B-A0DD-EC84E238C58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3"/>
            <a:ext cx="10515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AD1F3C40-5FAB-184D-A6C1-099E99E4409B}"/>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15" name="Rectangle 14">
              <a:extLst>
                <a:ext uri="{FF2B5EF4-FFF2-40B4-BE49-F238E27FC236}">
                  <a16:creationId xmlns:a16="http://schemas.microsoft.com/office/drawing/2014/main" id="{CCC7A901-E22C-AA4F-BADC-39C915201514}"/>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4DCA827-EDB4-3B4C-BA9A-41E10F08A1A4}"/>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5">
            <a:extLst>
              <a:ext uri="{FF2B5EF4-FFF2-40B4-BE49-F238E27FC236}">
                <a16:creationId xmlns:a16="http://schemas.microsoft.com/office/drawing/2014/main" id="{2EDCC086-ABB3-8D4F-8394-C8FE42171727}"/>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8930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A picture containing text, clipart&#10;&#10;Description automatically generated">
            <a:extLst>
              <a:ext uri="{FF2B5EF4-FFF2-40B4-BE49-F238E27FC236}">
                <a16:creationId xmlns:a16="http://schemas.microsoft.com/office/drawing/2014/main" id="{C6674C29-43EE-134E-93EF-70FA560253B1}"/>
              </a:ext>
            </a:extLst>
          </p:cNvPr>
          <p:cNvPicPr>
            <a:picLocks noChangeAspect="1"/>
          </p:cNvPicPr>
          <p:nvPr userDrawn="1"/>
        </p:nvPicPr>
        <p:blipFill>
          <a:blip r:embed="rId8"/>
          <a:stretch>
            <a:fillRect/>
          </a:stretch>
        </p:blipFill>
        <p:spPr>
          <a:xfrm>
            <a:off x="800427" y="6345089"/>
            <a:ext cx="419026" cy="419026"/>
          </a:xfrm>
          <a:prstGeom prst="rect">
            <a:avLst/>
          </a:prstGeom>
        </p:spPr>
      </p:pic>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districtazure.clpccd.org/hr/faculty.ph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chabotcollege.edu/curriculum/docs/assigning%20course%20to%20disciplines%20sheet.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asccc.org/content/cte-minimum-qualifications-tool-kit" TargetMode="External"/><Relationship Id="rId3" Type="http://schemas.openxmlformats.org/officeDocument/2006/relationships/hyperlink" Target="https://asccc.org/contact/request-services" TargetMode="External"/><Relationship Id="rId7" Type="http://schemas.openxmlformats.org/officeDocument/2006/relationships/hyperlink" Target="https://cccconfer.zoom.us/recording/share/4QdeyFgrT6MgtRWuG3I7U3RsVpKOIPrgeMN293pqxOmwIumekTziMw"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asccc.org/sites/default/files/equivalency_paper.pdf" TargetMode="External"/><Relationship Id="rId5" Type="http://schemas.openxmlformats.org/officeDocument/2006/relationships/hyperlink" Target="https://asccc.org/content/untangling-knots-%E2%80%94minimum-qualifications-faculty-service-areas-placing-courses-within" TargetMode="External"/><Relationship Id="rId4" Type="http://schemas.openxmlformats.org/officeDocument/2006/relationships/hyperlink" Target="https://asccc.org/content/who-gets-teach-course-importance-assigning-courses-disciplin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dgreene@chabotcollege.ed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ccco.edu/-/media/CCCCO-Website/About-Us/Divisions/Educational-Services-and-Support/Academic-Affairs/What-we-do/Curriculum-and-Instruction-Unit/Minimum-Qualifications/cccco-2021-report-min-qualifications-a11y.pdf?la=en&amp;hash=AB424D9D2AEDEEBE2A54757BF58ABFC2B852A2F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844550" y="4314547"/>
            <a:ext cx="10515600" cy="1091954"/>
          </a:xfrm>
        </p:spPr>
        <p:txBody>
          <a:bodyPr>
            <a:normAutofit fontScale="90000"/>
          </a:bodyPr>
          <a:lstStyle/>
          <a:p>
            <a:r>
              <a:rPr lang="en-US" b="1" dirty="0">
                <a:latin typeface="Arial" panose="020B0604020202020204" pitchFamily="34" charset="0"/>
                <a:cs typeface="Arial" panose="020B0604020202020204" pitchFamily="34" charset="0"/>
              </a:rPr>
              <a:t>Assigning Courses to Disciplines</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Chabot College March 31, 2022 </a:t>
            </a:r>
            <a:br>
              <a:rPr lang="en-US" b="1" dirty="0">
                <a:latin typeface="Arial" panose="020B0604020202020204" pitchFamily="34" charset="0"/>
                <a:cs typeface="Arial" panose="020B0604020202020204" pitchFamily="34" charset="0"/>
              </a:rPr>
            </a:br>
            <a:br>
              <a:rPr lang="en-US" dirty="0"/>
            </a:br>
            <a:endParaRPr lang="en-US" dirty="0"/>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844550" y="4603899"/>
            <a:ext cx="10515600" cy="903766"/>
          </a:xfrm>
        </p:spPr>
        <p:txBody>
          <a:bodyPr>
            <a:normAutofit/>
          </a:bodyPr>
          <a:lstStyle/>
          <a:p>
            <a:r>
              <a:rPr lang="en-US" b="1" dirty="0"/>
              <a:t>Stephanie Curry, ASCCC Area A Representative </a:t>
            </a:r>
          </a:p>
          <a:p>
            <a:endParaRPr lang="en-US" b="1" dirty="0"/>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Impact on Teaching</a:t>
            </a:r>
            <a:endParaRPr dirty="0"/>
          </a:p>
        </p:txBody>
      </p:sp>
      <p:sp>
        <p:nvSpPr>
          <p:cNvPr id="205" name="Google Shape;205;p28"/>
          <p:cNvSpPr txBox="1">
            <a:spLocks noGrp="1"/>
          </p:cNvSpPr>
          <p:nvPr>
            <p:ph sz="half" idx="1"/>
          </p:nvPr>
        </p:nvSpPr>
        <p:spPr>
          <a:xfrm>
            <a:off x="838200" y="1828800"/>
            <a:ext cx="10515600" cy="4465675"/>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1870"/>
              <a:buFont typeface="+mj-lt"/>
              <a:buAutoNum type="arabicPeriod"/>
            </a:pPr>
            <a:r>
              <a:rPr lang="en-US" b="1" dirty="0"/>
              <a:t>Single Discipline</a:t>
            </a:r>
            <a:endParaRPr b="1" dirty="0"/>
          </a:p>
          <a:p>
            <a:pPr marL="627063" lvl="1" indent="-227013">
              <a:spcBef>
                <a:spcPts val="0"/>
              </a:spcBef>
              <a:spcAft>
                <a:spcPts val="1200"/>
              </a:spcAft>
              <a:buSzPts val="1870"/>
            </a:pPr>
            <a:r>
              <a:rPr lang="en-US" sz="2400" dirty="0"/>
              <a:t>Faculty who meet minimum qualifications or the locally-determined equivalent for THAT listed discipline are eligible to teach the courses within that particular discipline. </a:t>
            </a:r>
            <a:endParaRPr dirty="0"/>
          </a:p>
          <a:p>
            <a:pPr lvl="0" indent="-457200" algn="l" rtl="0">
              <a:spcBef>
                <a:spcPts val="0"/>
              </a:spcBef>
              <a:spcAft>
                <a:spcPts val="1200"/>
              </a:spcAft>
              <a:buSzPts val="1870"/>
              <a:buFont typeface="+mj-lt"/>
              <a:buAutoNum type="arabicPeriod"/>
            </a:pPr>
            <a:r>
              <a:rPr lang="en-US" b="1" dirty="0"/>
              <a:t>More than one discipline with an “or”</a:t>
            </a:r>
            <a:endParaRPr b="1" dirty="0"/>
          </a:p>
          <a:p>
            <a:pPr marL="627063" lvl="1" indent="-227013">
              <a:spcBef>
                <a:spcPts val="0"/>
              </a:spcBef>
              <a:spcAft>
                <a:spcPts val="1200"/>
              </a:spcAft>
              <a:buSzPts val="1870"/>
            </a:pPr>
            <a:r>
              <a:rPr lang="en-US" sz="2400" dirty="0"/>
              <a:t>Faculty who meet minimum qualifications or the locally-determined equivalent in ANY of the listed disciplines are eligible to teach the course. </a:t>
            </a:r>
            <a:endParaRPr dirty="0"/>
          </a:p>
          <a:p>
            <a:pPr lvl="0" indent="-457200" algn="l" rtl="0">
              <a:spcBef>
                <a:spcPts val="0"/>
              </a:spcBef>
              <a:spcAft>
                <a:spcPts val="1200"/>
              </a:spcAft>
              <a:buSzPts val="1870"/>
              <a:buFont typeface="+mj-lt"/>
              <a:buAutoNum type="arabicPeriod"/>
            </a:pPr>
            <a:r>
              <a:rPr lang="en-US" b="1" dirty="0"/>
              <a:t>More than one discipline with an “and”</a:t>
            </a:r>
            <a:endParaRPr b="1" dirty="0"/>
          </a:p>
          <a:p>
            <a:pPr marL="627063" lvl="1" indent="-227013">
              <a:spcBef>
                <a:spcPts val="0"/>
              </a:spcBef>
              <a:spcAft>
                <a:spcPts val="1200"/>
              </a:spcAft>
              <a:buSzPts val="1870"/>
            </a:pPr>
            <a:r>
              <a:rPr lang="en-US" sz="2400" dirty="0"/>
              <a:t>Faculty who meet minimum qualifications or the locally-determined equivalent for ALL of the listed disciplines are eligible to teach the course. </a:t>
            </a:r>
            <a:endParaRPr sz="2400" dirty="0"/>
          </a:p>
          <a:p>
            <a:pPr marL="182880" lvl="0" indent="-53339" algn="l" rtl="0">
              <a:spcBef>
                <a:spcPts val="480"/>
              </a:spcBef>
              <a:spcAft>
                <a:spcPts val="0"/>
              </a:spcAft>
              <a:buSzPts val="204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838200" y="1014921"/>
            <a:ext cx="10515600" cy="81387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Challenges</a:t>
            </a:r>
            <a:endParaRPr dirty="0"/>
          </a:p>
        </p:txBody>
      </p:sp>
      <p:sp>
        <p:nvSpPr>
          <p:cNvPr id="205" name="Google Shape;205;p28"/>
          <p:cNvSpPr txBox="1">
            <a:spLocks noGrp="1"/>
          </p:cNvSpPr>
          <p:nvPr>
            <p:ph sz="half" idx="1"/>
          </p:nvPr>
        </p:nvSpPr>
        <p:spPr>
          <a:xfrm>
            <a:off x="838200" y="1828800"/>
            <a:ext cx="10515600" cy="4465675"/>
          </a:xfrm>
          <a:prstGeom prst="rect">
            <a:avLst/>
          </a:prstGeom>
          <a:noFill/>
          <a:ln>
            <a:noFill/>
          </a:ln>
        </p:spPr>
        <p:txBody>
          <a:bodyPr spcFirstLastPara="1" wrap="square" lIns="91425" tIns="45700" rIns="91425" bIns="45700" anchor="t" anchorCtr="0">
            <a:noAutofit/>
          </a:bodyPr>
          <a:lstStyle/>
          <a:p>
            <a:pPr marL="514350" lvl="0" indent="-514350">
              <a:spcBef>
                <a:spcPts val="0"/>
              </a:spcBef>
              <a:spcAft>
                <a:spcPts val="1200"/>
              </a:spcAft>
              <a:buSzPts val="1870"/>
              <a:buFont typeface="+mj-lt"/>
              <a:buAutoNum type="arabicPeriod"/>
            </a:pPr>
            <a:r>
              <a:rPr lang="en-US" dirty="0"/>
              <a:t>How do we assign courses to discipline when there is not a clear content area? (For instance, a leadership course or a service learning course that has traditionally been taught by faculty of various disciplines)</a:t>
            </a:r>
            <a:r>
              <a:rPr lang="en-US" b="1" dirty="0"/>
              <a:t> </a:t>
            </a:r>
          </a:p>
          <a:p>
            <a:pPr marL="514350" lvl="0" indent="-514350">
              <a:spcBef>
                <a:spcPts val="0"/>
              </a:spcBef>
              <a:spcAft>
                <a:spcPts val="1200"/>
              </a:spcAft>
              <a:buSzPts val="1870"/>
              <a:buFont typeface="+mj-lt"/>
              <a:buAutoNum type="arabicPeriod"/>
            </a:pPr>
            <a:r>
              <a:rPr lang="en-US" dirty="0"/>
              <a:t>How does the Interdisciplinary discipline assignment work? When should we use? </a:t>
            </a:r>
            <a:endParaRPr dirty="0"/>
          </a:p>
        </p:txBody>
      </p:sp>
    </p:spTree>
    <p:extLst>
      <p:ext uri="{BB962C8B-B14F-4D97-AF65-F5344CB8AC3E}">
        <p14:creationId xmlns:p14="http://schemas.microsoft.com/office/powerpoint/2010/main" val="29792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4000"/>
            </a:pPr>
            <a:r>
              <a:rPr lang="en-US" dirty="0"/>
              <a:t>What role does equivalency play?</a:t>
            </a:r>
            <a:endParaRPr dirty="0"/>
          </a:p>
        </p:txBody>
      </p:sp>
      <p:sp>
        <p:nvSpPr>
          <p:cNvPr id="205" name="Google Shape;205;p28"/>
          <p:cNvSpPr txBox="1">
            <a:spLocks noGrp="1"/>
          </p:cNvSpPr>
          <p:nvPr>
            <p:ph sz="half" idx="1"/>
          </p:nvPr>
        </p:nvSpPr>
        <p:spPr>
          <a:xfrm>
            <a:off x="838200" y="1828800"/>
            <a:ext cx="10515600" cy="4465675"/>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1870"/>
              <a:buFont typeface="+mj-lt"/>
              <a:buAutoNum type="arabicPeriod"/>
            </a:pPr>
            <a:endParaRPr lang="en-US" b="1" dirty="0"/>
          </a:p>
          <a:p>
            <a:pPr marL="514350" lvl="0" indent="-514350" algn="l" rtl="0">
              <a:spcBef>
                <a:spcPts val="0"/>
              </a:spcBef>
              <a:spcAft>
                <a:spcPts val="1200"/>
              </a:spcAft>
              <a:buSzPts val="1870"/>
              <a:buFont typeface="+mj-lt"/>
              <a:buAutoNum type="arabicPeriod"/>
            </a:pPr>
            <a:r>
              <a:rPr lang="en-US" b="1" dirty="0"/>
              <a:t>Equivalency Committee</a:t>
            </a:r>
          </a:p>
          <a:p>
            <a:pPr marL="514350" lvl="0" indent="-514350" algn="l" rtl="0">
              <a:spcBef>
                <a:spcPts val="0"/>
              </a:spcBef>
              <a:spcAft>
                <a:spcPts val="1200"/>
              </a:spcAft>
              <a:buSzPts val="1870"/>
              <a:buFont typeface="+mj-lt"/>
              <a:buAutoNum type="arabicPeriod"/>
            </a:pPr>
            <a:endParaRPr lang="en-US" b="1" dirty="0"/>
          </a:p>
          <a:p>
            <a:pPr marL="514350" lvl="0" indent="-514350" algn="l" rtl="0">
              <a:spcBef>
                <a:spcPts val="0"/>
              </a:spcBef>
              <a:spcAft>
                <a:spcPts val="1200"/>
              </a:spcAft>
              <a:buSzPts val="1870"/>
              <a:buFont typeface="+mj-lt"/>
              <a:buAutoNum type="arabicPeriod"/>
            </a:pPr>
            <a:endParaRPr lang="en-US" b="1" dirty="0"/>
          </a:p>
          <a:p>
            <a:pPr marL="514350" lvl="0" indent="-514350" algn="l" rtl="0">
              <a:spcBef>
                <a:spcPts val="0"/>
              </a:spcBef>
              <a:spcAft>
                <a:spcPts val="1200"/>
              </a:spcAft>
              <a:buSzPts val="1870"/>
              <a:buFont typeface="+mj-lt"/>
              <a:buAutoNum type="arabicPeriod"/>
            </a:pPr>
            <a:r>
              <a:rPr lang="en-US" b="1" dirty="0"/>
              <a:t>Equivalency Process at Chabot</a:t>
            </a:r>
          </a:p>
          <a:p>
            <a:pPr marL="457200" lvl="1" indent="0">
              <a:spcBef>
                <a:spcPts val="0"/>
              </a:spcBef>
              <a:spcAft>
                <a:spcPts val="1200"/>
              </a:spcAft>
              <a:buSzPts val="1870"/>
              <a:buNone/>
            </a:pPr>
            <a:r>
              <a:rPr lang="en-US" b="1" dirty="0">
                <a:hlinkClick r:id="rId3"/>
              </a:rPr>
              <a:t>http://districtazure.clpccd.org/hr/faculty.php</a:t>
            </a:r>
            <a:endParaRPr b="1" dirty="0"/>
          </a:p>
        </p:txBody>
      </p:sp>
    </p:spTree>
    <p:extLst>
      <p:ext uri="{BB962C8B-B14F-4D97-AF65-F5344CB8AC3E}">
        <p14:creationId xmlns:p14="http://schemas.microsoft.com/office/powerpoint/2010/main" val="40024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15E0-B41C-4AB7-A1A4-BA9B0C89C11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D99D3AC-3555-4608-8E89-92C80693F049}"/>
              </a:ext>
            </a:extLst>
          </p:cNvPr>
          <p:cNvSpPr>
            <a:spLocks noGrp="1"/>
          </p:cNvSpPr>
          <p:nvPr>
            <p:ph sz="half" idx="1"/>
          </p:nvPr>
        </p:nvSpPr>
        <p:spPr/>
        <p:txBody>
          <a:bodyPr>
            <a:normAutofit/>
          </a:bodyPr>
          <a:lstStyle/>
          <a:p>
            <a:pPr marL="514350" indent="-514350">
              <a:buFont typeface="+mj-lt"/>
              <a:buAutoNum type="arabicPeriod"/>
            </a:pPr>
            <a:r>
              <a:rPr lang="en-US" dirty="0"/>
              <a:t>Familiarize yourself with the local process for assigning courses to disciplines that was approved by the Faculty Senate in Spring 2020</a:t>
            </a:r>
          </a:p>
          <a:p>
            <a:pPr lvl="1"/>
            <a:r>
              <a:rPr lang="en-US" dirty="0">
                <a:hlinkClick r:id="rId2"/>
              </a:rPr>
              <a:t>Assigning Courses Guidelines</a:t>
            </a:r>
            <a:br>
              <a:rPr lang="en-US" dirty="0"/>
            </a:br>
            <a:endParaRPr lang="en-US" dirty="0"/>
          </a:p>
          <a:p>
            <a:pPr marL="514350" indent="-514350">
              <a:buFont typeface="+mj-lt"/>
              <a:buAutoNum type="arabicPeriod"/>
            </a:pPr>
            <a:r>
              <a:rPr lang="en-US" dirty="0"/>
              <a:t>Each department must complete the assigning courses to disciplines worksheets by December 2022</a:t>
            </a:r>
          </a:p>
          <a:p>
            <a:pPr lvl="1"/>
            <a:r>
              <a:rPr lang="en-US" dirty="0"/>
              <a:t>Instructions and Worksheet (link coming soon)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A9B5C2D7-0C02-4D10-9CD5-0EE2AAD8D939}"/>
              </a:ext>
            </a:extLst>
          </p:cNvPr>
          <p:cNvSpPr>
            <a:spLocks noGrp="1"/>
          </p:cNvSpPr>
          <p:nvPr>
            <p:ph type="sldNum" sz="quarter" idx="4"/>
          </p:nvPr>
        </p:nvSpPr>
        <p:spPr/>
        <p:txBody>
          <a:bodyPr/>
          <a:lstStyle/>
          <a:p>
            <a:fld id="{492D8F1A-69A8-9242-9469-8400121D240A}" type="slidenum">
              <a:rPr lang="en-US" smtClean="0"/>
              <a:pPr/>
              <a:t>13</a:t>
            </a:fld>
            <a:endParaRPr lang="en-US" dirty="0"/>
          </a:p>
        </p:txBody>
      </p:sp>
    </p:spTree>
    <p:extLst>
      <p:ext uri="{BB962C8B-B14F-4D97-AF65-F5344CB8AC3E}">
        <p14:creationId xmlns:p14="http://schemas.microsoft.com/office/powerpoint/2010/main" val="263967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Resources</a:t>
            </a:r>
            <a:endParaRPr b="1" dirty="0"/>
          </a:p>
        </p:txBody>
      </p:sp>
      <p:sp>
        <p:nvSpPr>
          <p:cNvPr id="294" name="Google Shape;294;p41"/>
          <p:cNvSpPr txBox="1">
            <a:spLocks noGrp="1"/>
          </p:cNvSpPr>
          <p:nvPr>
            <p:ph sz="half" idx="1"/>
          </p:nvPr>
        </p:nvSpPr>
        <p:spPr>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u="sng" dirty="0">
                <a:solidFill>
                  <a:schemeClr val="hlink"/>
                </a:solidFill>
                <a:hlinkClick r:id="rId3"/>
              </a:rPr>
              <a:t>ASCCC Technical Visits</a:t>
            </a:r>
            <a:endParaRPr sz="3000" dirty="0"/>
          </a:p>
          <a:p>
            <a:pPr marL="457200" lvl="0" indent="-419100" algn="l" rtl="0">
              <a:spcBef>
                <a:spcPts val="0"/>
              </a:spcBef>
              <a:spcAft>
                <a:spcPts val="0"/>
              </a:spcAft>
              <a:buSzPts val="3000"/>
              <a:buChar char="•"/>
            </a:pPr>
            <a:r>
              <a:rPr lang="en-US" sz="3000" u="sng" dirty="0">
                <a:solidFill>
                  <a:schemeClr val="hlink"/>
                </a:solidFill>
                <a:hlinkClick r:id="rId4"/>
              </a:rPr>
              <a:t>Who Gets to Teach That Course</a:t>
            </a:r>
            <a:r>
              <a:rPr lang="en-US" sz="3000" dirty="0"/>
              <a:t>? (Rostrum article)</a:t>
            </a:r>
            <a:endParaRPr sz="3000" dirty="0"/>
          </a:p>
          <a:p>
            <a:pPr marL="457200" lvl="0" indent="-419100" algn="l" rtl="0">
              <a:spcBef>
                <a:spcPts val="0"/>
              </a:spcBef>
              <a:spcAft>
                <a:spcPts val="0"/>
              </a:spcAft>
              <a:buSzPts val="3000"/>
              <a:buChar char="•"/>
            </a:pPr>
            <a:r>
              <a:rPr lang="en-US" sz="3000" u="sng" dirty="0">
                <a:solidFill>
                  <a:schemeClr val="hlink"/>
                </a:solidFill>
                <a:hlinkClick r:id="rId5"/>
              </a:rPr>
              <a:t>Untangling the Knots . . . </a:t>
            </a:r>
            <a:r>
              <a:rPr lang="en-US" sz="3000" dirty="0"/>
              <a:t>(Rostrum article)</a:t>
            </a:r>
            <a:endParaRPr sz="3000" dirty="0"/>
          </a:p>
          <a:p>
            <a:pPr marL="457200" lvl="0" indent="-419100" algn="l" rtl="0">
              <a:spcBef>
                <a:spcPts val="0"/>
              </a:spcBef>
              <a:spcAft>
                <a:spcPts val="0"/>
              </a:spcAft>
              <a:buSzPts val="3000"/>
              <a:buChar char="•"/>
            </a:pPr>
            <a:r>
              <a:rPr lang="en-US" sz="3000" u="sng" dirty="0">
                <a:solidFill>
                  <a:schemeClr val="hlink"/>
                </a:solidFill>
                <a:hlinkClick r:id="rId6"/>
              </a:rPr>
              <a:t>Equivalence to the Minimum Qualifications</a:t>
            </a:r>
            <a:r>
              <a:rPr lang="en-US" sz="3000" dirty="0"/>
              <a:t> (2016 Paper)</a:t>
            </a:r>
            <a:endParaRPr sz="3000" dirty="0"/>
          </a:p>
          <a:p>
            <a:pPr marL="457200" lvl="0" indent="-419100" algn="l" rtl="0">
              <a:spcBef>
                <a:spcPts val="640"/>
              </a:spcBef>
              <a:spcAft>
                <a:spcPts val="0"/>
              </a:spcAft>
              <a:buSzPts val="3000"/>
              <a:buChar char="•"/>
            </a:pPr>
            <a:r>
              <a:rPr lang="en-US" sz="3000" dirty="0"/>
              <a:t>CTE Equivalency Resources</a:t>
            </a:r>
            <a:endParaRPr sz="3000" dirty="0"/>
          </a:p>
          <a:p>
            <a:pPr marL="914400" lvl="1" indent="-419100" algn="l" rtl="0">
              <a:spcBef>
                <a:spcPts val="640"/>
              </a:spcBef>
              <a:spcAft>
                <a:spcPts val="0"/>
              </a:spcAft>
              <a:buSzPts val="3000"/>
              <a:buChar char="•"/>
            </a:pPr>
            <a:r>
              <a:rPr lang="en-US" sz="3000" u="sng" dirty="0">
                <a:solidFill>
                  <a:schemeClr val="hlink"/>
                </a:solidFill>
                <a:hlinkClick r:id="rId7"/>
              </a:rPr>
              <a:t>CTE Minimum Qualifications Toolkit </a:t>
            </a:r>
            <a:r>
              <a:rPr lang="en-US" sz="3000" dirty="0"/>
              <a:t>(Webinar) </a:t>
            </a:r>
            <a:r>
              <a:rPr lang="en-US" sz="3000" dirty="0">
                <a:solidFill>
                  <a:srgbClr val="212121"/>
                </a:solidFill>
                <a:highlight>
                  <a:srgbClr val="FFFFFF"/>
                </a:highlight>
              </a:rPr>
              <a:t> </a:t>
            </a:r>
            <a:endParaRPr sz="3000" dirty="0"/>
          </a:p>
          <a:p>
            <a:pPr marL="914400" lvl="1" indent="-419100" algn="l" rtl="0">
              <a:spcBef>
                <a:spcPts val="360"/>
              </a:spcBef>
              <a:spcAft>
                <a:spcPts val="0"/>
              </a:spcAft>
              <a:buSzPts val="3000"/>
              <a:buChar char="•"/>
            </a:pPr>
            <a:r>
              <a:rPr lang="en-US" sz="3000" u="sng" dirty="0">
                <a:solidFill>
                  <a:schemeClr val="hlink"/>
                </a:solidFill>
                <a:hlinkClick r:id="rId8"/>
              </a:rPr>
              <a:t>Toolkit</a:t>
            </a:r>
            <a:r>
              <a:rPr lang="en-US" sz="3000" dirty="0"/>
              <a:t> (Webpage)</a:t>
            </a:r>
            <a:endParaRPr sz="3000" dirty="0"/>
          </a:p>
        </p:txBody>
      </p:sp>
    </p:spTree>
    <p:extLst>
      <p:ext uri="{BB962C8B-B14F-4D97-AF65-F5344CB8AC3E}">
        <p14:creationId xmlns:p14="http://schemas.microsoft.com/office/powerpoint/2010/main" val="8726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Any Questions?</a:t>
            </a:r>
            <a:endParaRPr dirty="0"/>
          </a:p>
        </p:txBody>
      </p:sp>
      <p:sp>
        <p:nvSpPr>
          <p:cNvPr id="286" name="Google Shape;286;p40"/>
          <p:cNvSpPr txBox="1">
            <a:spLocks noGrp="1"/>
          </p:cNvSpPr>
          <p:nvPr>
            <p:ph sz="half" idx="1"/>
          </p:nvPr>
        </p:nvSpPr>
        <p:spPr>
          <a:xfrm>
            <a:off x="337386" y="2286443"/>
            <a:ext cx="9217431" cy="4008032"/>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SzPts val="2040"/>
              <a:buNone/>
            </a:pPr>
            <a:endParaRPr sz="3000" dirty="0"/>
          </a:p>
          <a:p>
            <a:pPr marL="457200" lvl="1" indent="0" algn="l" rtl="0">
              <a:spcBef>
                <a:spcPts val="400"/>
              </a:spcBef>
              <a:spcAft>
                <a:spcPts val="0"/>
              </a:spcAft>
              <a:buSzPts val="1700"/>
              <a:buNone/>
            </a:pPr>
            <a:r>
              <a:rPr lang="en-US" sz="3000" dirty="0"/>
              <a:t>Email questions </a:t>
            </a:r>
            <a:r>
              <a:rPr lang="en-US" sz="3000" dirty="0">
                <a:hlinkClick r:id="rId3"/>
              </a:rPr>
              <a:t>Dara Greene</a:t>
            </a:r>
            <a:r>
              <a:rPr lang="en-US" sz="3000" dirty="0"/>
              <a:t>, Curriculum Chair </a:t>
            </a:r>
          </a:p>
          <a:p>
            <a:pPr marL="457200" lvl="1" indent="0" algn="l" rtl="0">
              <a:spcBef>
                <a:spcPts val="400"/>
              </a:spcBef>
              <a:spcAft>
                <a:spcPts val="0"/>
              </a:spcAft>
              <a:buSzPts val="1700"/>
              <a:buNone/>
            </a:pPr>
            <a:endParaRPr lang="en-US" sz="3000" dirty="0"/>
          </a:p>
          <a:p>
            <a:pPr marL="457200" lvl="1" indent="0" algn="l" rtl="0">
              <a:spcBef>
                <a:spcPts val="400"/>
              </a:spcBef>
              <a:spcAft>
                <a:spcPts val="0"/>
              </a:spcAft>
              <a:buSzPts val="1700"/>
              <a:buNone/>
            </a:pPr>
            <a:r>
              <a:rPr lang="en-US" sz="3000" dirty="0"/>
              <a:t>Email Questions to info@asccc.org</a:t>
            </a:r>
            <a:endParaRPr sz="3000" dirty="0"/>
          </a:p>
          <a:p>
            <a:pPr marL="182880" lvl="0" indent="-53339" algn="l" rtl="0">
              <a:spcBef>
                <a:spcPts val="480"/>
              </a:spcBef>
              <a:spcAft>
                <a:spcPts val="0"/>
              </a:spcAft>
              <a:buSzPts val="2040"/>
              <a:buNone/>
            </a:pPr>
            <a:endParaRPr sz="3000" dirty="0"/>
          </a:p>
        </p:txBody>
      </p:sp>
      <p:pic>
        <p:nvPicPr>
          <p:cNvPr id="287" name="Google Shape;287;p40" descr="A List Of Questionable Publishers | The Crypto Crew"/>
          <p:cNvPicPr preferRelativeResize="0"/>
          <p:nvPr/>
        </p:nvPicPr>
        <p:blipFill rotWithShape="1">
          <a:blip r:embed="rId4">
            <a:alphaModFix/>
          </a:blip>
          <a:srcRect/>
          <a:stretch/>
        </p:blipFill>
        <p:spPr>
          <a:xfrm>
            <a:off x="7681160" y="1708484"/>
            <a:ext cx="4173454" cy="44516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6277-5F53-4276-AC72-34E8570D1C43}"/>
              </a:ext>
            </a:extLst>
          </p:cNvPr>
          <p:cNvSpPr>
            <a:spLocks noGrp="1"/>
          </p:cNvSpPr>
          <p:nvPr>
            <p:ph type="title"/>
          </p:nvPr>
        </p:nvSpPr>
        <p:spPr/>
        <p:txBody>
          <a:bodyPr/>
          <a:lstStyle/>
          <a:p>
            <a:r>
              <a:rPr lang="en-US" dirty="0"/>
              <a:t>Big Picture – Why is this Important</a:t>
            </a:r>
          </a:p>
        </p:txBody>
      </p:sp>
      <p:sp>
        <p:nvSpPr>
          <p:cNvPr id="8" name="Content Placeholder 7">
            <a:extLst>
              <a:ext uri="{FF2B5EF4-FFF2-40B4-BE49-F238E27FC236}">
                <a16:creationId xmlns:a16="http://schemas.microsoft.com/office/drawing/2014/main" id="{2C9278E8-7BFB-40F1-89D3-3BCDBE6247D3}"/>
              </a:ext>
            </a:extLst>
          </p:cNvPr>
          <p:cNvSpPr>
            <a:spLocks noGrp="1"/>
          </p:cNvSpPr>
          <p:nvPr>
            <p:ph sz="half" idx="1"/>
          </p:nvPr>
        </p:nvSpPr>
        <p:spPr/>
        <p:txBody>
          <a:bodyPr/>
          <a:lstStyle/>
          <a:p>
            <a:r>
              <a:rPr lang="en-US" dirty="0"/>
              <a:t>Why do we assign courses to discipline(s)?</a:t>
            </a:r>
          </a:p>
          <a:p>
            <a:r>
              <a:rPr lang="en-US" dirty="0"/>
              <a:t>Who should be in involved in the work? </a:t>
            </a:r>
          </a:p>
          <a:p>
            <a:r>
              <a:rPr lang="en-US" dirty="0"/>
              <a:t>What is the local process to complete the work? </a:t>
            </a:r>
          </a:p>
          <a:p>
            <a:endParaRPr lang="en-US" dirty="0"/>
          </a:p>
        </p:txBody>
      </p:sp>
      <p:sp>
        <p:nvSpPr>
          <p:cNvPr id="5" name="Slide Number Placeholder 4">
            <a:extLst>
              <a:ext uri="{FF2B5EF4-FFF2-40B4-BE49-F238E27FC236}">
                <a16:creationId xmlns:a16="http://schemas.microsoft.com/office/drawing/2014/main" id="{E48791AC-7727-4A57-8C8E-3CC90007D32A}"/>
              </a:ext>
            </a:extLst>
          </p:cNvPr>
          <p:cNvSpPr>
            <a:spLocks noGrp="1"/>
          </p:cNvSpPr>
          <p:nvPr>
            <p:ph type="sldNum" sz="quarter" idx="4"/>
          </p:nvPr>
        </p:nvSpPr>
        <p:spPr/>
        <p:txBody>
          <a:bodyPr/>
          <a:lstStyle/>
          <a:p>
            <a:fld id="{492D8F1A-69A8-9242-9469-8400121D240A}" type="slidenum">
              <a:rPr lang="en-US" smtClean="0"/>
              <a:pPr/>
              <a:t>2</a:t>
            </a:fld>
            <a:endParaRPr lang="en-US" dirty="0"/>
          </a:p>
        </p:txBody>
      </p:sp>
      <p:pic>
        <p:nvPicPr>
          <p:cNvPr id="1026" name="Picture 2" descr="the-big-picture-2 – TradingFibz">
            <a:extLst>
              <a:ext uri="{FF2B5EF4-FFF2-40B4-BE49-F238E27FC236}">
                <a16:creationId xmlns:a16="http://schemas.microsoft.com/office/drawing/2014/main" id="{2129D327-38D6-4D71-A470-4010DA09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253" y="4290459"/>
            <a:ext cx="3959429" cy="221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7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CA9B-37AB-4CC8-A71F-1176CBEC57DF}"/>
              </a:ext>
            </a:extLst>
          </p:cNvPr>
          <p:cNvSpPr>
            <a:spLocks noGrp="1"/>
          </p:cNvSpPr>
          <p:nvPr>
            <p:ph type="title"/>
          </p:nvPr>
        </p:nvSpPr>
        <p:spPr/>
        <p:txBody>
          <a:bodyPr/>
          <a:lstStyle/>
          <a:p>
            <a:r>
              <a:rPr lang="en-US" dirty="0"/>
              <a:t>Why?- Local Control of Process </a:t>
            </a:r>
          </a:p>
        </p:txBody>
      </p:sp>
      <p:sp>
        <p:nvSpPr>
          <p:cNvPr id="3" name="Content Placeholder 2">
            <a:extLst>
              <a:ext uri="{FF2B5EF4-FFF2-40B4-BE49-F238E27FC236}">
                <a16:creationId xmlns:a16="http://schemas.microsoft.com/office/drawing/2014/main" id="{25EC77C8-3C9A-448B-B8BE-9AA9A4E03567}"/>
              </a:ext>
            </a:extLst>
          </p:cNvPr>
          <p:cNvSpPr>
            <a:spLocks noGrp="1"/>
          </p:cNvSpPr>
          <p:nvPr>
            <p:ph sz="half" idx="1"/>
          </p:nvPr>
        </p:nvSpPr>
        <p:spPr/>
        <p:txBody>
          <a:bodyPr>
            <a:normAutofit/>
          </a:bodyPr>
          <a:lstStyle/>
          <a:p>
            <a:r>
              <a:rPr lang="en-US" dirty="0"/>
              <a:t>CCC require minimum qualifications for faculty to teach a course.</a:t>
            </a:r>
          </a:p>
          <a:p>
            <a:r>
              <a:rPr lang="en-US" sz="2800" dirty="0"/>
              <a:t>All Courses </a:t>
            </a:r>
            <a:r>
              <a:rPr lang="en-US" sz="2800" b="1" dirty="0"/>
              <a:t>must</a:t>
            </a:r>
            <a:r>
              <a:rPr lang="en-US" sz="2800" dirty="0"/>
              <a:t> be assigned to a discipline listed in the Discipline’s List and the assignment of courses is under the </a:t>
            </a:r>
            <a:r>
              <a:rPr lang="en-US" sz="2800" b="1" dirty="0"/>
              <a:t>academic senate’s/curriculum committee’s</a:t>
            </a:r>
            <a:r>
              <a:rPr lang="en-US" sz="2800" dirty="0"/>
              <a:t> authority.</a:t>
            </a:r>
          </a:p>
          <a:p>
            <a:r>
              <a:rPr lang="en-US" sz="2800" dirty="0"/>
              <a:t>The process for assigning courses is locally determined and may differ from college to college</a:t>
            </a:r>
          </a:p>
          <a:p>
            <a:pPr lvl="1"/>
            <a:r>
              <a:rPr lang="en-US" sz="2600" dirty="0"/>
              <a:t>Chabot College Faculty Senate adopted a process in Spring 2020 per the recommendation of the Curriculum </a:t>
            </a:r>
            <a:r>
              <a:rPr lang="en-US" sz="2600" dirty="0" err="1"/>
              <a:t>Committe</a:t>
            </a:r>
            <a:endParaRPr lang="en-US" sz="2600" dirty="0"/>
          </a:p>
        </p:txBody>
      </p:sp>
      <p:sp>
        <p:nvSpPr>
          <p:cNvPr id="4" name="Slide Number Placeholder 3">
            <a:extLst>
              <a:ext uri="{FF2B5EF4-FFF2-40B4-BE49-F238E27FC236}">
                <a16:creationId xmlns:a16="http://schemas.microsoft.com/office/drawing/2014/main" id="{1CBBC02C-5395-45E1-B858-E019DF8B502C}"/>
              </a:ext>
            </a:extLst>
          </p:cNvPr>
          <p:cNvSpPr>
            <a:spLocks noGrp="1"/>
          </p:cNvSpPr>
          <p:nvPr>
            <p:ph type="sldNum" sz="quarter" idx="4"/>
          </p:nvPr>
        </p:nvSpPr>
        <p:spPr/>
        <p:txBody>
          <a:bodyPr/>
          <a:lstStyle/>
          <a:p>
            <a:fld id="{492D8F1A-69A8-9242-9469-8400121D240A}" type="slidenum">
              <a:rPr lang="en-US" smtClean="0"/>
              <a:pPr/>
              <a:t>3</a:t>
            </a:fld>
            <a:endParaRPr lang="en-US" dirty="0"/>
          </a:p>
        </p:txBody>
      </p:sp>
    </p:spTree>
    <p:extLst>
      <p:ext uri="{BB962C8B-B14F-4D97-AF65-F5344CB8AC3E}">
        <p14:creationId xmlns:p14="http://schemas.microsoft.com/office/powerpoint/2010/main" val="321772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5297-BFDB-4277-A8D9-B4F5B1532650}"/>
              </a:ext>
            </a:extLst>
          </p:cNvPr>
          <p:cNvSpPr>
            <a:spLocks noGrp="1"/>
          </p:cNvSpPr>
          <p:nvPr>
            <p:ph type="title"/>
          </p:nvPr>
        </p:nvSpPr>
        <p:spPr/>
        <p:txBody>
          <a:bodyPr/>
          <a:lstStyle/>
          <a:p>
            <a:r>
              <a:rPr lang="en-US" dirty="0"/>
              <a:t>Why? – Disciplines List and Subject Expertise </a:t>
            </a:r>
          </a:p>
        </p:txBody>
      </p:sp>
      <p:sp>
        <p:nvSpPr>
          <p:cNvPr id="3" name="Content Placeholder 2">
            <a:extLst>
              <a:ext uri="{FF2B5EF4-FFF2-40B4-BE49-F238E27FC236}">
                <a16:creationId xmlns:a16="http://schemas.microsoft.com/office/drawing/2014/main" id="{6F7DE8AE-0014-4E3D-A1D2-C6E22864AC09}"/>
              </a:ext>
            </a:extLst>
          </p:cNvPr>
          <p:cNvSpPr>
            <a:spLocks noGrp="1"/>
          </p:cNvSpPr>
          <p:nvPr>
            <p:ph sz="half" idx="1"/>
          </p:nvPr>
        </p:nvSpPr>
        <p:spPr>
          <a:xfrm>
            <a:off x="838199" y="2286443"/>
            <a:ext cx="10651435" cy="4008032"/>
          </a:xfrm>
        </p:spPr>
        <p:txBody>
          <a:bodyPr>
            <a:normAutofit lnSpcReduction="10000"/>
          </a:bodyPr>
          <a:lstStyle/>
          <a:p>
            <a:r>
              <a:rPr lang="en-US" dirty="0"/>
              <a:t>Assigning courses to the discipline aligns required minimum qualifications to individual courses (ensures faculty expertise to teach courses) </a:t>
            </a:r>
          </a:p>
          <a:p>
            <a:pPr marL="457200" lvl="1" indent="-222250">
              <a:spcBef>
                <a:spcPts val="560"/>
              </a:spcBef>
              <a:buSzPts val="3000"/>
            </a:pPr>
            <a:r>
              <a:rPr lang="en-US" sz="3000" dirty="0"/>
              <a:t>Instructional faculty teach courses </a:t>
            </a:r>
            <a:r>
              <a:rPr lang="en-US" sz="3000" i="1" dirty="0"/>
              <a:t>assigned to </a:t>
            </a:r>
            <a:r>
              <a:rPr lang="en-US" sz="3000" b="1" i="1" dirty="0"/>
              <a:t>disciplines</a:t>
            </a:r>
            <a:r>
              <a:rPr lang="en-US" sz="3000" i="1" dirty="0"/>
              <a:t>, not rubrics or departments</a:t>
            </a:r>
            <a:r>
              <a:rPr lang="en-US" sz="3000" dirty="0"/>
              <a:t>.</a:t>
            </a:r>
          </a:p>
          <a:p>
            <a:pPr marL="731520" lvl="2" indent="-236219">
              <a:spcBef>
                <a:spcPts val="480"/>
              </a:spcBef>
              <a:buSzPts val="3000"/>
            </a:pPr>
            <a:r>
              <a:rPr lang="en-US" sz="3000" dirty="0"/>
              <a:t>Faculty must meet the MQs of the disciplines to which courses are assigned.</a:t>
            </a:r>
          </a:p>
          <a:p>
            <a:pPr marL="1188720" lvl="3" indent="-236219">
              <a:spcBef>
                <a:spcPts val="480"/>
              </a:spcBef>
              <a:buSzPts val="3000"/>
            </a:pPr>
            <a:r>
              <a:rPr lang="en-US" sz="2800" dirty="0"/>
              <a:t>Example: The Chemistry and Earth Sciences Department offers courses in Chemistry, Geology, Oceanography, and Geography.  </a:t>
            </a:r>
          </a:p>
          <a:p>
            <a:endParaRPr lang="en-US" dirty="0"/>
          </a:p>
        </p:txBody>
      </p:sp>
      <p:sp>
        <p:nvSpPr>
          <p:cNvPr id="4" name="Slide Number Placeholder 3">
            <a:extLst>
              <a:ext uri="{FF2B5EF4-FFF2-40B4-BE49-F238E27FC236}">
                <a16:creationId xmlns:a16="http://schemas.microsoft.com/office/drawing/2014/main" id="{43765796-D185-4FB7-98FB-E5D7D626BB14}"/>
              </a:ext>
            </a:extLst>
          </p:cNvPr>
          <p:cNvSpPr>
            <a:spLocks noGrp="1"/>
          </p:cNvSpPr>
          <p:nvPr>
            <p:ph type="sldNum" sz="quarter" idx="4"/>
          </p:nvPr>
        </p:nvSpPr>
        <p:spPr/>
        <p:txBody>
          <a:bodyPr/>
          <a:lstStyle/>
          <a:p>
            <a:fld id="{492D8F1A-69A8-9242-9469-8400121D240A}" type="slidenum">
              <a:rPr lang="en-US" smtClean="0"/>
              <a:pPr/>
              <a:t>4</a:t>
            </a:fld>
            <a:endParaRPr lang="en-US" dirty="0"/>
          </a:p>
        </p:txBody>
      </p:sp>
    </p:spTree>
    <p:extLst>
      <p:ext uri="{BB962C8B-B14F-4D97-AF65-F5344CB8AC3E}">
        <p14:creationId xmlns:p14="http://schemas.microsoft.com/office/powerpoint/2010/main" val="36674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5297-BFDB-4277-A8D9-B4F5B1532650}"/>
              </a:ext>
            </a:extLst>
          </p:cNvPr>
          <p:cNvSpPr>
            <a:spLocks noGrp="1"/>
          </p:cNvSpPr>
          <p:nvPr>
            <p:ph type="title"/>
          </p:nvPr>
        </p:nvSpPr>
        <p:spPr>
          <a:xfrm>
            <a:off x="838200" y="842231"/>
            <a:ext cx="10515600" cy="823442"/>
          </a:xfrm>
        </p:spPr>
        <p:txBody>
          <a:bodyPr>
            <a:normAutofit fontScale="90000"/>
          </a:bodyPr>
          <a:lstStyle/>
          <a:p>
            <a:r>
              <a:rPr lang="en-US" dirty="0"/>
              <a:t>Why? –Local use of rubric/subject versus disciplines</a:t>
            </a:r>
          </a:p>
        </p:txBody>
      </p:sp>
      <p:sp>
        <p:nvSpPr>
          <p:cNvPr id="3" name="Content Placeholder 2">
            <a:extLst>
              <a:ext uri="{FF2B5EF4-FFF2-40B4-BE49-F238E27FC236}">
                <a16:creationId xmlns:a16="http://schemas.microsoft.com/office/drawing/2014/main" id="{6F7DE8AE-0014-4E3D-A1D2-C6E22864AC09}"/>
              </a:ext>
            </a:extLst>
          </p:cNvPr>
          <p:cNvSpPr>
            <a:spLocks noGrp="1"/>
          </p:cNvSpPr>
          <p:nvPr>
            <p:ph sz="half" idx="1"/>
          </p:nvPr>
        </p:nvSpPr>
        <p:spPr>
          <a:xfrm>
            <a:off x="838199" y="1990530"/>
            <a:ext cx="10651435" cy="4303945"/>
          </a:xfrm>
        </p:spPr>
        <p:txBody>
          <a:bodyPr>
            <a:normAutofit fontScale="85000" lnSpcReduction="10000"/>
          </a:bodyPr>
          <a:lstStyle/>
          <a:p>
            <a:pPr marL="228600" lvl="1">
              <a:spcBef>
                <a:spcPts val="1000"/>
              </a:spcBef>
              <a:buSzPts val="3000"/>
            </a:pPr>
            <a:r>
              <a:rPr lang="en-US" sz="2600" dirty="0"/>
              <a:t>The </a:t>
            </a:r>
            <a:r>
              <a:rPr lang="en-US" sz="2600" dirty="0">
                <a:hlinkClick r:id="rId2"/>
              </a:rPr>
              <a:t>Minimum Qualifications handbook </a:t>
            </a:r>
            <a:r>
              <a:rPr lang="en-US" sz="2600" dirty="0"/>
              <a:t>includes a list of approved disciplines and the minimum level of education required to teach in a specific discipline.</a:t>
            </a:r>
          </a:p>
          <a:p>
            <a:pPr marL="0" lvl="1" indent="0">
              <a:spcBef>
                <a:spcPts val="1000"/>
              </a:spcBef>
              <a:buSzPts val="3000"/>
              <a:buNone/>
            </a:pPr>
            <a:endParaRPr lang="en-US" sz="2600" dirty="0"/>
          </a:p>
          <a:p>
            <a:r>
              <a:rPr lang="en-US" dirty="0"/>
              <a:t>Rubrics are a set of local letters chosen to represent a subject area.</a:t>
            </a:r>
          </a:p>
          <a:p>
            <a:pPr lvl="1"/>
            <a:r>
              <a:rPr lang="en-US" dirty="0"/>
              <a:t>Example: ENSC represents Environments Science classes at Chabot</a:t>
            </a:r>
          </a:p>
          <a:p>
            <a:pPr lvl="1"/>
            <a:r>
              <a:rPr lang="en-US" dirty="0"/>
              <a:t>Environmental Science is not a discipline in the Minimum Qualifications handbook</a:t>
            </a:r>
          </a:p>
          <a:p>
            <a:pPr marL="228600" lvl="1">
              <a:spcBef>
                <a:spcPts val="1000"/>
              </a:spcBef>
              <a:buSzPts val="3000"/>
            </a:pPr>
            <a:endParaRPr lang="en-US" sz="2600" dirty="0"/>
          </a:p>
          <a:p>
            <a:r>
              <a:rPr lang="en-US" dirty="0"/>
              <a:t>Keep abreast of updates with the Discipline Handbook. </a:t>
            </a:r>
          </a:p>
          <a:p>
            <a:pPr lvl="1"/>
            <a:r>
              <a:rPr lang="en-US" dirty="0"/>
              <a:t>Proposed for 2022-2023 </a:t>
            </a:r>
          </a:p>
          <a:p>
            <a:pPr lvl="2"/>
            <a:r>
              <a:rPr lang="en-US" dirty="0"/>
              <a:t>American Indian/Native American Studies </a:t>
            </a:r>
          </a:p>
          <a:p>
            <a:pPr lvl="2"/>
            <a:r>
              <a:rPr lang="en-US" dirty="0"/>
              <a:t>Asian American Studies </a:t>
            </a:r>
          </a:p>
          <a:p>
            <a:pPr lvl="2"/>
            <a:r>
              <a:rPr lang="en-US" dirty="0"/>
              <a:t>Nanotechnology</a:t>
            </a:r>
          </a:p>
          <a:p>
            <a:pPr marL="457200" lvl="1" indent="-222250">
              <a:spcBef>
                <a:spcPts val="560"/>
              </a:spcBef>
              <a:buSzPts val="3000"/>
            </a:pPr>
            <a:endParaRPr lang="en-US" sz="3000" dirty="0"/>
          </a:p>
          <a:p>
            <a:endParaRPr lang="en-US" dirty="0"/>
          </a:p>
        </p:txBody>
      </p:sp>
      <p:sp>
        <p:nvSpPr>
          <p:cNvPr id="4" name="Slide Number Placeholder 3">
            <a:extLst>
              <a:ext uri="{FF2B5EF4-FFF2-40B4-BE49-F238E27FC236}">
                <a16:creationId xmlns:a16="http://schemas.microsoft.com/office/drawing/2014/main" id="{43765796-D185-4FB7-98FB-E5D7D626BB14}"/>
              </a:ext>
            </a:extLst>
          </p:cNvPr>
          <p:cNvSpPr>
            <a:spLocks noGrp="1"/>
          </p:cNvSpPr>
          <p:nvPr>
            <p:ph type="sldNum" sz="quarter" idx="4"/>
          </p:nvPr>
        </p:nvSpPr>
        <p:spPr/>
        <p:txBody>
          <a:bodyPr/>
          <a:lstStyle/>
          <a:p>
            <a:fld id="{492D8F1A-69A8-9242-9469-8400121D240A}" type="slidenum">
              <a:rPr lang="en-US" smtClean="0"/>
              <a:pPr/>
              <a:t>5</a:t>
            </a:fld>
            <a:endParaRPr lang="en-US" dirty="0"/>
          </a:p>
        </p:txBody>
      </p:sp>
      <p:pic>
        <p:nvPicPr>
          <p:cNvPr id="5" name="Picture 4">
            <a:extLst>
              <a:ext uri="{FF2B5EF4-FFF2-40B4-BE49-F238E27FC236}">
                <a16:creationId xmlns:a16="http://schemas.microsoft.com/office/drawing/2014/main" id="{49E16B83-6F07-4D39-A5C0-99D650D9EDA3}"/>
              </a:ext>
            </a:extLst>
          </p:cNvPr>
          <p:cNvPicPr>
            <a:picLocks noChangeAspect="1"/>
          </p:cNvPicPr>
          <p:nvPr/>
        </p:nvPicPr>
        <p:blipFill>
          <a:blip r:embed="rId3"/>
          <a:stretch>
            <a:fillRect/>
          </a:stretch>
        </p:blipFill>
        <p:spPr>
          <a:xfrm>
            <a:off x="8546089" y="4007595"/>
            <a:ext cx="2108658" cy="2680282"/>
          </a:xfrm>
          <a:prstGeom prst="rect">
            <a:avLst/>
          </a:prstGeom>
        </p:spPr>
      </p:pic>
    </p:spTree>
    <p:extLst>
      <p:ext uri="{BB962C8B-B14F-4D97-AF65-F5344CB8AC3E}">
        <p14:creationId xmlns:p14="http://schemas.microsoft.com/office/powerpoint/2010/main" val="330073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2102300" y="1734900"/>
            <a:ext cx="53040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latin typeface="Arial"/>
              <a:ea typeface="Arial"/>
              <a:cs typeface="Arial"/>
              <a:sym typeface="Arial"/>
            </a:endParaRPr>
          </a:p>
        </p:txBody>
      </p:sp>
      <p:sp>
        <p:nvSpPr>
          <p:cNvPr id="173" name="Google Shape;173;p24"/>
          <p:cNvSpPr/>
          <p:nvPr/>
        </p:nvSpPr>
        <p:spPr>
          <a:xfrm>
            <a:off x="4867664" y="1734900"/>
            <a:ext cx="51396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4" name="Google Shape;174;p24"/>
          <p:cNvSpPr txBox="1"/>
          <p:nvPr/>
        </p:nvSpPr>
        <p:spPr>
          <a:xfrm>
            <a:off x="2404124" y="3011648"/>
            <a:ext cx="2693400" cy="247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sng" strike="noStrike" cap="none" dirty="0">
                <a:solidFill>
                  <a:srgbClr val="0070C0"/>
                </a:solidFill>
                <a:latin typeface="Arial"/>
                <a:ea typeface="Arial"/>
                <a:cs typeface="Arial"/>
                <a:sym typeface="Arial"/>
              </a:rPr>
              <a:t>Discipline</a:t>
            </a:r>
            <a:r>
              <a:rPr lang="en-US" sz="1800" b="0" i="0" u="sng" strike="noStrike" cap="none" dirty="0">
                <a:solidFill>
                  <a:srgbClr val="0070C0"/>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rgbClr val="0070C0"/>
                </a:solidFill>
                <a:latin typeface="Arial"/>
                <a:ea typeface="Arial"/>
                <a:cs typeface="Arial"/>
                <a:sym typeface="Arial"/>
              </a:rPr>
              <a:t>Defines required academic preparation and professional experience for faculty </a:t>
            </a:r>
            <a:endParaRPr dirty="0"/>
          </a:p>
        </p:txBody>
      </p:sp>
      <p:sp>
        <p:nvSpPr>
          <p:cNvPr id="175" name="Google Shape;175;p24"/>
          <p:cNvSpPr txBox="1"/>
          <p:nvPr/>
        </p:nvSpPr>
        <p:spPr>
          <a:xfrm>
            <a:off x="7329312" y="2896746"/>
            <a:ext cx="2916900" cy="112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dirty="0">
                <a:solidFill>
                  <a:srgbClr val="00B050"/>
                </a:solidFill>
                <a:latin typeface="Arial"/>
                <a:ea typeface="Arial"/>
                <a:cs typeface="Arial"/>
                <a:sym typeface="Arial"/>
              </a:rPr>
              <a:t>Courses</a:t>
            </a:r>
            <a:endParaRPr dirty="0"/>
          </a:p>
          <a:p>
            <a:pPr marL="0" marR="0" lvl="0" indent="0" algn="l" rtl="0">
              <a:spcBef>
                <a:spcPts val="0"/>
              </a:spcBef>
              <a:spcAft>
                <a:spcPts val="0"/>
              </a:spcAft>
              <a:buNone/>
            </a:pPr>
            <a:r>
              <a:rPr lang="en-US" sz="1800" dirty="0">
                <a:solidFill>
                  <a:srgbClr val="00B050"/>
                </a:solidFill>
                <a:latin typeface="Arial"/>
                <a:ea typeface="Arial"/>
                <a:cs typeface="Arial"/>
                <a:sym typeface="Arial"/>
              </a:rPr>
              <a:t>What the faculty teach…curriculum!</a:t>
            </a:r>
            <a:endParaRPr dirty="0"/>
          </a:p>
        </p:txBody>
      </p:sp>
      <p:sp>
        <p:nvSpPr>
          <p:cNvPr id="176" name="Google Shape;176;p24"/>
          <p:cNvSpPr txBox="1"/>
          <p:nvPr/>
        </p:nvSpPr>
        <p:spPr>
          <a:xfrm>
            <a:off x="5183736" y="2896746"/>
            <a:ext cx="2145600" cy="281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Arial"/>
                <a:ea typeface="Arial"/>
                <a:cs typeface="Arial"/>
                <a:sym typeface="Arial"/>
              </a:rPr>
              <a:t>Assignment of Course to </a:t>
            </a:r>
            <a:r>
              <a:rPr lang="en-US" sz="1800" b="1" u="sng" dirty="0">
                <a:solidFill>
                  <a:srgbClr val="FF0000"/>
                </a:solidFill>
                <a:latin typeface="Arial"/>
                <a:ea typeface="Arial"/>
                <a:cs typeface="Arial"/>
                <a:sym typeface="Arial"/>
              </a:rPr>
              <a:t>Discipline</a:t>
            </a:r>
            <a:r>
              <a:rPr lang="en-US" sz="1800" dirty="0">
                <a:solidFill>
                  <a:srgbClr val="FF0000"/>
                </a:solidFill>
                <a:latin typeface="Arial"/>
                <a:ea typeface="Arial"/>
                <a:cs typeface="Arial"/>
                <a:sym typeface="Arial"/>
              </a:rPr>
              <a:t> Defines the MQs needed to teach the course.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7" name="Google Shape;177;p24"/>
          <p:cNvSpPr txBox="1"/>
          <p:nvPr/>
        </p:nvSpPr>
        <p:spPr>
          <a:xfrm>
            <a:off x="526409" y="742583"/>
            <a:ext cx="1068404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dk1"/>
                </a:solidFill>
                <a:latin typeface="Arial"/>
                <a:ea typeface="Arial"/>
                <a:cs typeface="Arial"/>
                <a:sym typeface="Arial"/>
              </a:rPr>
              <a:t>Courses, Disciplines, and MQs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563C-FC4F-44FF-9945-C554C718B327}"/>
              </a:ext>
            </a:extLst>
          </p:cNvPr>
          <p:cNvSpPr>
            <a:spLocks noGrp="1"/>
          </p:cNvSpPr>
          <p:nvPr>
            <p:ph type="title"/>
          </p:nvPr>
        </p:nvSpPr>
        <p:spPr/>
        <p:txBody>
          <a:bodyPr/>
          <a:lstStyle/>
          <a:p>
            <a:r>
              <a:rPr lang="en-US" dirty="0"/>
              <a:t>Who? Faculty Role</a:t>
            </a:r>
          </a:p>
        </p:txBody>
      </p:sp>
      <p:sp>
        <p:nvSpPr>
          <p:cNvPr id="5" name="Content Placeholder 4">
            <a:extLst>
              <a:ext uri="{FF2B5EF4-FFF2-40B4-BE49-F238E27FC236}">
                <a16:creationId xmlns:a16="http://schemas.microsoft.com/office/drawing/2014/main" id="{A370E7D8-F517-48E5-8A98-15F59761A2FB}"/>
              </a:ext>
            </a:extLst>
          </p:cNvPr>
          <p:cNvSpPr>
            <a:spLocks noGrp="1"/>
          </p:cNvSpPr>
          <p:nvPr>
            <p:ph sz="half" idx="1"/>
          </p:nvPr>
        </p:nvSpPr>
        <p:spPr/>
        <p:txBody>
          <a:bodyPr/>
          <a:lstStyle/>
          <a:p>
            <a:r>
              <a:rPr lang="en-US" dirty="0"/>
              <a:t>Faculty Role- Articulated in the 10+1 </a:t>
            </a:r>
          </a:p>
          <a:p>
            <a:r>
              <a:rPr lang="en-US" dirty="0"/>
              <a:t>Need Discipline Expertise </a:t>
            </a:r>
          </a:p>
          <a:p>
            <a:r>
              <a:rPr lang="en-US" dirty="0"/>
              <a:t>Role of Curriculum Committees </a:t>
            </a:r>
          </a:p>
          <a:p>
            <a:r>
              <a:rPr lang="en-US" dirty="0"/>
              <a:t>Aligned to Minimum Qualifications and Equivalency </a:t>
            </a:r>
          </a:p>
        </p:txBody>
      </p:sp>
      <p:pic>
        <p:nvPicPr>
          <p:cNvPr id="7" name="Content Placeholder 6">
            <a:extLst>
              <a:ext uri="{FF2B5EF4-FFF2-40B4-BE49-F238E27FC236}">
                <a16:creationId xmlns:a16="http://schemas.microsoft.com/office/drawing/2014/main" id="{8CE45B2B-D85D-4BD3-BFE4-225F715392C9}"/>
              </a:ext>
            </a:extLst>
          </p:cNvPr>
          <p:cNvPicPr>
            <a:picLocks noGrp="1" noChangeAspect="1"/>
          </p:cNvPicPr>
          <p:nvPr>
            <p:ph sz="half" idx="2"/>
          </p:nvPr>
        </p:nvPicPr>
        <p:blipFill>
          <a:blip r:embed="rId2"/>
          <a:stretch>
            <a:fillRect/>
          </a:stretch>
        </p:blipFill>
        <p:spPr>
          <a:xfrm>
            <a:off x="6817453" y="1317077"/>
            <a:ext cx="4401233" cy="5086418"/>
          </a:xfrm>
          <a:prstGeom prst="rect">
            <a:avLst/>
          </a:prstGeom>
        </p:spPr>
      </p:pic>
      <p:sp>
        <p:nvSpPr>
          <p:cNvPr id="4" name="Slide Number Placeholder 3">
            <a:extLst>
              <a:ext uri="{FF2B5EF4-FFF2-40B4-BE49-F238E27FC236}">
                <a16:creationId xmlns:a16="http://schemas.microsoft.com/office/drawing/2014/main" id="{8C555CCA-5871-442E-B673-0129B674AE9E}"/>
              </a:ext>
            </a:extLst>
          </p:cNvPr>
          <p:cNvSpPr>
            <a:spLocks noGrp="1"/>
          </p:cNvSpPr>
          <p:nvPr>
            <p:ph type="sldNum" sz="quarter" idx="4"/>
          </p:nvPr>
        </p:nvSpPr>
        <p:spPr/>
        <p:txBody>
          <a:bodyPr/>
          <a:lstStyle/>
          <a:p>
            <a:fld id="{492D8F1A-69A8-9242-9469-8400121D240A}" type="slidenum">
              <a:rPr lang="en-US" smtClean="0"/>
              <a:pPr/>
              <a:t>7</a:t>
            </a:fld>
            <a:endParaRPr lang="en-US" dirty="0"/>
          </a:p>
        </p:txBody>
      </p:sp>
    </p:spTree>
    <p:extLst>
      <p:ext uri="{BB962C8B-B14F-4D97-AF65-F5344CB8AC3E}">
        <p14:creationId xmlns:p14="http://schemas.microsoft.com/office/powerpoint/2010/main" val="343757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How? Options for Assigning Courses</a:t>
            </a:r>
            <a:endParaRPr dirty="0"/>
          </a:p>
        </p:txBody>
      </p:sp>
      <p:sp>
        <p:nvSpPr>
          <p:cNvPr id="191" name="Google Shape;191;p26"/>
          <p:cNvSpPr txBox="1">
            <a:spLocks noGrp="1"/>
          </p:cNvSpPr>
          <p:nvPr>
            <p:ph sz="half" idx="1"/>
          </p:nvPr>
        </p:nvSpPr>
        <p:spPr>
          <a:xfrm>
            <a:off x="838200" y="1882066"/>
            <a:ext cx="10515600" cy="441240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380"/>
              <a:buFont typeface="Arial"/>
              <a:buAutoNum type="arabicPeriod"/>
            </a:pPr>
            <a:r>
              <a:rPr lang="en-US" sz="2800" b="1" dirty="0"/>
              <a:t>Course assigned to a single discipline </a:t>
            </a:r>
            <a:endParaRPr b="1" dirty="0"/>
          </a:p>
          <a:p>
            <a:pPr marL="457200" lvl="1" indent="-182880" algn="l" rtl="0">
              <a:spcBef>
                <a:spcPts val="480"/>
              </a:spcBef>
              <a:spcAft>
                <a:spcPts val="0"/>
              </a:spcAft>
              <a:buSzPts val="2040"/>
              <a:buChar char="•"/>
            </a:pPr>
            <a:r>
              <a:rPr lang="en-US" sz="2400" dirty="0"/>
              <a:t>Example: ENGL 101 assigned to English. The minimum qualifications for English provides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“or”  </a:t>
            </a:r>
            <a:endParaRPr b="1" dirty="0"/>
          </a:p>
          <a:p>
            <a:pPr marL="457200" lvl="1" indent="-182880" algn="l" rtl="0">
              <a:spcBef>
                <a:spcPts val="480"/>
              </a:spcBef>
              <a:spcAft>
                <a:spcPts val="0"/>
              </a:spcAft>
              <a:buSzPts val="2040"/>
              <a:buChar char="•"/>
            </a:pPr>
            <a:r>
              <a:rPr lang="en-US" sz="2400" dirty="0"/>
              <a:t>Example: ARTS 101 assigned to Art </a:t>
            </a:r>
            <a:r>
              <a:rPr lang="en-US" sz="2400" i="1" dirty="0"/>
              <a:t>or </a:t>
            </a:r>
            <a:r>
              <a:rPr lang="en-US" sz="2400" dirty="0"/>
              <a:t>Graphic Design. The minimum qualifications for either discipline provide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“and” </a:t>
            </a:r>
            <a:endParaRPr b="1" dirty="0"/>
          </a:p>
          <a:p>
            <a:pPr marL="457200" lvl="1" indent="-182880" algn="l" rtl="0">
              <a:spcBef>
                <a:spcPts val="480"/>
              </a:spcBef>
              <a:spcAft>
                <a:spcPts val="0"/>
              </a:spcAft>
              <a:buSzPts val="2040"/>
              <a:buChar char="•"/>
            </a:pPr>
            <a:r>
              <a:rPr lang="en-US" sz="2400" dirty="0"/>
              <a:t>Example: HUMA 120 assigned to Humanities </a:t>
            </a:r>
            <a:r>
              <a:rPr lang="en-US" sz="2400" i="1" dirty="0"/>
              <a:t>and </a:t>
            </a:r>
            <a:r>
              <a:rPr lang="en-US" sz="2400" dirty="0"/>
              <a:t>Ethnic Studies. The minimum qualifications for both disciplines </a:t>
            </a:r>
            <a:r>
              <a:rPr lang="en-US" sz="2400" i="1" dirty="0"/>
              <a:t>together </a:t>
            </a:r>
            <a:r>
              <a:rPr lang="en-US" sz="2400" dirty="0"/>
              <a:t>provide adequate preparation to teach the course content. </a:t>
            </a:r>
            <a:endParaRPr dirty="0"/>
          </a:p>
          <a:p>
            <a:pPr marL="182880" lvl="0" indent="-53339" algn="l" rtl="0">
              <a:spcBef>
                <a:spcPts val="480"/>
              </a:spcBef>
              <a:spcAft>
                <a:spcPts val="0"/>
              </a:spcAft>
              <a:buSzPts val="204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Multiple Disciplines</a:t>
            </a:r>
            <a:endParaRPr dirty="0"/>
          </a:p>
        </p:txBody>
      </p:sp>
      <p:sp>
        <p:nvSpPr>
          <p:cNvPr id="198" name="Google Shape;198;p27"/>
          <p:cNvSpPr txBox="1">
            <a:spLocks noGrp="1"/>
          </p:cNvSpPr>
          <p:nvPr>
            <p:ph sz="half" idx="1"/>
          </p:nvPr>
        </p:nvSpPr>
        <p:spPr>
          <a:xfrm>
            <a:off x="838200" y="1970842"/>
            <a:ext cx="10515600" cy="4748009"/>
          </a:xfrm>
          <a:prstGeom prst="rect">
            <a:avLst/>
          </a:prstGeom>
          <a:noFill/>
          <a:ln>
            <a:noFill/>
          </a:ln>
        </p:spPr>
        <p:txBody>
          <a:bodyPr spcFirstLastPara="1" wrap="square" lIns="91425" tIns="45700" rIns="91425" bIns="45700" anchor="t" anchorCtr="0">
            <a:noAutofit/>
          </a:bodyPr>
          <a:lstStyle/>
          <a:p>
            <a:pPr marL="182880" lvl="0" indent="-216534" algn="l" rtl="0">
              <a:spcBef>
                <a:spcPts val="0"/>
              </a:spcBef>
              <a:spcAft>
                <a:spcPts val="0"/>
              </a:spcAft>
              <a:buSzPts val="2400"/>
              <a:buChar char="•"/>
            </a:pPr>
            <a:r>
              <a:rPr lang="en-US" dirty="0"/>
              <a:t>Do</a:t>
            </a:r>
            <a:r>
              <a:rPr lang="en-US" i="1" dirty="0"/>
              <a:t> not </a:t>
            </a:r>
            <a:r>
              <a:rPr lang="en-US" dirty="0"/>
              <a:t>need to have more than one course outline of record (COR) or be listed in the catalog under multiple subject codes. </a:t>
            </a:r>
          </a:p>
          <a:p>
            <a:pPr marL="742950" lvl="1" indent="-376555" algn="l" rtl="0">
              <a:spcBef>
                <a:spcPts val="440"/>
              </a:spcBef>
              <a:spcAft>
                <a:spcPts val="0"/>
              </a:spcAft>
              <a:buSzPts val="2400"/>
              <a:buChar char="•"/>
            </a:pPr>
            <a:r>
              <a:rPr lang="en-US" sz="2400" dirty="0"/>
              <a:t>Example: ARTS 101 is assigned to the Art discipline OR Graphic Design discipline on the Course Outline of Record (COR). The college only maintains one COR for ARTS 101. The course is listed in the catalog ONLY as ARTS 101. However, faculty who meet MQ for Art or Graphic Design can teach the course. </a:t>
            </a:r>
          </a:p>
          <a:p>
            <a:pPr marL="0" lvl="0" indent="0" algn="l" rtl="0">
              <a:spcBef>
                <a:spcPts val="440"/>
              </a:spcBef>
              <a:spcAft>
                <a:spcPts val="0"/>
              </a:spcAft>
              <a:buSzPts val="1870"/>
              <a:buNone/>
            </a:pPr>
            <a:endParaRPr sz="1050" dirty="0"/>
          </a:p>
          <a:p>
            <a:pPr marL="182880" lvl="0" indent="-216534" algn="l" rtl="0">
              <a:spcBef>
                <a:spcPts val="440"/>
              </a:spcBef>
              <a:spcAft>
                <a:spcPts val="0"/>
              </a:spcAft>
              <a:buSzPts val="2400"/>
              <a:buChar char="•"/>
            </a:pPr>
            <a:r>
              <a:rPr lang="en-US" dirty="0"/>
              <a:t>May</a:t>
            </a:r>
            <a:r>
              <a:rPr lang="en-US" i="1" dirty="0"/>
              <a:t> </a:t>
            </a:r>
            <a:r>
              <a:rPr lang="en-US" dirty="0"/>
              <a:t>be “double-coded” (cross listed)—i.e., recorded on two or more CORs and listed in the catalog under each subject code.  </a:t>
            </a:r>
            <a:endParaRPr dirty="0"/>
          </a:p>
          <a:p>
            <a:pPr marL="742950" lvl="1" indent="-376555" algn="l" rtl="0">
              <a:spcBef>
                <a:spcPts val="440"/>
              </a:spcBef>
              <a:spcAft>
                <a:spcPts val="0"/>
              </a:spcAft>
              <a:buSzPts val="2400"/>
              <a:buChar char="•"/>
            </a:pPr>
            <a:r>
              <a:rPr lang="en-US" sz="2400" dirty="0"/>
              <a:t>Example: Social Psychology is recorded on two separate CORs, one as PSYC 120, one as SOCI 120. It is listed in the catalog under both subject codes. Double-coded (x-listed) courses should have identical CORs. </a:t>
            </a:r>
            <a:endParaRPr sz="2400" dirty="0"/>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Basic" id="{C34F0F12-EBFD-2042-B11F-8921103A812C}" vid="{1A86BF97-A1A6-4443-A48F-2BDB664F23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TotalTime>
  <Words>928</Words>
  <Application>Microsoft Office PowerPoint</Application>
  <PresentationFormat>Widescreen</PresentationFormat>
  <Paragraphs>101</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vt:lpstr>
      <vt:lpstr>Palatino</vt:lpstr>
      <vt:lpstr>Office Theme</vt:lpstr>
      <vt:lpstr>Assigning Courses to Disciplines Chabot College March 31, 2022   </vt:lpstr>
      <vt:lpstr>Big Picture – Why is this Important</vt:lpstr>
      <vt:lpstr>Why?- Local Control of Process </vt:lpstr>
      <vt:lpstr>Why? – Disciplines List and Subject Expertise </vt:lpstr>
      <vt:lpstr>Why? –Local use of rubric/subject versus disciplines</vt:lpstr>
      <vt:lpstr>PowerPoint Presentation</vt:lpstr>
      <vt:lpstr>Who? Faculty Role</vt:lpstr>
      <vt:lpstr>How? Options for Assigning Courses</vt:lpstr>
      <vt:lpstr>Multiple Disciplines</vt:lpstr>
      <vt:lpstr>Impact on Teaching</vt:lpstr>
      <vt:lpstr>Challenges</vt:lpstr>
      <vt:lpstr>What role does equivalency play?</vt:lpstr>
      <vt:lpstr>Next Steps</vt:lpstr>
      <vt:lpstr>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Nash</dc:creator>
  <cp:lastModifiedBy>TempAdmin</cp:lastModifiedBy>
  <cp:revision>19</cp:revision>
  <cp:lastPrinted>2022-03-30T23:11:21Z</cp:lastPrinted>
  <dcterms:created xsi:type="dcterms:W3CDTF">2021-06-28T14:21:29Z</dcterms:created>
  <dcterms:modified xsi:type="dcterms:W3CDTF">2022-03-31T20:22:35Z</dcterms:modified>
</cp:coreProperties>
</file>