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61" r:id="rId6"/>
    <p:sldId id="262" r:id="rId7"/>
    <p:sldId id="263"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7" autoAdjust="0"/>
    <p:restoredTop sz="94660"/>
  </p:normalViewPr>
  <p:slideViewPr>
    <p:cSldViewPr snapToGrid="0">
      <p:cViewPr varScale="1">
        <p:scale>
          <a:sx n="76" d="100"/>
          <a:sy n="76" d="100"/>
        </p:scale>
        <p:origin x="72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9/18/2018</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9/18/2018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9/18/2018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9/18/2018</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9/18/2018</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9/18/2018</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9/18/2018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9/18/2018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9/18/2018</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chabotcollege.edu/governance/program-area-review-committee/program-area-review-basics.ph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Program Review</a:t>
            </a:r>
            <a:endParaRPr lang="en-US" dirty="0"/>
          </a:p>
        </p:txBody>
      </p:sp>
      <p:sp>
        <p:nvSpPr>
          <p:cNvPr id="3" name="Subtitle 2"/>
          <p:cNvSpPr>
            <a:spLocks noGrp="1"/>
          </p:cNvSpPr>
          <p:nvPr>
            <p:ph type="subTitle" idx="1"/>
          </p:nvPr>
        </p:nvSpPr>
        <p:spPr/>
        <p:txBody>
          <a:bodyPr/>
          <a:lstStyle/>
          <a:p>
            <a:r>
              <a:rPr lang="en-US" dirty="0" smtClean="0"/>
              <a:t>2019-20</a:t>
            </a:r>
            <a:endParaRPr lang="en-US" dirty="0"/>
          </a:p>
        </p:txBody>
      </p:sp>
    </p:spTree>
    <p:extLst>
      <p:ext uri="{BB962C8B-B14F-4D97-AF65-F5344CB8AC3E}">
        <p14:creationId xmlns:p14="http://schemas.microsoft.com/office/powerpoint/2010/main" val="2111508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Calendar</a:t>
            </a:r>
            <a:endParaRPr lang="en-US" dirty="0"/>
          </a:p>
        </p:txBody>
      </p:sp>
      <p:sp>
        <p:nvSpPr>
          <p:cNvPr id="3" name="Content Placeholder 2"/>
          <p:cNvSpPr>
            <a:spLocks noGrp="1"/>
          </p:cNvSpPr>
          <p:nvPr>
            <p:ph idx="1"/>
          </p:nvPr>
        </p:nvSpPr>
        <p:spPr/>
        <p:txBody>
          <a:bodyPr>
            <a:normAutofit/>
          </a:bodyPr>
          <a:lstStyle/>
          <a:p>
            <a:r>
              <a:rPr lang="en-US" sz="3600" b="1" dirty="0"/>
              <a:t>Due Dates:</a:t>
            </a:r>
            <a:endParaRPr lang="en-US" sz="3600" dirty="0"/>
          </a:p>
          <a:p>
            <a:pPr lvl="1"/>
            <a:r>
              <a:rPr lang="en-US" sz="3600" dirty="0" smtClean="0"/>
              <a:t>9/28:</a:t>
            </a:r>
            <a:r>
              <a:rPr lang="en-US" sz="3600" dirty="0"/>
              <a:t>  Committee Reviews Due</a:t>
            </a:r>
          </a:p>
          <a:p>
            <a:pPr lvl="1"/>
            <a:r>
              <a:rPr lang="en-US" sz="3600" dirty="0" smtClean="0"/>
              <a:t>10/5:</a:t>
            </a:r>
            <a:r>
              <a:rPr lang="en-US" sz="3600" dirty="0"/>
              <a:t>  Program </a:t>
            </a:r>
            <a:r>
              <a:rPr lang="en-US" sz="3600" dirty="0" smtClean="0"/>
              <a:t>&amp; </a:t>
            </a:r>
            <a:r>
              <a:rPr lang="en-US" sz="3600" dirty="0"/>
              <a:t>Area Reviews Due </a:t>
            </a:r>
            <a:r>
              <a:rPr lang="en-US" sz="3600" dirty="0" smtClean="0"/>
              <a:t>to </a:t>
            </a:r>
            <a:r>
              <a:rPr lang="en-US" sz="3600" dirty="0"/>
              <a:t>Dean/Area </a:t>
            </a:r>
            <a:r>
              <a:rPr lang="en-US" sz="3600" dirty="0" smtClean="0"/>
              <a:t>Manager</a:t>
            </a:r>
          </a:p>
          <a:p>
            <a:pPr lvl="1"/>
            <a:r>
              <a:rPr lang="en-US" sz="3600" dirty="0" smtClean="0"/>
              <a:t>10/19:</a:t>
            </a:r>
            <a:r>
              <a:rPr lang="en-US" sz="3600" dirty="0"/>
              <a:t>  Final Program and Area Reviews Due</a:t>
            </a:r>
          </a:p>
          <a:p>
            <a:pPr lvl="1"/>
            <a:r>
              <a:rPr lang="en-US" sz="3600" dirty="0" smtClean="0"/>
              <a:t>10/26:</a:t>
            </a:r>
            <a:r>
              <a:rPr lang="en-US" sz="3600" dirty="0"/>
              <a:t>  Dean </a:t>
            </a:r>
            <a:r>
              <a:rPr lang="en-US" sz="3600" dirty="0" smtClean="0"/>
              <a:t>&amp; </a:t>
            </a:r>
            <a:r>
              <a:rPr lang="en-US" sz="3600" dirty="0"/>
              <a:t>Area </a:t>
            </a:r>
            <a:r>
              <a:rPr lang="en-US" sz="3600" dirty="0" smtClean="0"/>
              <a:t>Summaries </a:t>
            </a:r>
            <a:r>
              <a:rPr lang="en-US" sz="3600" dirty="0"/>
              <a:t>Due</a:t>
            </a:r>
          </a:p>
          <a:p>
            <a:endParaRPr lang="en-US" dirty="0"/>
          </a:p>
        </p:txBody>
      </p:sp>
    </p:spTree>
    <p:extLst>
      <p:ext uri="{BB962C8B-B14F-4D97-AF65-F5344CB8AC3E}">
        <p14:creationId xmlns:p14="http://schemas.microsoft.com/office/powerpoint/2010/main" val="3193889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these Questions?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Our commitment to the college last year was that everyone would be in Year One, during which we would write comprehensive plans. During ensuing two years, the questions should have been shorter and the answers would have described the status of the plan, noting changes where events required. </a:t>
            </a:r>
          </a:p>
          <a:p>
            <a:r>
              <a:rPr lang="en-US" dirty="0" smtClean="0"/>
              <a:t>Then, the state government passed a new budget allocation model for community colleges. Consequentially, the College Enrollment Management Committee requested that we add a question that would ask disciplines to analyze our enrollment patterns more deeply.  We also included a question that asks you how you think that model will affect your programs and what responses you are considering. </a:t>
            </a:r>
            <a:endParaRPr lang="en-US" dirty="0"/>
          </a:p>
          <a:p>
            <a:r>
              <a:rPr lang="en-US" dirty="0" smtClean="0"/>
              <a:t>The Outcomes and Assessment Committee also asked to include a question, as we are in the third year of the assessment cycle, and need to complete that cycle with its accompanying reports. </a:t>
            </a:r>
          </a:p>
          <a:p>
            <a:r>
              <a:rPr lang="en-US" dirty="0" smtClean="0"/>
              <a:t>The goal is to more deeply evaluate our work with students, more deeply connect planning and budgeting, and plan for how we can increase the number of students who complete their educational goals, particularly those farthest from opportunity.    </a:t>
            </a:r>
            <a:endParaRPr lang="en-US" dirty="0"/>
          </a:p>
        </p:txBody>
      </p:sp>
    </p:spTree>
    <p:extLst>
      <p:ext uri="{BB962C8B-B14F-4D97-AF65-F5344CB8AC3E}">
        <p14:creationId xmlns:p14="http://schemas.microsoft.com/office/powerpoint/2010/main" val="175709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Logging in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You go to the Program and Area Review webpage, and click on the “red” words.</a:t>
            </a:r>
            <a:r>
              <a:rPr lang="en-US" dirty="0"/>
              <a:t> </a:t>
            </a:r>
            <a:r>
              <a:rPr lang="en-US" dirty="0" smtClean="0"/>
              <a:t>Click on the box.  You will see a list of disciplines and area: scroll down to yours.  </a:t>
            </a:r>
          </a:p>
          <a:p>
            <a:r>
              <a:rPr lang="en-US" dirty="0" smtClean="0"/>
              <a:t>Use the </a:t>
            </a:r>
            <a:r>
              <a:rPr lang="en-US" dirty="0"/>
              <a:t>same username and password as you use to log into your Chabot </a:t>
            </a:r>
            <a:r>
              <a:rPr lang="en-US" dirty="0" smtClean="0"/>
              <a:t>computer. If </a:t>
            </a:r>
            <a:r>
              <a:rPr lang="en-US" dirty="0"/>
              <a:t>you enter the username/password incorrectly 3 times, you’ll be locked out of this application, AND email, </a:t>
            </a:r>
            <a:r>
              <a:rPr lang="en-US" dirty="0" err="1"/>
              <a:t>curricunet</a:t>
            </a:r>
            <a:r>
              <a:rPr lang="en-US" dirty="0"/>
              <a:t>, and any Chabot computer. For this reason, we highly recommend that you stop after 2 unsuccessful attempts, and contact Wing Kam x7618 for further assistance.</a:t>
            </a:r>
          </a:p>
          <a:p>
            <a:r>
              <a:rPr lang="en-US" dirty="0" smtClean="0"/>
              <a:t>After </a:t>
            </a:r>
            <a:r>
              <a:rPr lang="en-US" dirty="0"/>
              <a:t>successfully logging in, click on the Program Review </a:t>
            </a:r>
            <a:r>
              <a:rPr lang="en-US" dirty="0" smtClean="0"/>
              <a:t>textbox, then find your discipline on the list, and create a PR.</a:t>
            </a:r>
          </a:p>
          <a:p>
            <a:r>
              <a:rPr lang="en-US" dirty="0" smtClean="0"/>
              <a:t>We have the ability for multiple people to work on a Program Review. To accomplish this, the application treats your review as if it were a book in the library. When you open the application (presuming no one else already opened it), </a:t>
            </a:r>
            <a:r>
              <a:rPr lang="en-US" dirty="0" err="1" smtClean="0"/>
              <a:t>you”check</a:t>
            </a:r>
            <a:r>
              <a:rPr lang="en-US" dirty="0" smtClean="0"/>
              <a:t>-out” the review. While you have it checked out, no one else can WORK on it, but they can REVIEW it. If you can’t open your review (and you have multiple writers created), that means someone else is working on it OR they worked on it and forgot to check it in when they stopped working. So, when if you are in a multiple writer situation, be sure and check-in your review when you stop working, so others can work on it. And, if you can’t work on it, you might check with others to see if someone left the review checked-out.  </a:t>
            </a:r>
            <a:r>
              <a:rPr lang="en-US" b="1" i="1" u="sng" dirty="0" smtClean="0"/>
              <a:t>CHECKING IN THE REVIEW IS NOT THE SAME AS LOGGING OUT!!!!</a:t>
            </a:r>
            <a:r>
              <a:rPr lang="en-US" b="1" i="1" u="sng" dirty="0"/>
              <a:t/>
            </a:r>
            <a:br>
              <a:rPr lang="en-US" b="1" i="1" u="sng" dirty="0"/>
            </a:br>
            <a:endParaRPr lang="en-US" b="1" i="1" u="sng" dirty="0"/>
          </a:p>
        </p:txBody>
      </p:sp>
    </p:spTree>
    <p:extLst>
      <p:ext uri="{BB962C8B-B14F-4D97-AF65-F5344CB8AC3E}">
        <p14:creationId xmlns:p14="http://schemas.microsoft.com/office/powerpoint/2010/main" val="1693626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Drop boxes for Resource requests</a:t>
            </a:r>
            <a:endParaRPr lang="en-US" dirty="0"/>
          </a:p>
        </p:txBody>
      </p:sp>
      <p:sp>
        <p:nvSpPr>
          <p:cNvPr id="5" name="AutoShape 4" descr="https://lh3.googleusercontent.com/kWmgVDZd3-fyeL0-DNrJ4YC4wPsI8MH2-WljZoUfyAn2e3JTqaxkT-7QqzytyR-8bP2Kjdiva7O89hqj-CAVgc0CDjeRg-5RCK05nWuu2ntcLowMUinidNaNaxo9IBbyUyDU2wpP"/>
          <p:cNvSpPr>
            <a:spLocks noGrp="1" noChangeAspect="1" noChangeArrowheads="1"/>
          </p:cNvSpPr>
          <p:nvPr>
            <p:ph idx="1"/>
          </p:nvPr>
        </p:nvSpPr>
        <p:spPr bwMode="auto">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rmAutofit fontScale="92500" lnSpcReduction="20000"/>
          </a:bodyPr>
          <a:lstStyle/>
          <a:p>
            <a:r>
              <a:rPr lang="en-US" dirty="0" smtClean="0"/>
              <a:t>Next week, when you come into the application, the first information you’ll notice is the links to IR data… Na has let me know that the last data will become available next week. When that happens, links to the current data will be posted.  We are using Tableau again, which has some great ways of visualizing our data. </a:t>
            </a:r>
          </a:p>
          <a:p>
            <a:r>
              <a:rPr lang="en-US" dirty="0" smtClean="0"/>
              <a:t>Please take a moment to pull-down each menu, so that you can see each of the options.  </a:t>
            </a:r>
          </a:p>
          <a:p>
            <a:r>
              <a:rPr lang="en-US" dirty="0" smtClean="0"/>
              <a:t>Each drop-down menu will open the “spreadsheet,” for a request, and when you are ready to add an item, click the icon.  When you finish filling in the form, the information will populate the spreadsheet. This ensures that the formatting of information is uniform across everyone’s entries. </a:t>
            </a:r>
          </a:p>
          <a:p>
            <a:r>
              <a:rPr lang="en-US" dirty="0" smtClean="0"/>
              <a:t>Please be attentive to where software should be requested. If what you want costs more than $10K, it’s equipment, not supplies. Hopefully, I will have a one-pager from Business Services with some helpful hints on discerning supplies from materials from equipment POSTED ON MONDAY. (I will note the availability of that one-pager in an email.)</a:t>
            </a:r>
          </a:p>
        </p:txBody>
      </p:sp>
    </p:spTree>
    <p:extLst>
      <p:ext uri="{BB962C8B-B14F-4D97-AF65-F5344CB8AC3E}">
        <p14:creationId xmlns:p14="http://schemas.microsoft.com/office/powerpoint/2010/main" val="2492472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on Resource requests</a:t>
            </a:r>
            <a:endParaRPr lang="en-US" dirty="0"/>
          </a:p>
        </p:txBody>
      </p:sp>
      <p:sp>
        <p:nvSpPr>
          <p:cNvPr id="3" name="Content Placeholder 2"/>
          <p:cNvSpPr>
            <a:spLocks noGrp="1"/>
          </p:cNvSpPr>
          <p:nvPr>
            <p:ph idx="1"/>
          </p:nvPr>
        </p:nvSpPr>
        <p:spPr/>
        <p:txBody>
          <a:bodyPr/>
          <a:lstStyle/>
          <a:p>
            <a:r>
              <a:rPr lang="en-US" dirty="0" smtClean="0"/>
              <a:t>This year, other than personnel, your “base” is presumed from last year, please only request “augmentation.” For clarity about your “base,” please consult with your dean.</a:t>
            </a:r>
          </a:p>
          <a:p>
            <a:r>
              <a:rPr lang="en-US" dirty="0" smtClean="0"/>
              <a:t>If you ask for multiple personnel, for example 3 Student Assistants, you must ask for them individually, as each request requires the classified prioritization material as well as be ranked in terms of its priority.  </a:t>
            </a:r>
          </a:p>
          <a:p>
            <a:r>
              <a:rPr lang="en-US" dirty="0" smtClean="0"/>
              <a:t>You’re being asked to think not only about next year, 2019-20, but two more years out. We expect prices and needs to change, so we expect change.  Remember to only ask for AUGMENTATION.  </a:t>
            </a:r>
          </a:p>
          <a:p>
            <a:endParaRPr lang="en-US" dirty="0" smtClean="0"/>
          </a:p>
          <a:p>
            <a:endParaRPr lang="en-US" dirty="0"/>
          </a:p>
        </p:txBody>
      </p:sp>
    </p:spTree>
    <p:extLst>
      <p:ext uri="{BB962C8B-B14F-4D97-AF65-F5344CB8AC3E}">
        <p14:creationId xmlns:p14="http://schemas.microsoft.com/office/powerpoint/2010/main" val="3017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Drafts and submissions</a:t>
            </a:r>
            <a:endParaRPr lang="en-US" dirty="0"/>
          </a:p>
        </p:txBody>
      </p:sp>
      <p:sp>
        <p:nvSpPr>
          <p:cNvPr id="3" name="Content Placeholder 2"/>
          <p:cNvSpPr>
            <a:spLocks noGrp="1"/>
          </p:cNvSpPr>
          <p:nvPr>
            <p:ph idx="1"/>
          </p:nvPr>
        </p:nvSpPr>
        <p:spPr/>
        <p:txBody>
          <a:bodyPr>
            <a:normAutofit fontScale="92500"/>
          </a:bodyPr>
          <a:lstStyle/>
          <a:p>
            <a:r>
              <a:rPr lang="en-US" dirty="0" smtClean="0"/>
              <a:t>Save… save.  The system saves every 10 seconds, but you should save frequently and before you log-off. You can print and share your draft with anyone and everyone. </a:t>
            </a:r>
          </a:p>
          <a:p>
            <a:r>
              <a:rPr lang="en-US" dirty="0" smtClean="0"/>
              <a:t>Submit, saves and sends it to the next level.  For many, that means a dean or area manager’s review. That person might make recommendation to you and send it back for revisions, or simply accept it and submit it to PRAC.  </a:t>
            </a:r>
          </a:p>
          <a:p>
            <a:r>
              <a:rPr lang="en-US" dirty="0" smtClean="0"/>
              <a:t>If no review is required, there will be a green button that says submit to PRAC, when you are ready. Click and you’re done. </a:t>
            </a:r>
          </a:p>
          <a:p>
            <a:r>
              <a:rPr lang="en-US" dirty="0" smtClean="0"/>
              <a:t>There is also a user’s guide with information about the bits of the application, in case you have a question. </a:t>
            </a:r>
          </a:p>
          <a:p>
            <a:r>
              <a:rPr lang="en-US" dirty="0" smtClean="0"/>
              <a:t> In general, this software application uses commonly used symbols in commonly used ways, e.g., pencil = edit, trash can=delete, and + = add a new item.  </a:t>
            </a:r>
          </a:p>
        </p:txBody>
      </p:sp>
    </p:spTree>
    <p:extLst>
      <p:ext uri="{BB962C8B-B14F-4D97-AF65-F5344CB8AC3E}">
        <p14:creationId xmlns:p14="http://schemas.microsoft.com/office/powerpoint/2010/main" val="21175325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information</a:t>
            </a:r>
            <a:endParaRPr lang="en-US" dirty="0"/>
          </a:p>
        </p:txBody>
      </p:sp>
      <p:sp>
        <p:nvSpPr>
          <p:cNvPr id="3" name="Content Placeholder 2"/>
          <p:cNvSpPr>
            <a:spLocks noGrp="1"/>
          </p:cNvSpPr>
          <p:nvPr>
            <p:ph idx="1"/>
          </p:nvPr>
        </p:nvSpPr>
        <p:spPr/>
        <p:txBody>
          <a:bodyPr/>
          <a:lstStyle/>
          <a:p>
            <a:endParaRPr lang="en-US" dirty="0"/>
          </a:p>
        </p:txBody>
      </p:sp>
      <p:sp>
        <p:nvSpPr>
          <p:cNvPr id="4" name="Rectangle 3"/>
          <p:cNvSpPr/>
          <p:nvPr/>
        </p:nvSpPr>
        <p:spPr>
          <a:xfrm>
            <a:off x="3048000" y="2967335"/>
            <a:ext cx="6096000" cy="1477328"/>
          </a:xfrm>
          <a:prstGeom prst="rect">
            <a:avLst/>
          </a:prstGeom>
        </p:spPr>
        <p:txBody>
          <a:bodyPr>
            <a:spAutoFit/>
          </a:bodyPr>
          <a:lstStyle/>
          <a:p>
            <a:r>
              <a:rPr lang="en-US">
                <a:hlinkClick r:id="rId2"/>
              </a:rPr>
              <a:t>http</a:t>
            </a:r>
            <a:r>
              <a:rPr lang="en-US">
                <a:hlinkClick r:id="rId2"/>
              </a:rPr>
              <a:t>://</a:t>
            </a:r>
            <a:r>
              <a:rPr lang="en-US" smtClean="0">
                <a:hlinkClick r:id="rId2"/>
              </a:rPr>
              <a:t>www.chabotcollege.edu/governance/program-area-review-committee/program-area-review-basics.php</a:t>
            </a:r>
            <a:endParaRPr lang="en-US" smtClean="0"/>
          </a:p>
          <a:p>
            <a:endParaRPr lang="en-US" dirty="0"/>
          </a:p>
          <a:p>
            <a:r>
              <a:rPr lang="en-US" dirty="0" smtClean="0"/>
              <a:t>Contact Trish Shannon, Jeanne Wilson</a:t>
            </a:r>
            <a:endParaRPr lang="en-US" dirty="0"/>
          </a:p>
        </p:txBody>
      </p:sp>
    </p:spTree>
    <p:extLst>
      <p:ext uri="{BB962C8B-B14F-4D97-AF65-F5344CB8AC3E}">
        <p14:creationId xmlns:p14="http://schemas.microsoft.com/office/powerpoint/2010/main" val="3309728596"/>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462</TotalTime>
  <Words>1020</Words>
  <Application>Microsoft Office PowerPoint</Application>
  <PresentationFormat>Widescreen</PresentationFormat>
  <Paragraphs>37</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Century Gothic</vt:lpstr>
      <vt:lpstr>Vapor Trail</vt:lpstr>
      <vt:lpstr>Program Review</vt:lpstr>
      <vt:lpstr>Calendar</vt:lpstr>
      <vt:lpstr>Why these Questions?</vt:lpstr>
      <vt:lpstr>Logging in</vt:lpstr>
      <vt:lpstr>Drop boxes for Resource requests</vt:lpstr>
      <vt:lpstr>More on Resource requests</vt:lpstr>
      <vt:lpstr>Drafts and submissions</vt:lpstr>
      <vt:lpstr>Additional information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 Review</dc:title>
  <dc:creator>Patricia Shannon</dc:creator>
  <cp:lastModifiedBy>Wing Kam</cp:lastModifiedBy>
  <cp:revision>14</cp:revision>
  <dcterms:created xsi:type="dcterms:W3CDTF">2017-08-29T17:36:37Z</dcterms:created>
  <dcterms:modified xsi:type="dcterms:W3CDTF">2018-09-19T00:00:33Z</dcterms:modified>
</cp:coreProperties>
</file>