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2" r:id="rId5"/>
    <p:sldId id="266" r:id="rId6"/>
    <p:sldId id="288" r:id="rId7"/>
    <p:sldId id="264" r:id="rId8"/>
    <p:sldId id="269" r:id="rId9"/>
    <p:sldId id="289" r:id="rId10"/>
    <p:sldId id="290" r:id="rId11"/>
    <p:sldId id="291" r:id="rId12"/>
    <p:sldId id="292" r:id="rId13"/>
    <p:sldId id="284" r:id="rId14"/>
    <p:sldId id="294" r:id="rId15"/>
    <p:sldId id="295" r:id="rId16"/>
    <p:sldId id="296" r:id="rId17"/>
    <p:sldId id="297" r:id="rId18"/>
    <p:sldId id="298" r:id="rId19"/>
    <p:sldId id="299" r:id="rId20"/>
    <p:sldId id="300" r:id="rId21"/>
    <p:sldId id="293" r:id="rId22"/>
    <p:sldId id="270" r:id="rId23"/>
    <p:sldId id="271" r:id="rId24"/>
    <p:sldId id="272" r:id="rId25"/>
    <p:sldId id="273" r:id="rId26"/>
    <p:sldId id="274" r:id="rId27"/>
    <p:sldId id="279" r:id="rId28"/>
    <p:sldId id="275" r:id="rId29"/>
    <p:sldId id="280" r:id="rId30"/>
    <p:sldId id="276" r:id="rId31"/>
    <p:sldId id="281" r:id="rId32"/>
    <p:sldId id="278" r:id="rId33"/>
    <p:sldId id="282" r:id="rId34"/>
    <p:sldId id="302" r:id="rId35"/>
    <p:sldId id="283" r:id="rId36"/>
    <p:sldId id="285" r:id="rId37"/>
    <p:sldId id="301"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5676C-3F67-464D-B26E-C1FC9559E28C}"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5676C-3F67-464D-B26E-C1FC9559E28C}"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5676C-3F67-464D-B26E-C1FC9559E28C}"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5676C-3F67-464D-B26E-C1FC9559E28C}"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7D5676C-3F67-464D-B26E-C1FC9559E28C}"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5676C-3F67-464D-B26E-C1FC9559E28C}"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58530-28B9-4950-AA7C-80A822EA135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5676C-3F67-464D-B26E-C1FC9559E28C}" type="datetimeFigureOut">
              <a:rPr lang="en-US" smtClean="0"/>
              <a:pPr/>
              <a:t>8/15/2012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5676C-3F67-464D-B26E-C1FC9559E28C}" type="datetimeFigureOut">
              <a:rPr lang="en-US" smtClean="0"/>
              <a:pPr/>
              <a:t>8/15/2012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5676C-3F67-464D-B26E-C1FC9559E28C}" type="datetimeFigureOut">
              <a:rPr lang="en-US" smtClean="0"/>
              <a:pPr/>
              <a:t>8/15/2012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7D5676C-3F67-464D-B26E-C1FC9559E28C}" type="datetimeFigureOut">
              <a:rPr lang="en-US" smtClean="0"/>
              <a:pPr/>
              <a:t>8/15/2012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AB58530-28B9-4950-AA7C-80A822EA13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5676C-3F67-464D-B26E-C1FC9559E28C}"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58530-28B9-4950-AA7C-80A822EA13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7D5676C-3F67-464D-B26E-C1FC9559E28C}" type="datetimeFigureOut">
              <a:rPr lang="en-US" smtClean="0"/>
              <a:pPr/>
              <a:t>8/15/2012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AB58530-28B9-4950-AA7C-80A822EA13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2012-14 Strategic plan</a:t>
            </a:r>
            <a:endParaRPr lang="en-US" dirty="0"/>
          </a:p>
        </p:txBody>
      </p:sp>
      <p:sp>
        <p:nvSpPr>
          <p:cNvPr id="3" name="Subtitle 2"/>
          <p:cNvSpPr>
            <a:spLocks noGrp="1"/>
          </p:cNvSpPr>
          <p:nvPr>
            <p:ph type="subTitle" idx="1"/>
          </p:nvPr>
        </p:nvSpPr>
        <p:spPr/>
        <p:txBody>
          <a:bodyPr/>
          <a:lstStyle/>
          <a:p>
            <a:r>
              <a:rPr lang="en-US" dirty="0" smtClean="0"/>
              <a:t>Convocation draft</a:t>
            </a:r>
            <a:endParaRPr lang="en-US" dirty="0"/>
          </a:p>
        </p:txBody>
      </p:sp>
    </p:spTree>
    <p:extLst>
      <p:ext uri="{BB962C8B-B14F-4D97-AF65-F5344CB8AC3E}">
        <p14:creationId xmlns:p14="http://schemas.microsoft.com/office/powerpoint/2010/main" val="98671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ch\AppData\Local\Microsoft\Windows\Temporary Internet Files\Low\Content.IE5\KLVF1LEQ\IMG_1585[1].jpeg"/>
          <p:cNvPicPr>
            <a:picLocks noGrp="1" noChangeAspect="1" noChangeArrowheads="1"/>
          </p:cNvPicPr>
          <p:nvPr>
            <p:ph idx="1"/>
          </p:nvPr>
        </p:nvPicPr>
        <p:blipFill>
          <a:blip r:embed="rId2" cstate="print"/>
          <a:srcRect/>
          <a:stretch>
            <a:fillRect/>
          </a:stretch>
        </p:blipFill>
        <p:spPr bwMode="auto">
          <a:xfrm>
            <a:off x="-1" y="0"/>
            <a:ext cx="3874093" cy="2590800"/>
          </a:xfrm>
          <a:prstGeom prst="rect">
            <a:avLst/>
          </a:prstGeom>
          <a:noFill/>
        </p:spPr>
      </p:pic>
      <p:pic>
        <p:nvPicPr>
          <p:cNvPr id="2051" name="Picture 3" descr="C:\Users\Rich\AppData\Local\Microsoft\Windows\Temporary Internet Files\Low\Content.IE5\RH6AVM9R\IMG_1587[1].jpeg"/>
          <p:cNvPicPr>
            <a:picLocks noChangeAspect="1" noChangeArrowheads="1"/>
          </p:cNvPicPr>
          <p:nvPr/>
        </p:nvPicPr>
        <p:blipFill>
          <a:blip r:embed="rId3" cstate="print"/>
          <a:srcRect/>
          <a:stretch>
            <a:fillRect/>
          </a:stretch>
        </p:blipFill>
        <p:spPr bwMode="auto">
          <a:xfrm>
            <a:off x="0" y="2743200"/>
            <a:ext cx="3048000" cy="2038350"/>
          </a:xfrm>
          <a:prstGeom prst="rect">
            <a:avLst/>
          </a:prstGeom>
          <a:noFill/>
        </p:spPr>
      </p:pic>
      <p:pic>
        <p:nvPicPr>
          <p:cNvPr id="2053" name="Picture 5" descr="C:\Users\Rich\AppData\Local\Microsoft\Windows\Temporary Internet Files\Low\Content.IE5\2LP46E3A\IMG_1589[1].jpeg"/>
          <p:cNvPicPr>
            <a:picLocks noChangeAspect="1" noChangeArrowheads="1"/>
          </p:cNvPicPr>
          <p:nvPr/>
        </p:nvPicPr>
        <p:blipFill>
          <a:blip r:embed="rId4" cstate="print"/>
          <a:srcRect/>
          <a:stretch>
            <a:fillRect/>
          </a:stretch>
        </p:blipFill>
        <p:spPr bwMode="auto">
          <a:xfrm>
            <a:off x="5269905" y="-1"/>
            <a:ext cx="3874095" cy="2590801"/>
          </a:xfrm>
          <a:prstGeom prst="rect">
            <a:avLst/>
          </a:prstGeom>
          <a:noFill/>
        </p:spPr>
      </p:pic>
      <p:pic>
        <p:nvPicPr>
          <p:cNvPr id="2054" name="Picture 6" descr="C:\Users\Rich\AppData\Local\Microsoft\Windows\Temporary Internet Files\Low\Content.IE5\D6UFLJX7\IMG_1591[1].jpeg"/>
          <p:cNvPicPr>
            <a:picLocks noChangeAspect="1" noChangeArrowheads="1"/>
          </p:cNvPicPr>
          <p:nvPr/>
        </p:nvPicPr>
        <p:blipFill>
          <a:blip r:embed="rId5" cstate="print"/>
          <a:srcRect/>
          <a:stretch>
            <a:fillRect/>
          </a:stretch>
        </p:blipFill>
        <p:spPr bwMode="auto">
          <a:xfrm>
            <a:off x="6096000" y="4819650"/>
            <a:ext cx="3048000" cy="2038350"/>
          </a:xfrm>
          <a:prstGeom prst="rect">
            <a:avLst/>
          </a:prstGeom>
          <a:noFill/>
        </p:spPr>
      </p:pic>
      <p:pic>
        <p:nvPicPr>
          <p:cNvPr id="2055" name="Picture 7" descr="C:\Users\Rich\AppData\Local\Microsoft\Windows\Temporary Internet Files\Low\Content.IE5\6B2Q8JRO\IMG_1592[1].jpeg"/>
          <p:cNvPicPr>
            <a:picLocks noChangeAspect="1" noChangeArrowheads="1"/>
          </p:cNvPicPr>
          <p:nvPr/>
        </p:nvPicPr>
        <p:blipFill>
          <a:blip r:embed="rId6" cstate="print"/>
          <a:srcRect/>
          <a:stretch>
            <a:fillRect/>
          </a:stretch>
        </p:blipFill>
        <p:spPr bwMode="auto">
          <a:xfrm>
            <a:off x="685800" y="5023485"/>
            <a:ext cx="2743200" cy="1834515"/>
          </a:xfrm>
          <a:prstGeom prst="rect">
            <a:avLst/>
          </a:prstGeom>
          <a:noFill/>
        </p:spPr>
      </p:pic>
      <p:pic>
        <p:nvPicPr>
          <p:cNvPr id="2056" name="Picture 8" descr="C:\Users\Rich\AppData\Local\Microsoft\Windows\Temporary Internet Files\Low\Content.IE5\KLVF1LEQ\IMG_1593[1].jpeg"/>
          <p:cNvPicPr>
            <a:picLocks noChangeAspect="1" noChangeArrowheads="1"/>
          </p:cNvPicPr>
          <p:nvPr/>
        </p:nvPicPr>
        <p:blipFill>
          <a:blip r:embed="rId7" cstate="print"/>
          <a:srcRect/>
          <a:stretch>
            <a:fillRect/>
          </a:stretch>
        </p:blipFill>
        <p:spPr bwMode="auto">
          <a:xfrm>
            <a:off x="3200400" y="2590800"/>
            <a:ext cx="3962400" cy="264985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ich\AppData\Local\Microsoft\Windows\Temporary Internet Files\Low\Content.IE5\RH6AVM9R\IMG_1597[1].jpeg"/>
          <p:cNvPicPr>
            <a:picLocks noGrp="1" noChangeAspect="1" noChangeArrowheads="1"/>
          </p:cNvPicPr>
          <p:nvPr>
            <p:ph idx="1"/>
          </p:nvPr>
        </p:nvPicPr>
        <p:blipFill>
          <a:blip r:embed="rId2" cstate="print"/>
          <a:srcRect/>
          <a:stretch>
            <a:fillRect/>
          </a:stretch>
        </p:blipFill>
        <p:spPr bwMode="auto">
          <a:xfrm>
            <a:off x="3200400" y="4267200"/>
            <a:ext cx="3048000" cy="2038350"/>
          </a:xfrm>
          <a:prstGeom prst="rect">
            <a:avLst/>
          </a:prstGeom>
          <a:noFill/>
        </p:spPr>
      </p:pic>
      <p:pic>
        <p:nvPicPr>
          <p:cNvPr id="3075" name="Picture 3" descr="C:\Users\Rich\AppData\Local\Microsoft\Windows\Temporary Internet Files\Low\Content.IE5\RCD2M29J\IMG_1549[1].jpeg"/>
          <p:cNvPicPr>
            <a:picLocks noChangeAspect="1" noChangeArrowheads="1"/>
          </p:cNvPicPr>
          <p:nvPr/>
        </p:nvPicPr>
        <p:blipFill>
          <a:blip r:embed="rId3" cstate="print"/>
          <a:srcRect/>
          <a:stretch>
            <a:fillRect/>
          </a:stretch>
        </p:blipFill>
        <p:spPr bwMode="auto">
          <a:xfrm>
            <a:off x="6096000" y="4819650"/>
            <a:ext cx="3048000" cy="2038350"/>
          </a:xfrm>
          <a:prstGeom prst="rect">
            <a:avLst/>
          </a:prstGeom>
          <a:noFill/>
        </p:spPr>
      </p:pic>
      <p:pic>
        <p:nvPicPr>
          <p:cNvPr id="3076" name="Picture 4" descr="C:\Users\Rich\AppData\Local\Microsoft\Windows\Temporary Internet Files\Low\Content.IE5\D6UFLJX7\IMG_1550[1].jpeg"/>
          <p:cNvPicPr>
            <a:picLocks noChangeAspect="1" noChangeArrowheads="1"/>
          </p:cNvPicPr>
          <p:nvPr/>
        </p:nvPicPr>
        <p:blipFill>
          <a:blip r:embed="rId4" cstate="print"/>
          <a:srcRect/>
          <a:stretch>
            <a:fillRect/>
          </a:stretch>
        </p:blipFill>
        <p:spPr bwMode="auto">
          <a:xfrm>
            <a:off x="0" y="4819650"/>
            <a:ext cx="3048000" cy="2038350"/>
          </a:xfrm>
          <a:prstGeom prst="rect">
            <a:avLst/>
          </a:prstGeom>
          <a:noFill/>
        </p:spPr>
      </p:pic>
      <p:pic>
        <p:nvPicPr>
          <p:cNvPr id="3077" name="Picture 5" descr="C:\Users\Rich\AppData\Local\Microsoft\Windows\Temporary Internet Files\Low\Content.IE5\6B2Q8JRO\IMG_1553[1].jpeg"/>
          <p:cNvPicPr>
            <a:picLocks noChangeAspect="1" noChangeArrowheads="1"/>
          </p:cNvPicPr>
          <p:nvPr/>
        </p:nvPicPr>
        <p:blipFill>
          <a:blip r:embed="rId5" cstate="print"/>
          <a:srcRect/>
          <a:stretch>
            <a:fillRect/>
          </a:stretch>
        </p:blipFill>
        <p:spPr bwMode="auto">
          <a:xfrm>
            <a:off x="5611738" y="0"/>
            <a:ext cx="3532262" cy="2362200"/>
          </a:xfrm>
          <a:prstGeom prst="rect">
            <a:avLst/>
          </a:prstGeom>
          <a:noFill/>
        </p:spPr>
      </p:pic>
      <p:pic>
        <p:nvPicPr>
          <p:cNvPr id="3078" name="Picture 6" descr="C:\Users\Rich\AppData\Local\Microsoft\Windows\Temporary Internet Files\Low\Content.IE5\RCD2M29J\IMG_1558[1].jpeg"/>
          <p:cNvPicPr>
            <a:picLocks noChangeAspect="1" noChangeArrowheads="1"/>
          </p:cNvPicPr>
          <p:nvPr/>
        </p:nvPicPr>
        <p:blipFill>
          <a:blip r:embed="rId6" cstate="print"/>
          <a:srcRect/>
          <a:stretch>
            <a:fillRect/>
          </a:stretch>
        </p:blipFill>
        <p:spPr bwMode="auto">
          <a:xfrm>
            <a:off x="2259650" y="1752600"/>
            <a:ext cx="3760150" cy="2514600"/>
          </a:xfrm>
          <a:prstGeom prst="rect">
            <a:avLst/>
          </a:prstGeom>
          <a:noFill/>
        </p:spPr>
      </p:pic>
      <p:pic>
        <p:nvPicPr>
          <p:cNvPr id="3079" name="Picture 7" descr="C:\Users\Rich\AppData\Local\Microsoft\Windows\Temporary Internet Files\Low\Content.IE5\6B2Q8JRO\IMG_1560[1].jpeg"/>
          <p:cNvPicPr>
            <a:picLocks noChangeAspect="1" noChangeArrowheads="1"/>
          </p:cNvPicPr>
          <p:nvPr/>
        </p:nvPicPr>
        <p:blipFill>
          <a:blip r:embed="rId7" cstate="print"/>
          <a:srcRect/>
          <a:stretch>
            <a:fillRect/>
          </a:stretch>
        </p:blipFill>
        <p:spPr bwMode="auto">
          <a:xfrm>
            <a:off x="0" y="-76199"/>
            <a:ext cx="2962541" cy="1981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These people are crazy!</a:t>
            </a:r>
            <a:endParaRPr lang="en-US" sz="4800" dirty="0"/>
          </a:p>
        </p:txBody>
      </p:sp>
      <p:sp>
        <p:nvSpPr>
          <p:cNvPr id="2" name="Text Placeholder 1"/>
          <p:cNvSpPr>
            <a:spLocks noGrp="1"/>
          </p:cNvSpPr>
          <p:nvPr>
            <p:ph type="body" idx="1"/>
          </p:nvPr>
        </p:nvSpPr>
        <p:spPr/>
        <p:txBody>
          <a:bodyPr>
            <a:noAutofit/>
          </a:bodyPr>
          <a:lstStyle/>
          <a:p>
            <a:r>
              <a:rPr lang="en-US" sz="1800" dirty="0" smtClean="0"/>
              <a:t>Crazy dedicated, that is!</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WHY DO WE NEED A STRATEGIC PLAN?</a:t>
            </a: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single strategic goal for 2012-14:</a:t>
            </a:r>
            <a:endParaRPr lang="en-US" dirty="0"/>
          </a:p>
        </p:txBody>
      </p:sp>
      <p:sp>
        <p:nvSpPr>
          <p:cNvPr id="4" name="Content Placeholder 3"/>
          <p:cNvSpPr>
            <a:spLocks noGrp="1"/>
          </p:cNvSpPr>
          <p:nvPr>
            <p:ph idx="1"/>
          </p:nvPr>
        </p:nvSpPr>
        <p:spPr>
          <a:xfrm>
            <a:off x="4572000" y="2971800"/>
            <a:ext cx="4495800" cy="3733800"/>
          </a:xfrm>
        </p:spPr>
        <p:txBody>
          <a:bodyPr/>
          <a:lstStyle/>
          <a:p>
            <a:pPr marL="0" indent="0"/>
            <a:r>
              <a:rPr lang="en-US" dirty="0" smtClean="0"/>
              <a:t>Increase the number of students that achieve their educational goal within a reasonable time by clarifying pathways and providing more information and support.</a:t>
            </a:r>
            <a:endParaRPr lang="en-US" dirty="0"/>
          </a:p>
        </p:txBody>
      </p:sp>
    </p:spTree>
    <p:extLst>
      <p:ext uri="{BB962C8B-B14F-4D97-AF65-F5344CB8AC3E}">
        <p14:creationId xmlns:p14="http://schemas.microsoft.com/office/powerpoint/2010/main" val="317180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5760"/>
            <a:ext cx="5029200" cy="5196840"/>
          </a:xfrm>
        </p:spPr>
        <p:txBody>
          <a:bodyPr/>
          <a:lstStyle/>
          <a:p>
            <a:r>
              <a:rPr lang="en-US" sz="4800" dirty="0" smtClean="0">
                <a:latin typeface="Franklin Gothic Book" pitchFamily="34" charset="0"/>
              </a:rPr>
              <a:t>Student persistence trends</a:t>
            </a:r>
            <a:endParaRPr lang="en-US" sz="4800" dirty="0">
              <a:latin typeface="Franklin Gothic Book" pitchFamily="34" charset="0"/>
            </a:endParaRPr>
          </a:p>
        </p:txBody>
      </p:sp>
      <p:pic>
        <p:nvPicPr>
          <p:cNvPr id="3" name="Picture 2" descr="IMAG0162.jpg"/>
          <p:cNvPicPr>
            <a:picLocks noChangeAspect="1"/>
          </p:cNvPicPr>
          <p:nvPr/>
        </p:nvPicPr>
        <p:blipFill>
          <a:blip r:embed="rId2" cstate="print"/>
          <a:stretch>
            <a:fillRect/>
          </a:stretch>
        </p:blipFill>
        <p:spPr>
          <a:xfrm>
            <a:off x="5042647" y="0"/>
            <a:ext cx="4101353" cy="6858000"/>
          </a:xfrm>
          <a:prstGeom prst="rect">
            <a:avLst/>
          </a:prstGeom>
        </p:spPr>
      </p:pic>
      <p:sp>
        <p:nvSpPr>
          <p:cNvPr id="5" name="TextBox 4"/>
          <p:cNvSpPr txBox="1"/>
          <p:nvPr/>
        </p:nvSpPr>
        <p:spPr>
          <a:xfrm>
            <a:off x="7010400" y="2057400"/>
            <a:ext cx="1752600" cy="369332"/>
          </a:xfrm>
          <a:prstGeom prst="rect">
            <a:avLst/>
          </a:prstGeom>
          <a:noFill/>
        </p:spPr>
        <p:txBody>
          <a:bodyPr wrap="square" rtlCol="0">
            <a:spAutoFit/>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610600" cy="4985980"/>
          </a:xfrm>
          <a:prstGeom prst="rect">
            <a:avLst/>
          </a:prstGeom>
          <a:noFill/>
        </p:spPr>
        <p:txBody>
          <a:bodyPr wrap="square" rtlCol="0">
            <a:spAutoFit/>
          </a:bodyPr>
          <a:lstStyle/>
          <a:p>
            <a:r>
              <a:rPr lang="en-US" sz="4800" dirty="0" smtClean="0">
                <a:latin typeface="+mj-lt"/>
              </a:rPr>
              <a:t>Student Persistence:	</a:t>
            </a:r>
          </a:p>
          <a:p>
            <a:pPr>
              <a:buFont typeface="Arial" pitchFamily="34" charset="0"/>
              <a:buChar char="•"/>
            </a:pPr>
            <a:r>
              <a:rPr lang="en-US" sz="2800" dirty="0" smtClean="0"/>
              <a:t> Persistence rates of new students are measured by gender and race-ethnicity and by student services used</a:t>
            </a:r>
          </a:p>
          <a:p>
            <a:pPr>
              <a:buFont typeface="Arial" pitchFamily="34" charset="0"/>
              <a:buChar char="•"/>
            </a:pPr>
            <a:r>
              <a:rPr lang="en-US" sz="2800" dirty="0" smtClean="0"/>
              <a:t> Persistence rates measure the proportion of   students in one term who continue to enroll in college from one term to the next. </a:t>
            </a:r>
          </a:p>
          <a:p>
            <a:pPr>
              <a:buFont typeface="Arial" pitchFamily="34" charset="0"/>
              <a:buChar char="•"/>
            </a:pPr>
            <a:r>
              <a:rPr lang="en-US" sz="2800" dirty="0" smtClean="0"/>
              <a:t> Term to term persistence rates are defined as the percentage of students enrolled as of Census Day in the first term who are subsequently enrolled as of Census Day in the following term.</a:t>
            </a:r>
            <a:r>
              <a:rPr lang="en-US" dirty="0" smtClean="0"/>
              <a:t>	</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p:spPr>
        <p:txBody>
          <a:bodyPr/>
          <a:lstStyle/>
          <a:p>
            <a:r>
              <a:rPr lang="en-US" dirty="0" smtClean="0"/>
              <a:t>Institutional Research data</a:t>
            </a:r>
            <a:endParaRPr lang="en-US" dirty="0"/>
          </a:p>
        </p:txBody>
      </p:sp>
      <p:sp>
        <p:nvSpPr>
          <p:cNvPr id="3" name="TextBox 2"/>
          <p:cNvSpPr txBox="1"/>
          <p:nvPr/>
        </p:nvSpPr>
        <p:spPr>
          <a:xfrm>
            <a:off x="304800" y="1066801"/>
            <a:ext cx="8229600" cy="4339650"/>
          </a:xfrm>
          <a:prstGeom prst="rect">
            <a:avLst/>
          </a:prstGeom>
          <a:noFill/>
        </p:spPr>
        <p:txBody>
          <a:bodyPr wrap="square" rtlCol="0">
            <a:spAutoFit/>
          </a:bodyPr>
          <a:lstStyle/>
          <a:p>
            <a:endParaRPr lang="en-US" dirty="0" smtClean="0"/>
          </a:p>
          <a:p>
            <a:r>
              <a:rPr lang="en-US" sz="4400" dirty="0" smtClean="0">
                <a:latin typeface="Bodoni MT Black" pitchFamily="18" charset="0"/>
              </a:rPr>
              <a:t>New Student Persistence </a:t>
            </a:r>
          </a:p>
          <a:p>
            <a:pPr>
              <a:buFont typeface="Wingdings" pitchFamily="2" charset="2"/>
              <a:buChar char="Ø"/>
            </a:pPr>
            <a:r>
              <a:rPr lang="en-US" sz="3600" dirty="0" smtClean="0"/>
              <a:t>All new students had an average persistence rate of 63% from Fall 2011 to Spring 2012</a:t>
            </a:r>
          </a:p>
          <a:p>
            <a:pPr>
              <a:buFont typeface="Wingdings" pitchFamily="2" charset="2"/>
              <a:buChar char="Ø"/>
            </a:pPr>
            <a:r>
              <a:rPr lang="en-US" sz="3600" dirty="0" smtClean="0"/>
              <a:t>Lowest average rate since 1999-2000</a:t>
            </a:r>
          </a:p>
          <a:p>
            <a:pPr>
              <a:buFont typeface="Wingdings" pitchFamily="2" charset="2"/>
              <a:buChar char="Ø"/>
            </a:pPr>
            <a:r>
              <a:rPr lang="en-US" sz="3400" dirty="0" smtClean="0"/>
              <a:t>Down from 69% in Fall 2010 to Sp. 2011 </a:t>
            </a:r>
          </a:p>
          <a:p>
            <a:pPr>
              <a:buFont typeface="Wingdings" pitchFamily="2" charset="2"/>
              <a:buChar char="Ø"/>
            </a:pPr>
            <a:endParaRPr lang="en-US" sz="3600" dirty="0"/>
          </a:p>
        </p:txBody>
      </p:sp>
      <p:pic>
        <p:nvPicPr>
          <p:cNvPr id="8" name="Picture 7" descr="DSC02997.JPG"/>
          <p:cNvPicPr>
            <a:picLocks noChangeAspect="1"/>
          </p:cNvPicPr>
          <p:nvPr/>
        </p:nvPicPr>
        <p:blipFill>
          <a:blip r:embed="rId2" cstate="print"/>
          <a:stretch>
            <a:fillRect/>
          </a:stretch>
        </p:blipFill>
        <p:spPr>
          <a:xfrm>
            <a:off x="0" y="0"/>
            <a:ext cx="9144000" cy="6858000"/>
          </a:xfrm>
          <a:prstGeom prst="rect">
            <a:avLst/>
          </a:prstGeom>
        </p:spPr>
      </p:pic>
      <p:sp>
        <p:nvSpPr>
          <p:cNvPr id="9" name="Rectangle 8"/>
          <p:cNvSpPr/>
          <p:nvPr/>
        </p:nvSpPr>
        <p:spPr>
          <a:xfrm>
            <a:off x="838200" y="304800"/>
            <a:ext cx="8305800" cy="769441"/>
          </a:xfrm>
          <a:prstGeom prst="rect">
            <a:avLst/>
          </a:prstGeom>
        </p:spPr>
        <p:txBody>
          <a:bodyPr wrap="square">
            <a:spAutoFit/>
          </a:bodyPr>
          <a:lstStyle/>
          <a:p>
            <a:r>
              <a:rPr lang="en-US" sz="4400" cap="all" dirty="0" smtClean="0">
                <a:latin typeface="+mj-lt"/>
              </a:rPr>
              <a:t>Student equity trends</a:t>
            </a:r>
            <a:endParaRPr lang="en-US" sz="4400" cap="all"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097280"/>
            <a:ext cx="7940040" cy="4084320"/>
          </a:xfrm>
        </p:spPr>
        <p:txBody>
          <a:bodyPr>
            <a:normAutofit lnSpcReduction="10000"/>
          </a:bodyPr>
          <a:lstStyle/>
          <a:p>
            <a:pPr>
              <a:buFont typeface="Wingdings" pitchFamily="2" charset="2"/>
              <a:buChar char="Ø"/>
            </a:pPr>
            <a:r>
              <a:rPr lang="en-US" sz="3600" dirty="0" smtClean="0"/>
              <a:t>Chicano/Latino student persistence rate of 70% Fall 2010 – Spring 2011 </a:t>
            </a:r>
          </a:p>
          <a:p>
            <a:pPr>
              <a:buFont typeface="Wingdings" pitchFamily="2" charset="2"/>
              <a:buChar char="Ø"/>
            </a:pPr>
            <a:r>
              <a:rPr lang="en-US" sz="3600" dirty="0" smtClean="0"/>
              <a:t>Highest persistence rate ever </a:t>
            </a:r>
          </a:p>
          <a:p>
            <a:pPr>
              <a:buFont typeface="Wingdings" pitchFamily="2" charset="2"/>
              <a:buChar char="Ø"/>
            </a:pPr>
            <a:r>
              <a:rPr lang="en-US" sz="3600" dirty="0" smtClean="0"/>
              <a:t> Steady increase from 57% in 1999-2000</a:t>
            </a:r>
          </a:p>
          <a:p>
            <a:pPr>
              <a:buFont typeface="Wingdings" pitchFamily="2" charset="2"/>
              <a:buChar char="Ø"/>
            </a:pPr>
            <a:r>
              <a:rPr lang="en-US" sz="3600" dirty="0" smtClean="0"/>
              <a:t>Fall 2011 – Spring 2012 fell to 61% </a:t>
            </a:r>
          </a:p>
          <a:p>
            <a:pPr>
              <a:buFont typeface="Wingdings" pitchFamily="2" charset="2"/>
              <a:buChar char="Ø"/>
            </a:pPr>
            <a:r>
              <a:rPr lang="en-US" sz="3600" dirty="0" smtClean="0"/>
              <a:t>Lowest since 2005 – 2006 </a:t>
            </a:r>
          </a:p>
          <a:p>
            <a:endParaRPr lang="en-US" dirty="0"/>
          </a:p>
        </p:txBody>
      </p:sp>
      <p:sp>
        <p:nvSpPr>
          <p:cNvPr id="4" name="Title 3"/>
          <p:cNvSpPr>
            <a:spLocks noGrp="1"/>
          </p:cNvSpPr>
          <p:nvPr>
            <p:ph type="title"/>
          </p:nvPr>
        </p:nvSpPr>
        <p:spPr/>
        <p:txBody>
          <a:bodyPr/>
          <a:lstStyle/>
          <a:p>
            <a:r>
              <a:rPr lang="en-US" sz="3600" dirty="0" smtClean="0"/>
              <a:t>Student equity trends</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100_0108"/>
          <p:cNvPicPr>
            <a:picLocks noChangeAspect="1" noChangeArrowheads="1"/>
          </p:cNvPicPr>
          <p:nvPr/>
        </p:nvPicPr>
        <p:blipFill>
          <a:blip r:embed="rId2" cstate="print"/>
          <a:srcRect/>
          <a:stretch>
            <a:fillRect/>
          </a:stretch>
        </p:blipFill>
        <p:spPr bwMode="auto">
          <a:xfrm>
            <a:off x="838200" y="990600"/>
            <a:ext cx="7799895" cy="5254096"/>
          </a:xfrm>
          <a:prstGeom prst="rect">
            <a:avLst/>
          </a:prstGeom>
          <a:solidFill>
            <a:srgbClr val="000000"/>
          </a:solidFill>
          <a:ln w="0" algn="in">
            <a:noFill/>
            <a:miter lim="800000"/>
            <a:headEnd/>
            <a:tailEnd/>
          </a:ln>
        </p:spPr>
      </p:pic>
      <p:sp>
        <p:nvSpPr>
          <p:cNvPr id="4" name="Title 3"/>
          <p:cNvSpPr>
            <a:spLocks noGrp="1"/>
          </p:cNvSpPr>
          <p:nvPr>
            <p:ph type="title"/>
          </p:nvPr>
        </p:nvSpPr>
        <p:spPr/>
        <p:txBody>
          <a:bodyPr/>
          <a:lstStyle/>
          <a:p>
            <a:r>
              <a:rPr lang="en-US" sz="3600" dirty="0" smtClean="0"/>
              <a:t>Student equity trends</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little background</a:t>
            </a:r>
            <a:endParaRPr lang="en-US" sz="3600" dirty="0"/>
          </a:p>
        </p:txBody>
      </p:sp>
      <p:sp>
        <p:nvSpPr>
          <p:cNvPr id="3" name="Content Placeholder 2"/>
          <p:cNvSpPr>
            <a:spLocks noGrp="1"/>
          </p:cNvSpPr>
          <p:nvPr>
            <p:ph idx="1"/>
          </p:nvPr>
        </p:nvSpPr>
        <p:spPr/>
        <p:txBody>
          <a:bodyPr>
            <a:normAutofit/>
          </a:bodyPr>
          <a:lstStyle/>
          <a:p>
            <a:pPr>
              <a:buFont typeface="Arial" pitchFamily="34" charset="0"/>
              <a:buChar char="•"/>
            </a:pPr>
            <a:r>
              <a:rPr lang="en-US" sz="2800" dirty="0" smtClean="0"/>
              <a:t>Our 2009-12 Strategic Plan “expired” last Spring</a:t>
            </a:r>
          </a:p>
          <a:p>
            <a:pPr>
              <a:buFont typeface="Arial" pitchFamily="34" charset="0"/>
              <a:buChar char="•"/>
            </a:pPr>
            <a:r>
              <a:rPr lang="en-US" sz="2800" dirty="0" smtClean="0"/>
              <a:t>PRBC began work on a new plan at a Retreat on May 30-31, armed with:</a:t>
            </a:r>
          </a:p>
          <a:p>
            <a:pPr lvl="2">
              <a:buFont typeface="Arial" pitchFamily="34" charset="0"/>
              <a:buChar char="•"/>
            </a:pPr>
            <a:r>
              <a:rPr lang="en-US" sz="2000" dirty="0" smtClean="0"/>
              <a:t>Input from your Program Reviews</a:t>
            </a:r>
          </a:p>
          <a:p>
            <a:pPr lvl="2">
              <a:buFont typeface="Arial" pitchFamily="34" charset="0"/>
              <a:buChar char="•"/>
            </a:pPr>
            <a:r>
              <a:rPr lang="en-US" sz="2000" dirty="0" smtClean="0"/>
              <a:t>An in-depth analysis of student data (internal scan)</a:t>
            </a:r>
          </a:p>
          <a:p>
            <a:pPr lvl="2">
              <a:buFont typeface="Arial" pitchFamily="34" charset="0"/>
              <a:buChar char="•"/>
            </a:pPr>
            <a:r>
              <a:rPr lang="en-US" sz="2000" dirty="0" smtClean="0"/>
              <a:t>An understanding of external forces that impact the college and our students (external scan)</a:t>
            </a:r>
          </a:p>
          <a:p>
            <a:pPr lvl="2">
              <a:buFont typeface="Arial" pitchFamily="34" charset="0"/>
              <a:buChar char="•"/>
            </a:pPr>
            <a:r>
              <a:rPr lang="en-US" sz="2000" dirty="0" smtClean="0"/>
              <a:t>Passion, good humor, food, and props</a:t>
            </a:r>
          </a:p>
        </p:txBody>
      </p:sp>
    </p:spTree>
    <p:extLst>
      <p:ext uri="{BB962C8B-B14F-4D97-AF65-F5344CB8AC3E}">
        <p14:creationId xmlns:p14="http://schemas.microsoft.com/office/powerpoint/2010/main" val="3653465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371600"/>
            <a:ext cx="7406640" cy="4343400"/>
          </a:xfrm>
        </p:spPr>
        <p:txBody>
          <a:bodyPr/>
          <a:lstStyle/>
          <a:p>
            <a:pPr>
              <a:buFont typeface="Wingdings" pitchFamily="2" charset="2"/>
              <a:buChar char="Ø"/>
            </a:pPr>
            <a:r>
              <a:rPr lang="en-US" sz="3600" dirty="0" smtClean="0"/>
              <a:t>African American student persistence rate of 57% from</a:t>
            </a:r>
          </a:p>
          <a:p>
            <a:r>
              <a:rPr lang="en-US" sz="3600" dirty="0" smtClean="0"/>
              <a:t>   Fall 2010 – Spring 2011</a:t>
            </a:r>
          </a:p>
          <a:p>
            <a:pPr>
              <a:buFont typeface="Wingdings" pitchFamily="2" charset="2"/>
              <a:buChar char="Ø"/>
            </a:pPr>
            <a:r>
              <a:rPr lang="en-US" sz="3600" dirty="0" smtClean="0"/>
              <a:t>Fall 2011 – Spring 2012 fell to 54% </a:t>
            </a:r>
          </a:p>
          <a:p>
            <a:pPr>
              <a:buFont typeface="Wingdings" pitchFamily="2" charset="2"/>
              <a:buChar char="Ø"/>
            </a:pPr>
            <a:r>
              <a:rPr lang="en-US" sz="3600" dirty="0" smtClean="0"/>
              <a:t>Lowest since 2007 – 2008 </a:t>
            </a:r>
          </a:p>
          <a:p>
            <a:endParaRPr lang="en-US" dirty="0"/>
          </a:p>
        </p:txBody>
      </p:sp>
      <p:sp>
        <p:nvSpPr>
          <p:cNvPr id="4" name="Title 3"/>
          <p:cNvSpPr>
            <a:spLocks noGrp="1"/>
          </p:cNvSpPr>
          <p:nvPr>
            <p:ph type="title"/>
          </p:nvPr>
        </p:nvSpPr>
        <p:spPr>
          <a:xfrm>
            <a:off x="822960" y="365760"/>
            <a:ext cx="7520940" cy="777240"/>
          </a:xfrm>
        </p:spPr>
        <p:txBody>
          <a:bodyPr/>
          <a:lstStyle/>
          <a:p>
            <a:r>
              <a:rPr lang="en-US" sz="3200" dirty="0" smtClean="0"/>
              <a:t>Persistence trends for African American Students</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first day of class</a:t>
            </a:r>
            <a:endParaRPr lang="en-US" dirty="0"/>
          </a:p>
        </p:txBody>
      </p:sp>
      <p:sp>
        <p:nvSpPr>
          <p:cNvPr id="4" name="Subtitle 3"/>
          <p:cNvSpPr>
            <a:spLocks noGrp="1"/>
          </p:cNvSpPr>
          <p:nvPr>
            <p:ph type="subTitle" idx="1"/>
          </p:nvPr>
        </p:nvSpPr>
        <p:spPr/>
        <p:txBody>
          <a:bodyPr>
            <a:normAutofit/>
          </a:bodyPr>
          <a:lstStyle/>
          <a:p>
            <a:r>
              <a:rPr lang="en-US" sz="1800" dirty="0" smtClean="0"/>
              <a:t>Six student stories</a:t>
            </a:r>
            <a:endParaRPr lang="en-US" sz="1800" dirty="0"/>
          </a:p>
        </p:txBody>
      </p:sp>
    </p:spTree>
    <p:extLst>
      <p:ext uri="{BB962C8B-B14F-4D97-AF65-F5344CB8AC3E}">
        <p14:creationId xmlns:p14="http://schemas.microsoft.com/office/powerpoint/2010/main" val="1007689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laser”</a:t>
            </a:r>
            <a:endParaRPr lang="en-US" dirty="0"/>
          </a:p>
        </p:txBody>
      </p:sp>
      <p:sp>
        <p:nvSpPr>
          <p:cNvPr id="4" name="Content Placeholder 3"/>
          <p:cNvSpPr>
            <a:spLocks noGrp="1"/>
          </p:cNvSpPr>
          <p:nvPr>
            <p:ph sz="half" idx="2"/>
          </p:nvPr>
        </p:nvSpPr>
        <p:spPr>
          <a:xfrm>
            <a:off x="4114800" y="1097280"/>
            <a:ext cx="4724400" cy="3712464"/>
          </a:xfrm>
        </p:spPr>
        <p:txBody>
          <a:bodyPr>
            <a:normAutofit/>
          </a:bodyPr>
          <a:lstStyle/>
          <a:p>
            <a:pPr>
              <a:buFont typeface="Arial" pitchFamily="34" charset="0"/>
              <a:buChar char="•"/>
            </a:pPr>
            <a:r>
              <a:rPr lang="en-US" dirty="0" smtClean="0"/>
              <a:t>Committed to a clear academic goal</a:t>
            </a:r>
          </a:p>
          <a:p>
            <a:pPr>
              <a:buFont typeface="Arial" pitchFamily="34" charset="0"/>
              <a:buChar char="•"/>
            </a:pPr>
            <a:r>
              <a:rPr lang="en-US" dirty="0" smtClean="0"/>
              <a:t>Knows what courses to take and in what sequence to achieve that goal</a:t>
            </a:r>
          </a:p>
          <a:p>
            <a:pPr>
              <a:buFont typeface="Arial" pitchFamily="34" charset="0"/>
              <a:buChar char="•"/>
            </a:pPr>
            <a:r>
              <a:rPr lang="en-US" dirty="0" smtClean="0"/>
              <a:t>And, is actually taking those courses in the right sequence</a:t>
            </a:r>
          </a:p>
          <a:p>
            <a:endParaRPr lang="en-US" sz="2400" dirty="0"/>
          </a:p>
        </p:txBody>
      </p:sp>
      <p:pic>
        <p:nvPicPr>
          <p:cNvPr id="2050" name="Picture 2" descr="View detai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0" y="1600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8229600" cy="548640"/>
          </a:xfrm>
        </p:spPr>
        <p:txBody>
          <a:bodyPr/>
          <a:lstStyle/>
          <a:p>
            <a:r>
              <a:rPr lang="en-US" dirty="0" smtClean="0"/>
              <a:t>“The lasers”:  How to support these students</a:t>
            </a:r>
            <a:endParaRPr lang="en-US" dirty="0"/>
          </a:p>
        </p:txBody>
      </p:sp>
      <p:sp>
        <p:nvSpPr>
          <p:cNvPr id="4" name="Content Placeholder 3"/>
          <p:cNvSpPr>
            <a:spLocks noGrp="1"/>
          </p:cNvSpPr>
          <p:nvPr>
            <p:ph sz="half" idx="2"/>
          </p:nvPr>
        </p:nvSpPr>
        <p:spPr>
          <a:xfrm>
            <a:off x="4114800" y="1295400"/>
            <a:ext cx="4724400" cy="3514344"/>
          </a:xfrm>
        </p:spPr>
        <p:txBody>
          <a:bodyPr>
            <a:normAutofit/>
          </a:bodyPr>
          <a:lstStyle/>
          <a:p>
            <a:pPr>
              <a:buFont typeface="Arial" pitchFamily="34" charset="0"/>
              <a:buChar char="•"/>
            </a:pPr>
            <a:r>
              <a:rPr lang="en-US" dirty="0" smtClean="0"/>
              <a:t>Try to make available the classes they need</a:t>
            </a:r>
          </a:p>
          <a:p>
            <a:pPr>
              <a:buFont typeface="Arial" pitchFamily="34" charset="0"/>
              <a:buChar char="•"/>
            </a:pPr>
            <a:r>
              <a:rPr lang="en-US" dirty="0" smtClean="0"/>
              <a:t>Engage them in pathway communities </a:t>
            </a:r>
          </a:p>
          <a:p>
            <a:pPr>
              <a:buFont typeface="Arial" pitchFamily="34" charset="0"/>
              <a:buChar char="•"/>
            </a:pPr>
            <a:r>
              <a:rPr lang="en-US" dirty="0" smtClean="0"/>
              <a:t>Be there if they change their minds</a:t>
            </a:r>
          </a:p>
          <a:p>
            <a:endParaRPr lang="en-US" sz="2400" dirty="0"/>
          </a:p>
        </p:txBody>
      </p:sp>
      <p:pic>
        <p:nvPicPr>
          <p:cNvPr id="6" name="Picture 2" descr="View detai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886" y="15240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0" y="1097280"/>
            <a:ext cx="5029200" cy="3712464"/>
          </a:xfrm>
        </p:spPr>
        <p:txBody>
          <a:bodyPr>
            <a:normAutofit lnSpcReduction="10000"/>
          </a:bodyPr>
          <a:lstStyle/>
          <a:p>
            <a:pPr>
              <a:buFont typeface="Arial" pitchFamily="34" charset="0"/>
              <a:buChar char="•"/>
            </a:pPr>
            <a:r>
              <a:rPr lang="en-US" dirty="0" smtClean="0"/>
              <a:t>Committed to a clear academic goal</a:t>
            </a:r>
          </a:p>
          <a:p>
            <a:pPr>
              <a:buFont typeface="Arial" pitchFamily="34" charset="0"/>
              <a:buChar char="•"/>
            </a:pPr>
            <a:r>
              <a:rPr lang="en-US" dirty="0" smtClean="0"/>
              <a:t>Has no idea how to achieve it</a:t>
            </a:r>
          </a:p>
          <a:p>
            <a:pPr>
              <a:buFont typeface="Arial" pitchFamily="34" charset="0"/>
              <a:buChar char="•"/>
            </a:pPr>
            <a:r>
              <a:rPr lang="en-US" dirty="0" smtClean="0"/>
              <a:t>Has not been assessed for Math or English, or has been but is not taking those classes</a:t>
            </a:r>
          </a:p>
          <a:p>
            <a:pPr>
              <a:buFont typeface="Arial" pitchFamily="34" charset="0"/>
              <a:buChar char="•"/>
            </a:pPr>
            <a:r>
              <a:rPr lang="en-US" dirty="0" smtClean="0"/>
              <a:t>Has not met with a counselor</a:t>
            </a:r>
          </a:p>
          <a:p>
            <a:endParaRPr lang="en-US" dirty="0"/>
          </a:p>
        </p:txBody>
      </p:sp>
      <p:sp>
        <p:nvSpPr>
          <p:cNvPr id="4" name="Title 3"/>
          <p:cNvSpPr>
            <a:spLocks noGrp="1"/>
          </p:cNvSpPr>
          <p:nvPr>
            <p:ph type="title"/>
          </p:nvPr>
        </p:nvSpPr>
        <p:spPr>
          <a:xfrm>
            <a:off x="381000" y="365760"/>
            <a:ext cx="7962900" cy="548640"/>
          </a:xfrm>
        </p:spPr>
        <p:txBody>
          <a:bodyPr/>
          <a:lstStyle/>
          <a:p>
            <a:r>
              <a:rPr lang="en-US" dirty="0" smtClean="0"/>
              <a:t>“THE DREAMER”</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381000" y="1721296"/>
            <a:ext cx="3200400" cy="255657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86200" y="1219200"/>
            <a:ext cx="4724400" cy="3733800"/>
          </a:xfrm>
        </p:spPr>
        <p:txBody>
          <a:bodyPr>
            <a:normAutofit fontScale="92500" lnSpcReduction="10000"/>
          </a:bodyPr>
          <a:lstStyle/>
          <a:p>
            <a:pPr>
              <a:buFont typeface="Arial" pitchFamily="34" charset="0"/>
              <a:buChar char="•"/>
            </a:pPr>
            <a:r>
              <a:rPr lang="en-US" dirty="0" smtClean="0"/>
              <a:t>Provide information on GE, Math, English requirements</a:t>
            </a:r>
          </a:p>
          <a:p>
            <a:pPr>
              <a:buFont typeface="Arial" pitchFamily="34" charset="0"/>
              <a:buChar char="•"/>
            </a:pPr>
            <a:r>
              <a:rPr lang="en-US" dirty="0" smtClean="0"/>
              <a:t>Emphasize the importance of early assessment</a:t>
            </a:r>
          </a:p>
          <a:p>
            <a:pPr>
              <a:buFont typeface="Arial" pitchFamily="34" charset="0"/>
              <a:buChar char="•"/>
            </a:pPr>
            <a:r>
              <a:rPr lang="en-US" dirty="0" smtClean="0"/>
              <a:t>Communicate the emerging time to completion constraints</a:t>
            </a:r>
          </a:p>
          <a:p>
            <a:pPr>
              <a:buFont typeface="Arial" pitchFamily="34" charset="0"/>
              <a:buChar char="•"/>
            </a:pPr>
            <a:r>
              <a:rPr lang="en-US" dirty="0" smtClean="0"/>
              <a:t>Engage them in pathway communities</a:t>
            </a:r>
          </a:p>
          <a:p>
            <a:pPr>
              <a:buFont typeface="Arial" pitchFamily="34" charset="0"/>
              <a:buChar char="•"/>
            </a:pPr>
            <a:endParaRPr lang="en-US" dirty="0"/>
          </a:p>
        </p:txBody>
      </p:sp>
      <p:sp>
        <p:nvSpPr>
          <p:cNvPr id="5" name="Title 1"/>
          <p:cNvSpPr>
            <a:spLocks noGrp="1"/>
          </p:cNvSpPr>
          <p:nvPr>
            <p:ph type="title"/>
          </p:nvPr>
        </p:nvSpPr>
        <p:spPr>
          <a:xfrm>
            <a:off x="381000" y="365760"/>
            <a:ext cx="8763000" cy="548640"/>
          </a:xfrm>
        </p:spPr>
        <p:txBody>
          <a:bodyPr/>
          <a:lstStyle/>
          <a:p>
            <a:r>
              <a:rPr lang="en-US" dirty="0" smtClean="0"/>
              <a:t>“The dreamers”:  How to support these students</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457200" y="1645096"/>
            <a:ext cx="3200400" cy="255657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14800" y="609600"/>
            <a:ext cx="4495800" cy="3712464"/>
          </a:xfrm>
        </p:spPr>
        <p:txBody>
          <a:bodyPr>
            <a:noAutofit/>
          </a:bodyPr>
          <a:lstStyle/>
          <a:p>
            <a:pPr>
              <a:buFont typeface="Arial" pitchFamily="34" charset="0"/>
              <a:buChar char="•"/>
            </a:pPr>
            <a:r>
              <a:rPr lang="en-US" dirty="0" smtClean="0"/>
              <a:t>Undecided on academic goal</a:t>
            </a:r>
          </a:p>
          <a:p>
            <a:pPr>
              <a:buFont typeface="Arial" pitchFamily="34" charset="0"/>
              <a:buChar char="•"/>
            </a:pPr>
            <a:r>
              <a:rPr lang="en-US" dirty="0" smtClean="0"/>
              <a:t>Making wise course choices while thinking about a major</a:t>
            </a:r>
          </a:p>
          <a:p>
            <a:pPr>
              <a:buFont typeface="Arial" pitchFamily="34" charset="0"/>
              <a:buChar char="•"/>
            </a:pPr>
            <a:r>
              <a:rPr lang="en-US" dirty="0" smtClean="0"/>
              <a:t>Has been assessed, met with a counselor</a:t>
            </a:r>
          </a:p>
          <a:p>
            <a:pPr>
              <a:buFont typeface="Arial" pitchFamily="34" charset="0"/>
              <a:buChar char="•"/>
            </a:pPr>
            <a:r>
              <a:rPr lang="en-US" dirty="0" smtClean="0"/>
              <a:t>On the Math and English pathways</a:t>
            </a:r>
            <a:endParaRPr lang="en-US" dirty="0"/>
          </a:p>
        </p:txBody>
      </p:sp>
      <p:sp>
        <p:nvSpPr>
          <p:cNvPr id="4" name="Title 3"/>
          <p:cNvSpPr>
            <a:spLocks noGrp="1"/>
          </p:cNvSpPr>
          <p:nvPr>
            <p:ph type="title"/>
          </p:nvPr>
        </p:nvSpPr>
        <p:spPr/>
        <p:txBody>
          <a:bodyPr/>
          <a:lstStyle/>
          <a:p>
            <a:r>
              <a:rPr lang="en-US" dirty="0" smtClean="0"/>
              <a:t>“The seeker”</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822325" y="1697781"/>
            <a:ext cx="3200400" cy="25115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86200" y="1097280"/>
            <a:ext cx="4724400" cy="3712464"/>
          </a:xfrm>
        </p:spPr>
        <p:txBody>
          <a:bodyPr>
            <a:normAutofit/>
          </a:bodyPr>
          <a:lstStyle/>
          <a:p>
            <a:pPr>
              <a:buFont typeface="Arial" pitchFamily="34" charset="0"/>
              <a:buChar char="•"/>
            </a:pPr>
            <a:r>
              <a:rPr lang="en-US" dirty="0" smtClean="0"/>
              <a:t>Expose them to academic and career options</a:t>
            </a:r>
          </a:p>
          <a:p>
            <a:pPr lvl="3">
              <a:buFont typeface="Arial" pitchFamily="34" charset="0"/>
              <a:buChar char="•"/>
            </a:pPr>
            <a:r>
              <a:rPr lang="en-US" sz="2400" b="1" dirty="0" smtClean="0"/>
              <a:t>Pathway communities</a:t>
            </a:r>
          </a:p>
          <a:p>
            <a:pPr lvl="3">
              <a:buFont typeface="Arial" pitchFamily="34" charset="0"/>
              <a:buChar char="•"/>
            </a:pPr>
            <a:r>
              <a:rPr lang="en-US" sz="2400" b="1" dirty="0" smtClean="0"/>
              <a:t>Mentors</a:t>
            </a:r>
          </a:p>
          <a:p>
            <a:pPr lvl="3">
              <a:buFont typeface="Arial" pitchFamily="34" charset="0"/>
              <a:buChar char="•"/>
            </a:pPr>
            <a:r>
              <a:rPr lang="en-US" sz="2400" b="1" dirty="0" smtClean="0"/>
              <a:t>Online resources</a:t>
            </a:r>
          </a:p>
          <a:p>
            <a:pPr>
              <a:buFont typeface="Arial" pitchFamily="34" charset="0"/>
              <a:buChar char="•"/>
            </a:pPr>
            <a:r>
              <a:rPr lang="en-US" dirty="0" smtClean="0"/>
              <a:t>Try to make available the classes they need</a:t>
            </a:r>
            <a:endParaRPr lang="en-US" dirty="0"/>
          </a:p>
        </p:txBody>
      </p:sp>
      <p:sp>
        <p:nvSpPr>
          <p:cNvPr id="5" name="Title 1"/>
          <p:cNvSpPr>
            <a:spLocks noGrp="1"/>
          </p:cNvSpPr>
          <p:nvPr>
            <p:ph type="title"/>
          </p:nvPr>
        </p:nvSpPr>
        <p:spPr>
          <a:xfrm>
            <a:off x="381000" y="365760"/>
            <a:ext cx="8763000" cy="548640"/>
          </a:xfrm>
        </p:spPr>
        <p:txBody>
          <a:bodyPr/>
          <a:lstStyle/>
          <a:p>
            <a:r>
              <a:rPr lang="en-US" dirty="0" smtClean="0"/>
              <a:t>“The seekers”:  How to support these students</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57200" y="1667619"/>
            <a:ext cx="3200400" cy="25115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91000" y="1097280"/>
            <a:ext cx="4495800" cy="3712464"/>
          </a:xfrm>
        </p:spPr>
        <p:txBody>
          <a:bodyPr/>
          <a:lstStyle/>
          <a:p>
            <a:pPr>
              <a:buFont typeface="Arial" pitchFamily="34" charset="0"/>
              <a:buChar char="•"/>
            </a:pPr>
            <a:r>
              <a:rPr lang="en-US" dirty="0" smtClean="0"/>
              <a:t>Undecided on an academic goal</a:t>
            </a:r>
          </a:p>
          <a:p>
            <a:pPr>
              <a:buFont typeface="Arial" pitchFamily="34" charset="0"/>
              <a:buChar char="•"/>
            </a:pPr>
            <a:r>
              <a:rPr lang="en-US" dirty="0" smtClean="0"/>
              <a:t>Not assessed, not taking Math or English</a:t>
            </a:r>
          </a:p>
          <a:p>
            <a:pPr>
              <a:buFont typeface="Arial" pitchFamily="34" charset="0"/>
              <a:buChar char="•"/>
            </a:pPr>
            <a:r>
              <a:rPr lang="en-US" dirty="0" smtClean="0"/>
              <a:t>Taking a variety of classes, trying to find something that sparks an interest</a:t>
            </a:r>
            <a:endParaRPr lang="en-US" dirty="0"/>
          </a:p>
        </p:txBody>
      </p:sp>
      <p:sp>
        <p:nvSpPr>
          <p:cNvPr id="4" name="Title 3"/>
          <p:cNvSpPr>
            <a:spLocks noGrp="1"/>
          </p:cNvSpPr>
          <p:nvPr>
            <p:ph type="title"/>
          </p:nvPr>
        </p:nvSpPr>
        <p:spPr/>
        <p:txBody>
          <a:bodyPr/>
          <a:lstStyle/>
          <a:p>
            <a:r>
              <a:rPr lang="en-US" dirty="0" smtClean="0"/>
              <a:t>“The explorer”</a:t>
            </a:r>
            <a:endParaRPr lang="en-US"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822325" y="1674749"/>
            <a:ext cx="3200400" cy="255759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657600" y="1066800"/>
            <a:ext cx="5105400" cy="3886200"/>
          </a:xfrm>
        </p:spPr>
        <p:txBody>
          <a:bodyPr>
            <a:normAutofit fontScale="85000" lnSpcReduction="20000"/>
          </a:bodyPr>
          <a:lstStyle/>
          <a:p>
            <a:pPr>
              <a:buFont typeface="Arial" pitchFamily="34" charset="0"/>
              <a:buChar char="•"/>
            </a:pPr>
            <a:r>
              <a:rPr lang="en-US" dirty="0" smtClean="0"/>
              <a:t>Provide information on GE, Math, English requirements</a:t>
            </a:r>
          </a:p>
          <a:p>
            <a:pPr>
              <a:buFont typeface="Arial" pitchFamily="34" charset="0"/>
              <a:buChar char="•"/>
            </a:pPr>
            <a:r>
              <a:rPr lang="en-US" dirty="0" smtClean="0"/>
              <a:t>Emphasize the importance of early assessment</a:t>
            </a:r>
          </a:p>
          <a:p>
            <a:pPr>
              <a:buFont typeface="Arial" pitchFamily="34" charset="0"/>
              <a:buChar char="•"/>
            </a:pPr>
            <a:r>
              <a:rPr lang="en-US" dirty="0" smtClean="0"/>
              <a:t>Communicate the emerging time to completion constraints</a:t>
            </a:r>
          </a:p>
          <a:p>
            <a:pPr>
              <a:buFont typeface="Arial" pitchFamily="34" charset="0"/>
              <a:buChar char="•"/>
            </a:pPr>
            <a:r>
              <a:rPr lang="en-US" dirty="0" smtClean="0"/>
              <a:t>Expose them to academic and career options</a:t>
            </a:r>
          </a:p>
          <a:p>
            <a:pPr lvl="3">
              <a:buFont typeface="Arial" pitchFamily="34" charset="0"/>
              <a:buChar char="•"/>
            </a:pPr>
            <a:r>
              <a:rPr lang="en-US" sz="2400" b="1" dirty="0" smtClean="0"/>
              <a:t>Pathway communities</a:t>
            </a:r>
          </a:p>
          <a:p>
            <a:pPr lvl="3">
              <a:buFont typeface="Arial" pitchFamily="34" charset="0"/>
              <a:buChar char="•"/>
            </a:pPr>
            <a:r>
              <a:rPr lang="en-US" sz="2400" b="1" dirty="0" smtClean="0"/>
              <a:t>Mentors</a:t>
            </a:r>
          </a:p>
          <a:p>
            <a:pPr lvl="3">
              <a:buFont typeface="Arial" pitchFamily="34" charset="0"/>
              <a:buChar char="•"/>
            </a:pPr>
            <a:r>
              <a:rPr lang="en-US" sz="2400" b="1" dirty="0" smtClean="0"/>
              <a:t>Online resources</a:t>
            </a:r>
          </a:p>
          <a:p>
            <a:pPr>
              <a:buFont typeface="Arial" pitchFamily="34" charset="0"/>
              <a:buChar char="•"/>
            </a:pPr>
            <a:endParaRPr lang="en-US" dirty="0" smtClean="0"/>
          </a:p>
          <a:p>
            <a:endParaRPr lang="en-US" dirty="0"/>
          </a:p>
        </p:txBody>
      </p:sp>
      <p:sp>
        <p:nvSpPr>
          <p:cNvPr id="5" name="Title 1"/>
          <p:cNvSpPr>
            <a:spLocks noGrp="1"/>
          </p:cNvSpPr>
          <p:nvPr>
            <p:ph type="title"/>
          </p:nvPr>
        </p:nvSpPr>
        <p:spPr>
          <a:xfrm>
            <a:off x="152400" y="365760"/>
            <a:ext cx="8991600" cy="548640"/>
          </a:xfrm>
        </p:spPr>
        <p:txBody>
          <a:bodyPr/>
          <a:lstStyle/>
          <a:p>
            <a:r>
              <a:rPr lang="en-US" dirty="0" smtClean="0"/>
              <a:t>“The explorers”:  How to support these students</a:t>
            </a:r>
            <a:endParaRPr lang="en-US"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457200" y="1644586"/>
            <a:ext cx="3200400" cy="255759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habot\PRBC\Retreat 2\Photos\IMG_954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14400"/>
            <a:ext cx="4495800" cy="30065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Chabot\PRBC\Retreat 2\Photos\IMG_953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962400"/>
            <a:ext cx="3886200" cy="2598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Chabot\PRBC\Retreat 2\Photos\IMG_954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299" y="0"/>
            <a:ext cx="467170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7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91000" y="1097280"/>
            <a:ext cx="4495800" cy="3712464"/>
          </a:xfrm>
        </p:spPr>
        <p:txBody>
          <a:bodyPr/>
          <a:lstStyle/>
          <a:p>
            <a:pPr>
              <a:buFont typeface="Arial" pitchFamily="34" charset="0"/>
              <a:buChar char="•"/>
            </a:pPr>
            <a:r>
              <a:rPr lang="en-US" dirty="0" smtClean="0"/>
              <a:t>No real idea why he or she is in college</a:t>
            </a:r>
          </a:p>
          <a:p>
            <a:pPr>
              <a:buFont typeface="Arial" pitchFamily="34" charset="0"/>
              <a:buChar char="•"/>
            </a:pPr>
            <a:r>
              <a:rPr lang="en-US" dirty="0" smtClean="0"/>
              <a:t>Taking classes that his or her friends are taking or that look easy</a:t>
            </a:r>
          </a:p>
          <a:p>
            <a:pPr>
              <a:buFont typeface="Arial" pitchFamily="34" charset="0"/>
              <a:buChar char="•"/>
            </a:pPr>
            <a:r>
              <a:rPr lang="en-US" dirty="0" smtClean="0"/>
              <a:t>Not assessed, not taking Math or English or GE</a:t>
            </a:r>
          </a:p>
          <a:p>
            <a:pPr>
              <a:buFont typeface="Arial" pitchFamily="34" charset="0"/>
              <a:buChar char="•"/>
            </a:pPr>
            <a:endParaRPr lang="en-US" dirty="0"/>
          </a:p>
        </p:txBody>
      </p:sp>
      <p:sp>
        <p:nvSpPr>
          <p:cNvPr id="4" name="Title 3"/>
          <p:cNvSpPr>
            <a:spLocks noGrp="1"/>
          </p:cNvSpPr>
          <p:nvPr>
            <p:ph type="title"/>
          </p:nvPr>
        </p:nvSpPr>
        <p:spPr/>
        <p:txBody>
          <a:bodyPr/>
          <a:lstStyle/>
          <a:p>
            <a:r>
              <a:rPr lang="en-US" dirty="0" smtClean="0"/>
              <a:t>“The wanderer”</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192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505200" y="914400"/>
            <a:ext cx="5257800" cy="4343400"/>
          </a:xfrm>
        </p:spPr>
        <p:txBody>
          <a:bodyPr>
            <a:normAutofit fontScale="85000" lnSpcReduction="20000"/>
          </a:bodyPr>
          <a:lstStyle/>
          <a:p>
            <a:pPr>
              <a:buFont typeface="Arial" pitchFamily="34" charset="0"/>
              <a:buChar char="•"/>
            </a:pPr>
            <a:r>
              <a:rPr lang="en-US" dirty="0" smtClean="0"/>
              <a:t>Provide information on GE, Math, English requirements</a:t>
            </a:r>
          </a:p>
          <a:p>
            <a:pPr>
              <a:buFont typeface="Arial" pitchFamily="34" charset="0"/>
              <a:buChar char="•"/>
            </a:pPr>
            <a:r>
              <a:rPr lang="en-US" dirty="0" smtClean="0"/>
              <a:t>Emphasize the importance of early assessment</a:t>
            </a:r>
          </a:p>
          <a:p>
            <a:pPr>
              <a:buFont typeface="Arial" pitchFamily="34" charset="0"/>
              <a:buChar char="•"/>
            </a:pPr>
            <a:r>
              <a:rPr lang="en-US" dirty="0" smtClean="0"/>
              <a:t>Communicate the emerging time to completion constraints</a:t>
            </a:r>
          </a:p>
          <a:p>
            <a:pPr>
              <a:buFont typeface="Arial" pitchFamily="34" charset="0"/>
              <a:buChar char="•"/>
            </a:pPr>
            <a:r>
              <a:rPr lang="en-US" dirty="0" smtClean="0"/>
              <a:t>Expose them to academic and career options</a:t>
            </a:r>
          </a:p>
          <a:p>
            <a:pPr lvl="3">
              <a:buFont typeface="Arial" pitchFamily="34" charset="0"/>
              <a:buChar char="•"/>
            </a:pPr>
            <a:r>
              <a:rPr lang="en-US" sz="2400" b="1" dirty="0" smtClean="0"/>
              <a:t>Pathway communities</a:t>
            </a:r>
          </a:p>
          <a:p>
            <a:pPr lvl="3">
              <a:buFont typeface="Arial" pitchFamily="34" charset="0"/>
              <a:buChar char="•"/>
            </a:pPr>
            <a:r>
              <a:rPr lang="en-US" sz="2400" b="1" dirty="0" smtClean="0"/>
              <a:t>Mentors</a:t>
            </a:r>
          </a:p>
          <a:p>
            <a:pPr lvl="3">
              <a:buFont typeface="Arial" pitchFamily="34" charset="0"/>
              <a:buChar char="•"/>
            </a:pPr>
            <a:r>
              <a:rPr lang="en-US" sz="2400" b="1" dirty="0" smtClean="0"/>
              <a:t>Online resources</a:t>
            </a:r>
          </a:p>
          <a:p>
            <a:pPr lvl="1">
              <a:buClrTx/>
              <a:buFont typeface="Arial" pitchFamily="34" charset="0"/>
              <a:buChar char="•"/>
            </a:pPr>
            <a:r>
              <a:rPr lang="en-US" sz="2600" b="1" dirty="0" smtClean="0"/>
              <a:t>Use peer mentoring or advising to encourage an academic commitment</a:t>
            </a:r>
            <a:endParaRPr lang="en-US" sz="2600" dirty="0"/>
          </a:p>
        </p:txBody>
      </p:sp>
      <p:sp>
        <p:nvSpPr>
          <p:cNvPr id="5" name="Title 1"/>
          <p:cNvSpPr>
            <a:spLocks noGrp="1"/>
          </p:cNvSpPr>
          <p:nvPr>
            <p:ph type="title"/>
          </p:nvPr>
        </p:nvSpPr>
        <p:spPr>
          <a:xfrm>
            <a:off x="0" y="365760"/>
            <a:ext cx="9144000" cy="548640"/>
          </a:xfrm>
        </p:spPr>
        <p:txBody>
          <a:bodyPr/>
          <a:lstStyle/>
          <a:p>
            <a:r>
              <a:rPr lang="en-US" dirty="0" smtClean="0"/>
              <a:t>“The wanderers”:  How to support THESE </a:t>
            </a:r>
            <a:r>
              <a:rPr lang="en-US" dirty="0" err="1" smtClean="0"/>
              <a:t>studentS</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91000" y="1097280"/>
            <a:ext cx="4495800" cy="3712464"/>
          </a:xfrm>
        </p:spPr>
        <p:txBody>
          <a:bodyPr>
            <a:normAutofit lnSpcReduction="10000"/>
          </a:bodyPr>
          <a:lstStyle/>
          <a:p>
            <a:pPr>
              <a:buFont typeface="Arial" pitchFamily="34" charset="0"/>
              <a:buChar char="•"/>
            </a:pPr>
            <a:r>
              <a:rPr lang="en-US" dirty="0" smtClean="0"/>
              <a:t>Not here for academics:</a:t>
            </a:r>
          </a:p>
          <a:p>
            <a:pPr lvl="3">
              <a:buFont typeface="Arial" pitchFamily="34" charset="0"/>
              <a:buChar char="•"/>
            </a:pPr>
            <a:r>
              <a:rPr lang="en-US" sz="2600" dirty="0" smtClean="0"/>
              <a:t>For personal development (Art, Music, PE, for example)</a:t>
            </a:r>
          </a:p>
          <a:p>
            <a:pPr lvl="3">
              <a:buFont typeface="Arial" pitchFamily="34" charset="0"/>
              <a:buChar char="•"/>
            </a:pPr>
            <a:r>
              <a:rPr lang="en-US" sz="2600" dirty="0" smtClean="0"/>
              <a:t>For Financial Aid</a:t>
            </a:r>
          </a:p>
          <a:p>
            <a:pPr lvl="3">
              <a:buFont typeface="Arial" pitchFamily="34" charset="0"/>
              <a:buChar char="•"/>
            </a:pPr>
            <a:r>
              <a:rPr lang="en-US" sz="2600" dirty="0" smtClean="0"/>
              <a:t>For child care</a:t>
            </a:r>
          </a:p>
          <a:p>
            <a:pPr lvl="3">
              <a:buFont typeface="Arial" pitchFamily="34" charset="0"/>
              <a:buChar char="•"/>
            </a:pPr>
            <a:r>
              <a:rPr lang="en-US" sz="2600" dirty="0" smtClean="0"/>
              <a:t>For personal safety</a:t>
            </a:r>
          </a:p>
          <a:p>
            <a:pPr lvl="3">
              <a:buFont typeface="Arial" pitchFamily="34" charset="0"/>
              <a:buChar char="•"/>
            </a:pPr>
            <a:r>
              <a:rPr lang="en-US" sz="2600" dirty="0" smtClean="0"/>
              <a:t>To take one specific class</a:t>
            </a:r>
          </a:p>
          <a:p>
            <a:pPr lvl="3">
              <a:buFont typeface="Arial" pitchFamily="34" charset="0"/>
              <a:buChar char="•"/>
            </a:pPr>
            <a:r>
              <a:rPr lang="en-US" sz="2600" dirty="0" smtClean="0"/>
              <a:t>Maybe for athletics</a:t>
            </a:r>
            <a:endParaRPr lang="en-US" sz="2600" dirty="0"/>
          </a:p>
        </p:txBody>
      </p:sp>
      <p:sp>
        <p:nvSpPr>
          <p:cNvPr id="4" name="Title 3"/>
          <p:cNvSpPr>
            <a:spLocks noGrp="1"/>
          </p:cNvSpPr>
          <p:nvPr>
            <p:ph type="title"/>
          </p:nvPr>
        </p:nvSpPr>
        <p:spPr/>
        <p:txBody>
          <a:bodyPr/>
          <a:lstStyle/>
          <a:p>
            <a:r>
              <a:rPr lang="en-US" dirty="0" smtClean="0"/>
              <a:t>“The visitor”</a:t>
            </a:r>
            <a:endParaRPr lang="en-US"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822325" y="1675258"/>
            <a:ext cx="3200400" cy="2556571"/>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86200" y="1097280"/>
            <a:ext cx="4724400" cy="3712464"/>
          </a:xfrm>
        </p:spPr>
        <p:txBody>
          <a:bodyPr/>
          <a:lstStyle/>
          <a:p>
            <a:r>
              <a:rPr lang="en-US" dirty="0" smtClean="0"/>
              <a:t>It depends on why they’re visiting!</a:t>
            </a:r>
          </a:p>
          <a:p>
            <a:pPr lvl="1"/>
            <a:r>
              <a:rPr lang="en-US" dirty="0" smtClean="0"/>
              <a:t>For personal development:  Communicate new repeatability law</a:t>
            </a:r>
          </a:p>
          <a:p>
            <a:pPr lvl="1"/>
            <a:r>
              <a:rPr lang="en-US" dirty="0" smtClean="0"/>
              <a:t>All others:  Expose them to academic options to see if we can spark an academic interest</a:t>
            </a:r>
            <a:endParaRPr lang="en-US" dirty="0"/>
          </a:p>
        </p:txBody>
      </p:sp>
      <p:sp>
        <p:nvSpPr>
          <p:cNvPr id="5" name="Title 1"/>
          <p:cNvSpPr>
            <a:spLocks noGrp="1"/>
          </p:cNvSpPr>
          <p:nvPr>
            <p:ph type="title"/>
          </p:nvPr>
        </p:nvSpPr>
        <p:spPr>
          <a:xfrm>
            <a:off x="381000" y="365760"/>
            <a:ext cx="8763000" cy="548640"/>
          </a:xfrm>
        </p:spPr>
        <p:txBody>
          <a:bodyPr/>
          <a:lstStyle/>
          <a:p>
            <a:r>
              <a:rPr lang="en-US" dirty="0" smtClean="0"/>
              <a:t>“The </a:t>
            </a:r>
            <a:r>
              <a:rPr lang="en-US" dirty="0" err="1" smtClean="0"/>
              <a:t>visitorS</a:t>
            </a:r>
            <a:r>
              <a:rPr lang="en-US" dirty="0" smtClean="0"/>
              <a:t>”:  How to support THESE </a:t>
            </a:r>
            <a:r>
              <a:rPr lang="en-US" dirty="0" err="1" smtClean="0"/>
              <a:t>studentS</a:t>
            </a:r>
            <a:endParaRPr lang="en-US"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457200" y="1645096"/>
            <a:ext cx="3200400" cy="255657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5400" dirty="0" smtClean="0"/>
              <a:t>STUDENT VOICES</a:t>
            </a:r>
            <a:endParaRPr lang="en-US" sz="5400" dirty="0"/>
          </a:p>
        </p:txBody>
      </p:sp>
    </p:spTree>
    <p:extLst>
      <p:ext uri="{BB962C8B-B14F-4D97-AF65-F5344CB8AC3E}">
        <p14:creationId xmlns:p14="http://schemas.microsoft.com/office/powerpoint/2010/main" val="162106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Strategies to help our students:</a:t>
            </a:r>
            <a:endParaRPr lang="en-US" dirty="0"/>
          </a:p>
        </p:txBody>
      </p:sp>
      <p:sp>
        <p:nvSpPr>
          <p:cNvPr id="6" name="Content Placeholder 5"/>
          <p:cNvSpPr>
            <a:spLocks noGrp="1"/>
          </p:cNvSpPr>
          <p:nvPr>
            <p:ph idx="1"/>
          </p:nvPr>
        </p:nvSpPr>
        <p:spPr>
          <a:xfrm>
            <a:off x="838200" y="990600"/>
            <a:ext cx="7520940" cy="4080972"/>
          </a:xfrm>
        </p:spPr>
        <p:txBody>
          <a:bodyPr>
            <a:normAutofit fontScale="92500" lnSpcReduction="10000"/>
          </a:bodyPr>
          <a:lstStyle/>
          <a:p>
            <a:pPr marL="171450" indent="-171450">
              <a:buFont typeface="Arial" pitchFamily="34" charset="0"/>
              <a:buChar char="•"/>
            </a:pPr>
            <a:r>
              <a:rPr lang="en-US" sz="2800" dirty="0" smtClean="0"/>
              <a:t>Learn more about our students:</a:t>
            </a:r>
          </a:p>
          <a:p>
            <a:pPr marL="459486" lvl="3" indent="-171450">
              <a:buFont typeface="Arial" pitchFamily="34" charset="0"/>
              <a:buChar char="•"/>
            </a:pPr>
            <a:r>
              <a:rPr lang="en-US" sz="2800" dirty="0" smtClean="0"/>
              <a:t>Their academic goals and the intensity of their commitment to those goals</a:t>
            </a:r>
          </a:p>
          <a:p>
            <a:pPr marL="459486" lvl="3" indent="-171450">
              <a:buFont typeface="Arial" pitchFamily="34" charset="0"/>
              <a:buChar char="•"/>
            </a:pPr>
            <a:r>
              <a:rPr lang="en-US" sz="2800" dirty="0" smtClean="0"/>
              <a:t>For the undecided, how they are trying to define a goal</a:t>
            </a:r>
          </a:p>
          <a:p>
            <a:pPr marL="171450" indent="-171450">
              <a:buFont typeface="Arial" pitchFamily="34" charset="0"/>
              <a:buChar char="•"/>
            </a:pPr>
            <a:r>
              <a:rPr lang="en-US" sz="2800" dirty="0" smtClean="0"/>
              <a:t>Help the undecided to define a goal:</a:t>
            </a:r>
          </a:p>
          <a:p>
            <a:pPr lvl="2">
              <a:buFont typeface="Arial" pitchFamily="34" charset="0"/>
              <a:buChar char="•"/>
            </a:pPr>
            <a:r>
              <a:rPr lang="en-US" sz="2800" dirty="0" smtClean="0"/>
              <a:t>Meet them where they are in their journey toward academic/career clarity</a:t>
            </a:r>
          </a:p>
          <a:p>
            <a:pPr lvl="2">
              <a:buFont typeface="Arial" pitchFamily="34" charset="0"/>
              <a:buChar char="•"/>
            </a:pPr>
            <a:r>
              <a:rPr lang="en-US" sz="2800" dirty="0" smtClean="0"/>
              <a:t>In the classroom or other “non-counseling appointment” venues</a:t>
            </a:r>
          </a:p>
          <a:p>
            <a:pPr lvl="1">
              <a:buNone/>
            </a:pPr>
            <a:endParaRPr lang="en-US" sz="2000" b="1" dirty="0" smtClean="0"/>
          </a:p>
          <a:p>
            <a:pPr lvl="1">
              <a:buFont typeface="Arial" pitchFamily="34" charset="0"/>
              <a:buChar char="•"/>
            </a:pPr>
            <a:endParaRPr lang="en-US" sz="2000" dirty="0" smtClean="0"/>
          </a:p>
          <a:p>
            <a:pPr lvl="2">
              <a:buFont typeface="Arial" pitchFamily="34" charset="0"/>
              <a:buChar char="•"/>
            </a:pP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help our students:</a:t>
            </a:r>
            <a:endParaRPr lang="en-US" dirty="0"/>
          </a:p>
        </p:txBody>
      </p:sp>
      <p:sp>
        <p:nvSpPr>
          <p:cNvPr id="3" name="Content Placeholder 2"/>
          <p:cNvSpPr>
            <a:spLocks noGrp="1"/>
          </p:cNvSpPr>
          <p:nvPr>
            <p:ph idx="1"/>
          </p:nvPr>
        </p:nvSpPr>
        <p:spPr/>
        <p:txBody>
          <a:bodyPr>
            <a:normAutofit fontScale="92500" lnSpcReduction="10000"/>
          </a:bodyPr>
          <a:lstStyle/>
          <a:p>
            <a:pPr lvl="1">
              <a:buFont typeface="Arial" pitchFamily="34" charset="0"/>
              <a:buChar char="•"/>
            </a:pPr>
            <a:r>
              <a:rPr lang="en-US" sz="3000" b="1" dirty="0" smtClean="0"/>
              <a:t>Get</a:t>
            </a:r>
            <a:r>
              <a:rPr lang="en-US" sz="3200" b="1" dirty="0" smtClean="0"/>
              <a:t> students onto their “critical path” quickly</a:t>
            </a:r>
          </a:p>
          <a:p>
            <a:pPr lvl="1">
              <a:buFont typeface="Arial" pitchFamily="34" charset="0"/>
              <a:buChar char="•"/>
            </a:pPr>
            <a:r>
              <a:rPr lang="en-US" sz="3200" b="1" dirty="0" smtClean="0"/>
              <a:t>Integrate and streamline (where possible) pathways</a:t>
            </a:r>
          </a:p>
          <a:p>
            <a:pPr lvl="1">
              <a:buFont typeface="Arial" pitchFamily="34" charset="0"/>
              <a:buChar char="•"/>
            </a:pPr>
            <a:r>
              <a:rPr lang="en-US" sz="3200" b="1" dirty="0" smtClean="0"/>
              <a:t>Build pathway learning communities to inform and support students</a:t>
            </a:r>
          </a:p>
          <a:p>
            <a:pPr lvl="1">
              <a:buFont typeface="Arial" pitchFamily="34" charset="0"/>
              <a:buChar char="•"/>
            </a:pPr>
            <a:r>
              <a:rPr lang="en-US" sz="3200" b="1" dirty="0" smtClean="0"/>
              <a:t>Help students to monitor their progress along their academic pathways</a:t>
            </a:r>
          </a:p>
          <a:p>
            <a:pPr lvl="1">
              <a:buFont typeface="Arial" pitchFamily="34" charset="0"/>
              <a:buChar char="•"/>
            </a:pPr>
            <a:r>
              <a:rPr lang="en-US" sz="3200" b="1" dirty="0" smtClean="0"/>
              <a:t>Find the money to do all of this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Time to hear your ideas!</a:t>
            </a:r>
            <a:endParaRPr lang="en-US" sz="3600" dirty="0"/>
          </a:p>
        </p:txBody>
      </p:sp>
    </p:spTree>
    <p:extLst>
      <p:ext uri="{BB962C8B-B14F-4D97-AF65-F5344CB8AC3E}">
        <p14:creationId xmlns:p14="http://schemas.microsoft.com/office/powerpoint/2010/main" val="2473968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2834640"/>
          </a:xfrm>
        </p:spPr>
        <p:txBody>
          <a:bodyPr/>
          <a:lstStyle/>
          <a:p>
            <a:pPr algn="ctr"/>
            <a:r>
              <a:rPr lang="en-US" sz="3600" dirty="0" smtClean="0"/>
              <a:t>We’ll reconvene back here </a:t>
            </a:r>
            <a:r>
              <a:rPr lang="en-US" sz="3600" dirty="0"/>
              <a:t>at 3:10 </a:t>
            </a:r>
            <a:r>
              <a:rPr lang="en-US" sz="3600" dirty="0" smtClean="0"/>
              <a:t>following your small group discussions</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habot\PRBC\Retreat 2\Photos\IMG_955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1"/>
            <a:ext cx="4038600" cy="27008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Chabot\PRBC\Retreat 2\Photos\IMG_955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48382"/>
            <a:ext cx="5410200" cy="36096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Chabot\PRBC\Retreat 2\Photos\IMG_9559.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6025" y="0"/>
            <a:ext cx="2847975" cy="425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4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Chabot\PRBC\Retreat 2\Photos\IMG_956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8415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jnovak\AppData\Local\Temp\XPgrpwise\IMG_957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443763"/>
            <a:ext cx="5105400" cy="341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2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novak\AppData\Local\Temp\XPgrpwise\IMG_957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398093" cy="36099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Chabot\PRBC\Retreat 2\Photos\IMG_957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850" y="3324225"/>
            <a:ext cx="528415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6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Chabot\PRBC\Retreat 2\Photos\IMG_955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170206" cy="3457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Chabot\PRBC\Retreat 2\Photos\IMG_958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907" y="3248025"/>
            <a:ext cx="5398093"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7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20940" cy="548640"/>
          </a:xfrm>
        </p:spPr>
        <p:txBody>
          <a:bodyPr/>
          <a:lstStyle/>
          <a:p>
            <a:r>
              <a:rPr lang="en-US" sz="3200" dirty="0" smtClean="0"/>
              <a:t>We wanted a plan that would be:</a:t>
            </a:r>
            <a:endParaRPr lang="en-US" sz="3200" dirty="0"/>
          </a:p>
        </p:txBody>
      </p:sp>
      <p:sp>
        <p:nvSpPr>
          <p:cNvPr id="3" name="Content Placeholder 2"/>
          <p:cNvSpPr>
            <a:spLocks noGrp="1"/>
          </p:cNvSpPr>
          <p:nvPr>
            <p:ph idx="1"/>
          </p:nvPr>
        </p:nvSpPr>
        <p:spPr>
          <a:xfrm>
            <a:off x="838200" y="1371600"/>
            <a:ext cx="7520940" cy="3579849"/>
          </a:xfrm>
        </p:spPr>
        <p:txBody>
          <a:bodyPr/>
          <a:lstStyle/>
          <a:p>
            <a:pPr>
              <a:buFont typeface="Arial" pitchFamily="34" charset="0"/>
              <a:buChar char="•"/>
            </a:pPr>
            <a:r>
              <a:rPr lang="en-US" sz="2800" dirty="0" smtClean="0"/>
              <a:t>Inspiring, motivating</a:t>
            </a:r>
          </a:p>
          <a:p>
            <a:pPr>
              <a:buFont typeface="Arial" pitchFamily="34" charset="0"/>
              <a:buChar char="•"/>
            </a:pPr>
            <a:r>
              <a:rPr lang="en-US" sz="2800" dirty="0" smtClean="0"/>
              <a:t>Focused on student success</a:t>
            </a:r>
          </a:p>
          <a:p>
            <a:pPr>
              <a:buFont typeface="Arial" pitchFamily="34" charset="0"/>
              <a:buChar char="•"/>
            </a:pPr>
            <a:r>
              <a:rPr lang="en-US" sz="2800" dirty="0" smtClean="0"/>
              <a:t>Clear, concise</a:t>
            </a:r>
          </a:p>
          <a:p>
            <a:pPr>
              <a:buFont typeface="Arial" pitchFamily="34" charset="0"/>
              <a:buChar char="•"/>
            </a:pPr>
            <a:r>
              <a:rPr lang="en-US" sz="2800" dirty="0" smtClean="0"/>
              <a:t>Actionable, measurable, accountable</a:t>
            </a:r>
          </a:p>
          <a:p>
            <a:pPr>
              <a:buFont typeface="Arial" pitchFamily="34" charset="0"/>
              <a:buChar char="•"/>
            </a:pPr>
            <a:r>
              <a:rPr lang="en-US" sz="2800" dirty="0" smtClean="0"/>
              <a:t>Alive and dynamic</a:t>
            </a:r>
          </a:p>
          <a:p>
            <a:pPr>
              <a:buFont typeface="Arial" pitchFamily="34" charset="0"/>
              <a:buChar char="•"/>
            </a:pPr>
            <a:endParaRPr lang="en-US" dirty="0"/>
          </a:p>
        </p:txBody>
      </p:sp>
    </p:spTree>
    <p:extLst>
      <p:ext uri="{BB962C8B-B14F-4D97-AF65-F5344CB8AC3E}">
        <p14:creationId xmlns:p14="http://schemas.microsoft.com/office/powerpoint/2010/main" val="48281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760"/>
            <a:ext cx="8991600" cy="548640"/>
          </a:xfrm>
        </p:spPr>
        <p:txBody>
          <a:bodyPr/>
          <a:lstStyle/>
          <a:p>
            <a:r>
              <a:rPr lang="en-US" sz="3200" dirty="0" smtClean="0"/>
              <a:t>We met again on Monday to refine the plan</a:t>
            </a:r>
            <a:endParaRPr lang="en-US" sz="3200" dirty="0"/>
          </a:p>
        </p:txBody>
      </p:sp>
      <p:pic>
        <p:nvPicPr>
          <p:cNvPr id="1026" name="Picture 2" descr="C:\Users\Rich\AppData\Local\Microsoft\Windows\Temporary Internet Files\Low\Content.IE5\KLVF1LEQ\IMG_1570[1].jpeg"/>
          <p:cNvPicPr>
            <a:picLocks noGrp="1" noChangeAspect="1" noChangeArrowheads="1"/>
          </p:cNvPicPr>
          <p:nvPr>
            <p:ph idx="1"/>
          </p:nvPr>
        </p:nvPicPr>
        <p:blipFill>
          <a:blip r:embed="rId2" cstate="print"/>
          <a:srcRect/>
          <a:stretch>
            <a:fillRect/>
          </a:stretch>
        </p:blipFill>
        <p:spPr bwMode="auto">
          <a:xfrm>
            <a:off x="6096000" y="1371600"/>
            <a:ext cx="3048000" cy="2038350"/>
          </a:xfrm>
          <a:prstGeom prst="rect">
            <a:avLst/>
          </a:prstGeom>
          <a:noFill/>
        </p:spPr>
      </p:pic>
      <p:pic>
        <p:nvPicPr>
          <p:cNvPr id="1027" name="Picture 3" descr="C:\Users\Rich\AppData\Local\Microsoft\Windows\Temporary Internet Files\Low\Content.IE5\RH6AVM9R\IMG_1576[1].jpeg"/>
          <p:cNvPicPr>
            <a:picLocks noChangeAspect="1" noChangeArrowheads="1"/>
          </p:cNvPicPr>
          <p:nvPr/>
        </p:nvPicPr>
        <p:blipFill>
          <a:blip r:embed="rId3" cstate="print"/>
          <a:srcRect/>
          <a:stretch>
            <a:fillRect/>
          </a:stretch>
        </p:blipFill>
        <p:spPr bwMode="auto">
          <a:xfrm>
            <a:off x="5867400" y="4343400"/>
            <a:ext cx="3048000" cy="2038350"/>
          </a:xfrm>
          <a:prstGeom prst="rect">
            <a:avLst/>
          </a:prstGeom>
          <a:noFill/>
        </p:spPr>
      </p:pic>
      <p:pic>
        <p:nvPicPr>
          <p:cNvPr id="1028" name="Picture 4" descr="C:\Users\Rich\AppData\Local\Microsoft\Windows\Temporary Internet Files\Low\Content.IE5\4QXUHZRA\IMG_1577[1].jpeg"/>
          <p:cNvPicPr>
            <a:picLocks noChangeAspect="1" noChangeArrowheads="1"/>
          </p:cNvPicPr>
          <p:nvPr/>
        </p:nvPicPr>
        <p:blipFill>
          <a:blip r:embed="rId4" cstate="print"/>
          <a:srcRect/>
          <a:stretch>
            <a:fillRect/>
          </a:stretch>
        </p:blipFill>
        <p:spPr bwMode="auto">
          <a:xfrm>
            <a:off x="3048000" y="1066800"/>
            <a:ext cx="3048000" cy="2038350"/>
          </a:xfrm>
          <a:prstGeom prst="rect">
            <a:avLst/>
          </a:prstGeom>
          <a:noFill/>
        </p:spPr>
      </p:pic>
      <p:pic>
        <p:nvPicPr>
          <p:cNvPr id="1029" name="Picture 5" descr="C:\Users\Rich\AppData\Local\Microsoft\Windows\Temporary Internet Files\Low\Content.IE5\RCD2M29J\IMG_1580[1].jpeg"/>
          <p:cNvPicPr>
            <a:picLocks noChangeAspect="1" noChangeArrowheads="1"/>
          </p:cNvPicPr>
          <p:nvPr/>
        </p:nvPicPr>
        <p:blipFill>
          <a:blip r:embed="rId5" cstate="print"/>
          <a:srcRect/>
          <a:stretch>
            <a:fillRect/>
          </a:stretch>
        </p:blipFill>
        <p:spPr bwMode="auto">
          <a:xfrm>
            <a:off x="0" y="4819650"/>
            <a:ext cx="3048000" cy="2038350"/>
          </a:xfrm>
          <a:prstGeom prst="rect">
            <a:avLst/>
          </a:prstGeom>
          <a:noFill/>
        </p:spPr>
      </p:pic>
      <p:pic>
        <p:nvPicPr>
          <p:cNvPr id="1030" name="Picture 6" descr="C:\Users\Rich\AppData\Local\Microsoft\Windows\Temporary Internet Files\Low\Content.IE5\D6UFLJX7\IMG_1581[1].jpeg"/>
          <p:cNvPicPr>
            <a:picLocks noChangeAspect="1" noChangeArrowheads="1"/>
          </p:cNvPicPr>
          <p:nvPr/>
        </p:nvPicPr>
        <p:blipFill>
          <a:blip r:embed="rId6" cstate="print"/>
          <a:srcRect/>
          <a:stretch>
            <a:fillRect/>
          </a:stretch>
        </p:blipFill>
        <p:spPr bwMode="auto">
          <a:xfrm>
            <a:off x="3048000" y="3276600"/>
            <a:ext cx="3048000" cy="2038350"/>
          </a:xfrm>
          <a:prstGeom prst="rect">
            <a:avLst/>
          </a:prstGeom>
          <a:noFill/>
        </p:spPr>
      </p:pic>
      <p:pic>
        <p:nvPicPr>
          <p:cNvPr id="1031" name="Picture 7" descr="C:\Users\Rich\AppData\Local\Microsoft\Windows\Temporary Internet Files\Low\Content.IE5\6B2Q8JRO\IMG_1583[1].jpeg"/>
          <p:cNvPicPr>
            <a:picLocks noChangeAspect="1" noChangeArrowheads="1"/>
          </p:cNvPicPr>
          <p:nvPr/>
        </p:nvPicPr>
        <p:blipFill>
          <a:blip r:embed="rId7" cstate="print"/>
          <a:srcRect/>
          <a:stretch>
            <a:fillRect/>
          </a:stretch>
        </p:blipFill>
        <p:spPr bwMode="auto">
          <a:xfrm>
            <a:off x="0" y="2286000"/>
            <a:ext cx="3048000" cy="20383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4654</TotalTime>
  <Words>872</Words>
  <Application>Microsoft Office PowerPoint</Application>
  <PresentationFormat>On-screen Show (4:3)</PresentationFormat>
  <Paragraphs>130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Angles</vt:lpstr>
      <vt:lpstr>2012-14 Strategic plan</vt:lpstr>
      <vt:lpstr>A little background</vt:lpstr>
      <vt:lpstr>PowerPoint Presentation</vt:lpstr>
      <vt:lpstr>PowerPoint Presentation</vt:lpstr>
      <vt:lpstr>PowerPoint Presentation</vt:lpstr>
      <vt:lpstr>PowerPoint Presentation</vt:lpstr>
      <vt:lpstr>PowerPoint Presentation</vt:lpstr>
      <vt:lpstr>We wanted a plan that would be:</vt:lpstr>
      <vt:lpstr>We met again on Monday to refine the plan</vt:lpstr>
      <vt:lpstr>PowerPoint Presentation</vt:lpstr>
      <vt:lpstr>PowerPoint Presentation</vt:lpstr>
      <vt:lpstr>These people are crazy!</vt:lpstr>
      <vt:lpstr>WHY DO WE NEED A STRATEGIC PLAN?</vt:lpstr>
      <vt:lpstr>Our single strategic goal for 2012-14:</vt:lpstr>
      <vt:lpstr>Student persistence trends</vt:lpstr>
      <vt:lpstr>PowerPoint Presentation</vt:lpstr>
      <vt:lpstr>Institutional Research data</vt:lpstr>
      <vt:lpstr>Student equity trends</vt:lpstr>
      <vt:lpstr>Student equity trends</vt:lpstr>
      <vt:lpstr>Persistence trends for African American Students</vt:lpstr>
      <vt:lpstr>The first day of class</vt:lpstr>
      <vt:lpstr>“The laser”</vt:lpstr>
      <vt:lpstr>“The lasers”:  How to support these students</vt:lpstr>
      <vt:lpstr>“THE DREAMER”</vt:lpstr>
      <vt:lpstr>“The dreamers”:  How to support these students</vt:lpstr>
      <vt:lpstr>“The seeker”</vt:lpstr>
      <vt:lpstr>“The seekers”:  How to support these students</vt:lpstr>
      <vt:lpstr>“The explorer”</vt:lpstr>
      <vt:lpstr>“The explorers”:  How to support these students</vt:lpstr>
      <vt:lpstr>“The wanderer”</vt:lpstr>
      <vt:lpstr>“The wanderers”:  How to support THESE studentS</vt:lpstr>
      <vt:lpstr>“The visitor”</vt:lpstr>
      <vt:lpstr>“The visitorS”:  How to support THESE studentS</vt:lpstr>
      <vt:lpstr>STUDENT VOICES</vt:lpstr>
      <vt:lpstr>Strategies to help our students:</vt:lpstr>
      <vt:lpstr>Strategies to help our students:</vt:lpstr>
      <vt:lpstr>Time to hear your ideas!</vt:lpstr>
      <vt:lpstr>We’ll reconvene back here at 3:10 following your small group discussions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2012-14 Strategic plan</dc:title>
  <dc:creator>Jan Novak</dc:creator>
  <cp:lastModifiedBy>Jan Novak</cp:lastModifiedBy>
  <cp:revision>290</cp:revision>
  <dcterms:created xsi:type="dcterms:W3CDTF">2012-08-01T21:10:29Z</dcterms:created>
  <dcterms:modified xsi:type="dcterms:W3CDTF">2012-08-15T20:55:43Z</dcterms:modified>
</cp:coreProperties>
</file>