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65" r:id="rId3"/>
    <p:sldId id="262" r:id="rId4"/>
    <p:sldId id="266" r:id="rId5"/>
    <p:sldId id="269" r:id="rId6"/>
    <p:sldId id="267" r:id="rId7"/>
    <p:sldId id="271" r:id="rId8"/>
    <p:sldId id="272" r:id="rId9"/>
    <p:sldId id="270" r:id="rId10"/>
    <p:sldId id="274" r:id="rId11"/>
    <p:sldId id="273" r:id="rId12"/>
    <p:sldId id="275" r:id="rId13"/>
    <p:sldId id="276" r:id="rId14"/>
    <p:sldId id="278" r:id="rId15"/>
    <p:sldId id="277" r:id="rId16"/>
    <p:sldId id="279" r:id="rId17"/>
    <p:sldId id="284" r:id="rId18"/>
    <p:sldId id="281" r:id="rId19"/>
    <p:sldId id="288" r:id="rId20"/>
    <p:sldId id="286" r:id="rId21"/>
    <p:sldId id="280" r:id="rId22"/>
    <p:sldId id="285" r:id="rId23"/>
    <p:sldId id="287"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6357" autoAdjust="0"/>
  </p:normalViewPr>
  <p:slideViewPr>
    <p:cSldViewPr snapToGrid="0" snapToObjects="1">
      <p:cViewPr varScale="1">
        <p:scale>
          <a:sx n="110" d="100"/>
          <a:sy n="110" d="100"/>
        </p:scale>
        <p:origin x="1638" y="96"/>
      </p:cViewPr>
      <p:guideLst>
        <p:guide orient="horz" pos="2160"/>
        <p:guide pos="30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851AA-2C81-43CB-9183-20198A8DE5D5}" type="datetimeFigureOut">
              <a:rPr lang="en-US" smtClean="0"/>
              <a:t>8/16/2021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87938-9BC6-488E-AEA4-6C9F4C46703A}" type="slidenum">
              <a:rPr lang="en-US" smtClean="0"/>
              <a:t>‹#›</a:t>
            </a:fld>
            <a:endParaRPr lang="en-US"/>
          </a:p>
        </p:txBody>
      </p:sp>
    </p:spTree>
    <p:extLst>
      <p:ext uri="{BB962C8B-B14F-4D97-AF65-F5344CB8AC3E}">
        <p14:creationId xmlns:p14="http://schemas.microsoft.com/office/powerpoint/2010/main" val="16441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abotcollege.edu/accreditation/2022-iser/docs/evidence/introduction/intro.b.6_ir-dgrrpt_ay2001-19.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a:t>
            </a:fld>
            <a:endParaRPr lang="en-US"/>
          </a:p>
        </p:txBody>
      </p:sp>
    </p:spTree>
    <p:extLst>
      <p:ext uri="{BB962C8B-B14F-4D97-AF65-F5344CB8AC3E}">
        <p14:creationId xmlns:p14="http://schemas.microsoft.com/office/powerpoint/2010/main" val="427612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majority of students attending Chabot must draw on their personal, familial, and community strengths, as well as utilize the support services offered at Chabot to overcome financial, educational and other structural obstacles as they work to complete their educational goals. For example, 42 percent (fall 2019) to 41 percent (fall 2020) of our students are </a:t>
            </a:r>
            <a:r>
              <a:rPr lang="en-US" sz="1200" i="1" kern="1200" dirty="0">
                <a:solidFill>
                  <a:schemeClr val="tx1"/>
                </a:solidFill>
                <a:effectLst/>
                <a:latin typeface="+mn-lt"/>
                <a:ea typeface="+mn-ea"/>
                <a:cs typeface="+mn-cs"/>
              </a:rPr>
              <a:t>low-income</a:t>
            </a:r>
            <a:r>
              <a:rPr lang="en-US" sz="1200" kern="1200" dirty="0">
                <a:solidFill>
                  <a:schemeClr val="tx1"/>
                </a:solidFill>
                <a:effectLst/>
                <a:latin typeface="+mn-lt"/>
                <a:ea typeface="+mn-ea"/>
                <a:cs typeface="+mn-cs"/>
              </a:rPr>
              <a:t> (Figure A-26). (Students are counted as </a:t>
            </a:r>
            <a:r>
              <a:rPr lang="en-US" sz="1200" i="1" kern="1200" dirty="0">
                <a:solidFill>
                  <a:schemeClr val="tx1"/>
                </a:solidFill>
                <a:effectLst/>
                <a:latin typeface="+mn-lt"/>
                <a:ea typeface="+mn-ea"/>
                <a:cs typeface="+mn-cs"/>
              </a:rPr>
              <a:t>low-income</a:t>
            </a:r>
            <a:r>
              <a:rPr lang="en-US" sz="1200" kern="1200" dirty="0">
                <a:solidFill>
                  <a:schemeClr val="tx1"/>
                </a:solidFill>
                <a:effectLst/>
                <a:latin typeface="+mn-lt"/>
                <a:ea typeface="+mn-ea"/>
                <a:cs typeface="+mn-cs"/>
              </a:rPr>
              <a:t> if they receive a California Promise Grant or a Federal Pell Grant.) First-time college students are even more predominantly low-income, 58 percent (fall 2019) to 52 percent (fall 2020). Further, it is important to note that these percentages are highly likely to be a significant undercount of low-income students for several reasons. First, Chabot is located in an unusually high cost-of-living area. Because requirements for receiving Promise and Pell Grants do not adequately adjust for cost-of-living, this distorts their accuracy as indicators of low-income status. Students whose family incomes fall above the threshold to receive Promise and Pell Grants still often experience food and housing insecurity. Second, some low-income students have difficulty completing the financial aid process because they must submit copies of their parents’/guardians’ taxes to which they are not always able to gain access. Third, some undocumented students choose not to apply for Promise and Pell Grants out of fear their documentation status could be discovered.</a:t>
            </a:r>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12</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The low income figure really changed from fall 19 to fall 20. Does this graph/data also change a lot between 19 and 20? </a:t>
            </a:r>
            <a:r>
              <a:rPr lang="en-US" b="1" dirty="0"/>
              <a:t>C</a:t>
            </a:r>
            <a:r>
              <a:rPr lang="en-US" b="1" baseline="0" dirty="0"/>
              <a:t>hecked the first gen by race-ethnicity % to </a:t>
            </a:r>
            <a:r>
              <a:rPr lang="en-US" b="1" u="sng" baseline="0" dirty="0"/>
              <a:t>earn Bachelor’s degree </a:t>
            </a:r>
            <a:r>
              <a:rPr lang="en-US" b="1" baseline="0" dirty="0"/>
              <a:t>in Fall 2019 in our ES, and the %s are similar to %s above in Fall 2020, Except for Native American (Fall 2019: 73%, and Fall 2020: 80%). </a:t>
            </a:r>
            <a:endParaRPr lang="en-US" b="1"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California Community College Student Success Metrics dashboard, first-generation status is defined as a student for whom no parent or guardian has earned more than a high school diploma and who has no college experience. By this definition, 45 percent (fall 2019) and 43 percent (fall 2020) of Chabot students would be considered first generation (Figure A-28). First generation is also commonly defined in federal grants and reports as a student for whom no parent or guardian has earned a bachelor’s degree; thus, students who have at least one parent/guardian with some college experience or even an associate degree would still be considered first generation. By this definition, 73 percent (fall 2019) and 71 percent (fall 2020) of Chabot students would be considered first generation (Figure A-28). Further, first-generation status varies by students’ racial and ethnic backgrounds. Defining first generation as neither parent/guardian having a bachelor’s degree, in fall 2020, </a:t>
            </a:r>
            <a:r>
              <a:rPr lang="en-US" sz="1200" kern="1200" dirty="0" err="1">
                <a:solidFill>
                  <a:schemeClr val="tx1"/>
                </a:solidFill>
                <a:effectLst/>
                <a:latin typeface="+mn-lt"/>
                <a:ea typeface="+mn-ea"/>
                <a:cs typeface="+mn-cs"/>
              </a:rPr>
              <a:t>Latinx</a:t>
            </a:r>
            <a:r>
              <a:rPr lang="en-US" sz="1200" kern="1200" dirty="0">
                <a:solidFill>
                  <a:schemeClr val="tx1"/>
                </a:solidFill>
                <a:effectLst/>
                <a:latin typeface="+mn-lt"/>
                <a:ea typeface="+mn-ea"/>
                <a:cs typeface="+mn-cs"/>
              </a:rPr>
              <a:t> (86%), Pacific Islander (85%) and Native American/Alaska Native (80%) students are most likely to be first generation, whereas White (56%) and </a:t>
            </a:r>
            <a:r>
              <a:rPr lang="en-US" sz="1200" kern="1200" dirty="0" err="1">
                <a:solidFill>
                  <a:schemeClr val="tx1"/>
                </a:solidFill>
                <a:effectLst/>
                <a:latin typeface="+mn-lt"/>
                <a:ea typeface="+mn-ea"/>
                <a:cs typeface="+mn-cs"/>
              </a:rPr>
              <a:t>Filipinx</a:t>
            </a:r>
            <a:r>
              <a:rPr lang="en-US" sz="1200" kern="1200" dirty="0">
                <a:solidFill>
                  <a:schemeClr val="tx1"/>
                </a:solidFill>
                <a:effectLst/>
                <a:latin typeface="+mn-lt"/>
                <a:ea typeface="+mn-ea"/>
                <a:cs typeface="+mn-cs"/>
              </a:rPr>
              <a:t> students (45%) are least likely to be first generation (Figure A-29). </a:t>
            </a:r>
          </a:p>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13</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14</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15</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Source: Chabot-Las </a:t>
            </a:r>
            <a:r>
              <a:rPr lang="en-US" sz="1200" i="1" kern="1200" dirty="0" err="1">
                <a:solidFill>
                  <a:schemeClr val="tx1"/>
                </a:solidFill>
                <a:effectLst/>
                <a:latin typeface="+mn-lt"/>
                <a:ea typeface="+mn-ea"/>
                <a:cs typeface="+mn-cs"/>
              </a:rPr>
              <a:t>Positas</a:t>
            </a:r>
            <a:r>
              <a:rPr lang="en-US" sz="1200" i="1" kern="1200" dirty="0">
                <a:solidFill>
                  <a:schemeClr val="tx1"/>
                </a:solidFill>
                <a:effectLst/>
                <a:latin typeface="+mn-lt"/>
                <a:ea typeface="+mn-ea"/>
                <a:cs typeface="+mn-cs"/>
              </a:rPr>
              <a:t> Community College District Institutional Research Dataset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The cohort size for Native Americans is significantly smaller than the cohort sizes for other racial and ethnic groups. In general, one can expect metrics for larger group sizes to be more stable and metrics for smaller group sizes to fluctuate..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16</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Source: Chabot-Las </a:t>
            </a:r>
            <a:r>
              <a:rPr lang="en-US" sz="1200" i="1" kern="1200" dirty="0" err="1">
                <a:solidFill>
                  <a:schemeClr val="tx1"/>
                </a:solidFill>
                <a:effectLst/>
                <a:latin typeface="+mn-lt"/>
                <a:ea typeface="+mn-ea"/>
                <a:cs typeface="+mn-cs"/>
              </a:rPr>
              <a:t>Positas</a:t>
            </a:r>
            <a:r>
              <a:rPr lang="en-US" sz="1200" i="1" kern="1200" dirty="0">
                <a:solidFill>
                  <a:schemeClr val="tx1"/>
                </a:solidFill>
                <a:effectLst/>
                <a:latin typeface="+mn-lt"/>
                <a:ea typeface="+mn-ea"/>
                <a:cs typeface="+mn-cs"/>
              </a:rPr>
              <a:t> Community College District Institutional Research Dataset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For Pacific Islander students we would anticipate more fluctuation in persistence rates due to the smaller group sizes (28 to 39) over the five-year period.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Native American students were not included in the graph due to small cohort sizes (less than 10).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 not a required ACCJC outcome metric, Chabot also looks at persistence rates and there are numerous graphs on persistence in the introduction. For example, this graph shows fall to fall persistence rates for new students with degree and transfer goals disaggregated by students’ racial/ethnic background. Asian American and </a:t>
            </a:r>
            <a:r>
              <a:rPr lang="en-US" sz="1200" kern="1200" dirty="0" err="1">
                <a:solidFill>
                  <a:schemeClr val="tx1"/>
                </a:solidFill>
                <a:effectLst/>
                <a:latin typeface="+mn-lt"/>
                <a:ea typeface="+mn-ea"/>
                <a:cs typeface="+mn-cs"/>
              </a:rPr>
              <a:t>Filipinx</a:t>
            </a:r>
            <a:r>
              <a:rPr lang="en-US" sz="1200" kern="1200" dirty="0">
                <a:solidFill>
                  <a:schemeClr val="tx1"/>
                </a:solidFill>
                <a:effectLst/>
                <a:latin typeface="+mn-lt"/>
                <a:ea typeface="+mn-ea"/>
                <a:cs typeface="+mn-cs"/>
              </a:rPr>
              <a:t> students consistently have fall to fall persistence rates above the college average. White students and </a:t>
            </a:r>
            <a:r>
              <a:rPr lang="en-US" sz="1200" kern="1200" dirty="0" err="1">
                <a:solidFill>
                  <a:schemeClr val="tx1"/>
                </a:solidFill>
                <a:effectLst/>
                <a:latin typeface="+mn-lt"/>
                <a:ea typeface="+mn-ea"/>
                <a:cs typeface="+mn-cs"/>
              </a:rPr>
              <a:t>Latinx</a:t>
            </a:r>
            <a:r>
              <a:rPr lang="en-US" sz="1200" kern="1200" dirty="0">
                <a:solidFill>
                  <a:schemeClr val="tx1"/>
                </a:solidFill>
                <a:effectLst/>
                <a:latin typeface="+mn-lt"/>
                <a:ea typeface="+mn-ea"/>
                <a:cs typeface="+mn-cs"/>
              </a:rPr>
              <a:t> students largely fall just above and just below the college average, respectively. Pacific Islander students have very small groups sizes (28 to 39) over the five-year period and thus show large fluctuations in these persistence rates. Black/African American students have fall to fall persistence rates well below the college average. </a:t>
            </a:r>
          </a:p>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17</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past 10 years, Chabot College has been steadily increasing the number of degrees awarded (Figure B-11). The introduction of the Associate Degree for Transfer (ADT) in 2012-13 appears to be correlated with the steady growth in associate degrees (</a:t>
            </a:r>
            <a:r>
              <a:rPr lang="en-US" sz="1200" u="sng" kern="1200" dirty="0">
                <a:solidFill>
                  <a:schemeClr val="tx1"/>
                </a:solidFill>
                <a:effectLst/>
                <a:latin typeface="+mn-lt"/>
                <a:ea typeface="+mn-ea"/>
                <a:cs typeface="+mn-cs"/>
                <a:hlinkClick r:id="rId3"/>
              </a:rPr>
              <a:t>IR-DegrRpt_AY2001-19</a:t>
            </a:r>
            <a:r>
              <a:rPr lang="en-US" sz="1200" kern="1200" dirty="0">
                <a:solidFill>
                  <a:schemeClr val="tx1"/>
                </a:solidFill>
                <a:effectLst/>
                <a:latin typeface="+mn-lt"/>
                <a:ea typeface="+mn-ea"/>
                <a:cs typeface="+mn-cs"/>
              </a:rPr>
              <a:t>). Some of the most prolific programs for awarding degrees include: 1) Liberal Arts with an Emphasis in Social and Behavioral Sciences; 2) Liberal Arts with an Emphasis in Math and Science; 3) Business Administration; and 4) Biology with an Emphasis in Allied Health (Figure B-12). In the past five years, several programs have also greatly increased the number of degrees awarded each year, such as: 1) Psychology (AA-T); 2) Business Administration (AS-T); 3) Liberal Arts (emphasis in Social/Behavioral Science) (AA); and 4) Biology (emphasis in Allied Health) (AA) (</a:t>
            </a:r>
            <a:r>
              <a:rPr lang="en-US" sz="1200" u="sng" kern="1200" dirty="0">
                <a:solidFill>
                  <a:schemeClr val="tx1"/>
                </a:solidFill>
                <a:effectLst/>
                <a:latin typeface="+mn-lt"/>
                <a:ea typeface="+mn-ea"/>
                <a:cs typeface="+mn-cs"/>
                <a:hlinkClick r:id="rId3"/>
              </a:rPr>
              <a:t>IR-DegrRpt_AY2001-19</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Disaggregation by race/ethnicity is available in the full intro to the ISER. </a:t>
            </a:r>
          </a:p>
        </p:txBody>
      </p:sp>
      <p:sp>
        <p:nvSpPr>
          <p:cNvPr id="4" name="Slide Number Placeholder 3"/>
          <p:cNvSpPr>
            <a:spLocks noGrp="1"/>
          </p:cNvSpPr>
          <p:nvPr>
            <p:ph type="sldNum" sz="quarter" idx="10"/>
          </p:nvPr>
        </p:nvSpPr>
        <p:spPr/>
        <p:txBody>
          <a:bodyPr/>
          <a:lstStyle/>
          <a:p>
            <a:fld id="{6C787938-9BC6-488E-AEA4-6C9F4C46703A}" type="slidenum">
              <a:rPr lang="en-US" smtClean="0"/>
              <a:t>18</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Chabot College’s four-year degree completion rates for first-time college students with a transfer and/or degree educational goal ranged from 10 to 15 percent for the fall 2013 to Fall 2016 cohorts. The five-year degree completion rates for first-time college students with a transfer and/or degree educational goal ranged from 13 to 17 percent for these same cohorts (Figure B-13). Chabot College is aiming to decrease students’ time to degree completion through our Guided Pathways initiative.</a:t>
            </a:r>
          </a:p>
        </p:txBody>
      </p:sp>
      <p:sp>
        <p:nvSpPr>
          <p:cNvPr id="4" name="Slide Number Placeholder 3"/>
          <p:cNvSpPr>
            <a:spLocks noGrp="1"/>
          </p:cNvSpPr>
          <p:nvPr>
            <p:ph type="sldNum" sz="quarter" idx="10"/>
          </p:nvPr>
        </p:nvSpPr>
        <p:spPr/>
        <p:txBody>
          <a:bodyPr/>
          <a:lstStyle/>
          <a:p>
            <a:fld id="{6C787938-9BC6-488E-AEA4-6C9F4C46703A}" type="slidenum">
              <a:rPr lang="en-US" smtClean="0"/>
              <a:t>19</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past 10 years, counting both Chancellor-approved and district-approved certificates, the number of certificates awarded at Chabot has been variable, ranging from a low of 298 (in 2011-12) to a high of 840 (in 2018-19) and then back down to 795 (in 2019-20) (Figure B-15). Some of the most prolific programs for awarding Chancellor-approved certificates include: 1) General Education Breadth for California State Universities (CSU); 2) Intersegmental General Education Transfer Curriculum (IGETC) for the University of California (UC) system; 3) Business Administration; 4) Accounting Technician; 5) Bookkeeping; and 6) Early Childhood Development (ECD): Basic Teacher (Figure B-16). The ECD Associate Teacher certificate also accounts for an additional 885 (district-approved, i.e., non-Chancellor-approved) certificates within this same time period.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Disaggregation by race/ethnicity is available in the full intro to the ISER.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787938-9BC6-488E-AEA4-6C9F4C46703A}" type="slidenum">
              <a:rPr lang="en-US" smtClean="0"/>
              <a:t>20</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21</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institution is located in an unusually high cost-of-living area. Despite the wealth of the surrounding area, residents of the Chabot service area (Hayward, San Leandro, San Lorenzo, Castro Valley, and Union City) have lower median incomes (Figure A-1), higher rates of poverty, and lower educational attainment than the service area of our sister college Las </a:t>
            </a:r>
            <a:r>
              <a:rPr lang="en-US" sz="1200" kern="1200" dirty="0" err="1">
                <a:solidFill>
                  <a:schemeClr val="tx1"/>
                </a:solidFill>
                <a:effectLst/>
                <a:latin typeface="+mn-lt"/>
                <a:ea typeface="+mn-ea"/>
                <a:cs typeface="+mn-cs"/>
              </a:rPr>
              <a:t>Positas</a:t>
            </a:r>
            <a:r>
              <a:rPr lang="en-US" sz="1200" kern="1200" dirty="0">
                <a:solidFill>
                  <a:schemeClr val="tx1"/>
                </a:solidFill>
                <a:effectLst/>
                <a:latin typeface="+mn-lt"/>
                <a:ea typeface="+mn-ea"/>
                <a:cs typeface="+mn-cs"/>
              </a:rPr>
              <a:t> (Dublin, Pleasanton, and Livermore).</a:t>
            </a:r>
          </a:p>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4</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six-year transfer-velocity rates for Chabot College students who showed behavioral intent to transfer ranged from 35 to 38 percent for the cohorts starting in 2008-09 through 2012-13. Disaggregating by race/ethnicity illustrates that Asian-Americans are consistently the most likely group to transfer with rates ranging from 43 to 56 percent and African American students are the least likely group to transfer with rates ranging from 22 to 31 percent. </a:t>
            </a:r>
          </a:p>
        </p:txBody>
      </p:sp>
      <p:sp>
        <p:nvSpPr>
          <p:cNvPr id="4" name="Slide Number Placeholder 3"/>
          <p:cNvSpPr>
            <a:spLocks noGrp="1"/>
          </p:cNvSpPr>
          <p:nvPr>
            <p:ph type="sldNum" sz="quarter" idx="10"/>
          </p:nvPr>
        </p:nvSpPr>
        <p:spPr/>
        <p:txBody>
          <a:bodyPr/>
          <a:lstStyle/>
          <a:p>
            <a:fld id="{6C787938-9BC6-488E-AEA4-6C9F4C46703A}" type="slidenum">
              <a:rPr lang="en-US" smtClean="0"/>
              <a:t>22</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787938-9BC6-488E-AEA4-6C9F4C46703A}" type="slidenum">
              <a:rPr lang="en-US" smtClean="0"/>
              <a:t>23</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24</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25</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 United States (US) Census Bureau, 2014-2018 American Community Survey Five-Year Estimates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the 2018 U.S. Federal Poverty threshold, around one in ten Alameda County residents live below the poverty line. For the cities in Chabot’s service area, the percentage of individuals living below the poverty level ranges from 6.3 percent in Castro Valley to 9.9 percent in San Leandro (Figure A-2). Hayward, the largest feeder city for Chabot College, has 9.3 percent of people living below the poverty level. </a:t>
            </a:r>
          </a:p>
        </p:txBody>
      </p:sp>
      <p:sp>
        <p:nvSpPr>
          <p:cNvPr id="4" name="Slide Number Placeholder 3"/>
          <p:cNvSpPr>
            <a:spLocks noGrp="1"/>
          </p:cNvSpPr>
          <p:nvPr>
            <p:ph type="sldNum" sz="quarter" idx="10"/>
          </p:nvPr>
        </p:nvSpPr>
        <p:spPr/>
        <p:txBody>
          <a:bodyPr/>
          <a:lstStyle/>
          <a:p>
            <a:fld id="{6C787938-9BC6-488E-AEA4-6C9F4C46703A}" type="slidenum">
              <a:rPr lang="en-US" smtClean="0"/>
              <a:t>5</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Indra’s</a:t>
            </a:r>
            <a:r>
              <a:rPr lang="en-US" b="1" dirty="0"/>
              <a:t> Note to Cynthia:</a:t>
            </a:r>
            <a:r>
              <a:rPr lang="en-US" b="1" baseline="0" dirty="0"/>
              <a:t> </a:t>
            </a:r>
            <a:br>
              <a:rPr lang="en-US" b="1" baseline="0" dirty="0"/>
            </a:br>
            <a:r>
              <a:rPr lang="en-US" b="1" baseline="0" dirty="0"/>
              <a:t>2</a:t>
            </a:r>
            <a:r>
              <a:rPr lang="en-US" b="1" baseline="30000" dirty="0"/>
              <a:t>nd</a:t>
            </a:r>
            <a:r>
              <a:rPr lang="en-US" b="1" baseline="0" dirty="0"/>
              <a:t> bullet point: … 2010-2020 and March 2021</a:t>
            </a:r>
          </a:p>
          <a:p>
            <a:endParaRPr lang="en-US" b="1" baseline="0" dirty="0"/>
          </a:p>
          <a:p>
            <a:r>
              <a:rPr lang="en-US" b="1" baseline="0" dirty="0"/>
              <a:t>Na’s note: </a:t>
            </a:r>
          </a:p>
          <a:p>
            <a:r>
              <a:rPr lang="en-US" b="1" baseline="0" dirty="0"/>
              <a:t>I didn’t see there is a slide on the first bullet point on ‘Population for District Service Area by City 2019-29.</a:t>
            </a:r>
            <a:endParaRPr lang="en-US" b="1" dirty="0"/>
          </a:p>
        </p:txBody>
      </p:sp>
      <p:sp>
        <p:nvSpPr>
          <p:cNvPr id="4" name="Slide Number Placeholder 3"/>
          <p:cNvSpPr>
            <a:spLocks noGrp="1"/>
          </p:cNvSpPr>
          <p:nvPr>
            <p:ph type="sldNum" sz="quarter" idx="10"/>
          </p:nvPr>
        </p:nvSpPr>
        <p:spPr/>
        <p:txBody>
          <a:bodyPr/>
          <a:lstStyle/>
          <a:p>
            <a:fld id="{6C787938-9BC6-488E-AEA4-6C9F4C46703A}" type="slidenum">
              <a:rPr lang="en-US" smtClean="0"/>
              <a:t>6</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Source: Employment Development Department. State of California: https://www.labormarketinfo.edd.ca.gov/data/unemployment-andlabor-force.html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This column is monthly data (preliminary, as retrieved on 05/05/2021), while other columns are annual data.</a:t>
            </a:r>
          </a:p>
          <a:p>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Unemployment rates in Chabot service area cities were steadily decreasing until the COVID-19 pandemic hit (Figure A-9). Hayward, Chabot’s largest feeder city, had unemployment of 14.9 percent in 2010, which slowly decreased to 3.2 percent by 2019. However, Hayward’s unemployment shot up to 10.4 percent in 2020 during the shelter-in-place order. Preliminary data for the month of March 2021 illustrates that unemployment rates are improving as the economy begins to recover from COVID-19.</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787938-9BC6-488E-AEA4-6C9F4C46703A}" type="slidenum">
              <a:rPr lang="en-US" smtClean="0"/>
              <a:t>7</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 Association of Bay Area Governments. (November 2018). Plan Bay Area Projections 2040.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chart show employment growth predictions from 2015 to 2030, by sector for the whole Bay Area. The written ISER introduction also contains a chart of sectors with the highest percentage of employment, as of 2018. Health and Educational Services was not only the sector accounting for the highest percentage of employment in 2018; it also has the highest predicted growth rate between 2015 and 2030. </a:t>
            </a:r>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8</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Source: Economic Modeling Specialist, Intl. (EMSI 2020.1 Data Set) and Chabot Degree and Certificate Programs webpage retrieved from https://www.chabotcollege.edu/academics/programs.php?ref=menu-m</a:t>
            </a:r>
          </a:p>
          <a:p>
            <a:r>
              <a:rPr lang="en-US" sz="1200" b="1" i="0" kern="1200" baseline="0" dirty="0">
                <a:solidFill>
                  <a:schemeClr val="tx1"/>
                </a:solidFill>
                <a:effectLst/>
                <a:latin typeface="+mn-lt"/>
                <a:ea typeface="+mn-ea"/>
                <a:cs typeface="+mn-cs"/>
              </a:rPr>
              <a:t>http://www.chabotcollege.edu/ir/local%20population%20&amp;%20ed%20stats/occupationshighestprojectedopenings_relatedchabotprograms_2019-2029.pdf</a:t>
            </a:r>
            <a:br>
              <a:rPr lang="en-US" sz="1200" i="1"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9</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10</a:t>
            </a:fld>
            <a:endParaRPr lang="en-US"/>
          </a:p>
        </p:txBody>
      </p:sp>
    </p:spTree>
    <p:extLst>
      <p:ext uri="{BB962C8B-B14F-4D97-AF65-F5344CB8AC3E}">
        <p14:creationId xmlns:p14="http://schemas.microsoft.com/office/powerpoint/2010/main" val="313641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Source: Chabot-Las </a:t>
            </a:r>
            <a:r>
              <a:rPr lang="en-US" sz="1200" i="1" kern="1200" dirty="0" err="1">
                <a:solidFill>
                  <a:schemeClr val="tx1"/>
                </a:solidFill>
                <a:effectLst/>
                <a:latin typeface="+mn-lt"/>
                <a:ea typeface="+mn-ea"/>
                <a:cs typeface="+mn-cs"/>
              </a:rPr>
              <a:t>Positas</a:t>
            </a:r>
            <a:r>
              <a:rPr lang="en-US" sz="1200" i="1" kern="1200" dirty="0">
                <a:solidFill>
                  <a:schemeClr val="tx1"/>
                </a:solidFill>
                <a:effectLst/>
                <a:latin typeface="+mn-lt"/>
                <a:ea typeface="+mn-ea"/>
                <a:cs typeface="+mn-cs"/>
              </a:rPr>
              <a:t> Community College District Institutional Research Dataset</a:t>
            </a:r>
            <a:endParaRPr lang="en-US" sz="1200" kern="1200" dirty="0">
              <a:solidFill>
                <a:schemeClr val="tx1"/>
              </a:solidFill>
              <a:effectLst/>
              <a:latin typeface="+mn-lt"/>
              <a:ea typeface="+mn-ea"/>
              <a:cs typeface="+mn-cs"/>
            </a:endParaRP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 a ten-year period, from fall 2011 to fall 2020, the Chabot unduplicated headcount ebbed and flowed between 13,222 and 14,501 students, with the exception of fall 2020. In fall 2020, there was a drop in student headcount from 14,220 (fall 2019) to 12,945 (fall 2020). This decrease parallels drops in headcounts experienced statewide due to COVID-19 (Figure A-16). </a:t>
            </a:r>
          </a:p>
          <a:p>
            <a:endParaRPr lang="en-US" dirty="0"/>
          </a:p>
        </p:txBody>
      </p:sp>
      <p:sp>
        <p:nvSpPr>
          <p:cNvPr id="4" name="Slide Number Placeholder 3"/>
          <p:cNvSpPr>
            <a:spLocks noGrp="1"/>
          </p:cNvSpPr>
          <p:nvPr>
            <p:ph type="sldNum" sz="quarter" idx="10"/>
          </p:nvPr>
        </p:nvSpPr>
        <p:spPr/>
        <p:txBody>
          <a:bodyPr/>
          <a:lstStyle/>
          <a:p>
            <a:fld id="{6C787938-9BC6-488E-AEA4-6C9F4C46703A}" type="slidenum">
              <a:rPr lang="en-US" smtClean="0"/>
              <a:t>11</a:t>
            </a:fld>
            <a:endParaRPr lang="en-US"/>
          </a:p>
        </p:txBody>
      </p:sp>
    </p:spTree>
    <p:extLst>
      <p:ext uri="{BB962C8B-B14F-4D97-AF65-F5344CB8AC3E}">
        <p14:creationId xmlns:p14="http://schemas.microsoft.com/office/powerpoint/2010/main" val="3136419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2163" y="4854468"/>
            <a:ext cx="8354256" cy="927394"/>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82164" y="5916077"/>
            <a:ext cx="8354256" cy="516412"/>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877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2313" y="473681"/>
            <a:ext cx="7772400" cy="1362076"/>
          </a:xfrm>
        </p:spPr>
        <p:txBody>
          <a:bodyPr anchor="t"/>
          <a:lstStyle>
            <a:lvl1pPr algn="ctr">
              <a:defRPr sz="4000" b="1" cap="all">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8302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722313" y="473681"/>
            <a:ext cx="7772400" cy="1362076"/>
          </a:xfrm>
        </p:spPr>
        <p:txBody>
          <a:bodyPr anchor="t"/>
          <a:lstStyle>
            <a:lvl1pPr algn="ctr">
              <a:defRPr sz="4000" b="1" cap="all">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889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5734"/>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550136"/>
            <a:ext cx="8229600" cy="39175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35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8818" y="294371"/>
            <a:ext cx="4287982" cy="1458974"/>
          </a:xfrm>
        </p:spPr>
        <p:txBody>
          <a:bodyPr/>
          <a:lstStyle/>
          <a:p>
            <a:r>
              <a:rPr lang="en-US" dirty="0"/>
              <a:t>Click to edit Master title style</a:t>
            </a:r>
          </a:p>
        </p:txBody>
      </p:sp>
      <p:sp>
        <p:nvSpPr>
          <p:cNvPr id="3" name="Content Placeholder 2"/>
          <p:cNvSpPr>
            <a:spLocks noGrp="1"/>
          </p:cNvSpPr>
          <p:nvPr>
            <p:ph idx="1"/>
          </p:nvPr>
        </p:nvSpPr>
        <p:spPr>
          <a:xfrm>
            <a:off x="4398818" y="1568772"/>
            <a:ext cx="4287982" cy="50005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283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398818" y="294371"/>
            <a:ext cx="4287982" cy="1458974"/>
          </a:xfrm>
        </p:spPr>
        <p:txBody>
          <a:bodyPr/>
          <a:lstStyle/>
          <a:p>
            <a:r>
              <a:rPr lang="en-US" dirty="0"/>
              <a:t>Click to edit Master title style</a:t>
            </a:r>
          </a:p>
        </p:txBody>
      </p:sp>
      <p:sp>
        <p:nvSpPr>
          <p:cNvPr id="5" name="Content Placeholder 2"/>
          <p:cNvSpPr>
            <a:spLocks noGrp="1"/>
          </p:cNvSpPr>
          <p:nvPr>
            <p:ph idx="1"/>
          </p:nvPr>
        </p:nvSpPr>
        <p:spPr>
          <a:xfrm>
            <a:off x="4398818" y="1568772"/>
            <a:ext cx="4287982" cy="50005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283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303276"/>
            <a:ext cx="7340600" cy="1143000"/>
          </a:xfrm>
        </p:spPr>
        <p:txBody>
          <a:bodyPr/>
          <a:lstStyle/>
          <a:p>
            <a:r>
              <a:rPr lang="en-US" dirty="0"/>
              <a:t>Click to edit Master title style</a:t>
            </a:r>
          </a:p>
        </p:txBody>
      </p:sp>
      <p:sp>
        <p:nvSpPr>
          <p:cNvPr id="5" name="Content Placeholder 2"/>
          <p:cNvSpPr>
            <a:spLocks noGrp="1"/>
          </p:cNvSpPr>
          <p:nvPr>
            <p:ph idx="1"/>
          </p:nvPr>
        </p:nvSpPr>
        <p:spPr>
          <a:xfrm>
            <a:off x="457200" y="1686536"/>
            <a:ext cx="8229600" cy="3596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283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2147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251946"/>
            <a:ext cx="8229600" cy="4215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76955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3" r:id="rId6"/>
    <p:sldLayoutId id="2147483662" r:id="rId7"/>
  </p:sldLayoutIdLst>
  <p:txStyles>
    <p:titleStyle>
      <a:lvl1pPr algn="l" defTabSz="457200" rtl="0" eaLnBrk="1" latinLnBrk="0" hangingPunct="1">
        <a:spcBef>
          <a:spcPct val="0"/>
        </a:spcBef>
        <a:buNone/>
        <a:defRPr sz="3600" kern="1200">
          <a:solidFill>
            <a:schemeClr val="tx1"/>
          </a:solidFill>
          <a:latin typeface="Agenda-Ligh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genda-Ligh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genda-Ligh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Agenda-Ligh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Agenda-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gend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www.chabotcollege.edu/ir/demographics.asp#Overall_Student_Characteristics"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2.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4.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www.chabotcollege.edu/ir/stplanprogress.asp"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5.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6.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7.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8.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9.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0.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1.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2.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3.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4.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s://www.chabotcollege.edu/accreditation/2022-iser/docs/evidence/introduction/intro.b.3_ir-accjc-rpt-rptout_2019-20.pdf"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5.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wav"/><Relationship Id="rId1" Type="http://schemas.openxmlformats.org/officeDocument/2006/relationships/audi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1.em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wav"/><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www.chabotcollege.edu/ir/local%20population%20&amp;%20ed%20stats/occupationshighestprojectedopenings_relatedchabotprograms_2019-2029.pdf"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Chabot College Institutional Self Evaluation Report: Introduction Summary and Highlights</a:t>
            </a: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304" end="1474.027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6023691"/>
      </p:ext>
    </p:extLst>
  </p:cSld>
  <p:clrMapOvr>
    <a:masterClrMapping/>
  </p:clrMapOvr>
  <mc:AlternateContent xmlns:mc="http://schemas.openxmlformats.org/markup-compatibility/2006" xmlns:p14="http://schemas.microsoft.com/office/powerpoint/2010/main">
    <mc:Choice Requires="p14">
      <p:transition spd="slow" p14:dur="2000" advTm="14070"/>
    </mc:Choice>
    <mc:Fallback xmlns="">
      <p:transition spd="slow" advTm="14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Demographics</a:t>
            </a:r>
            <a:endParaRPr lang="en-US" i="1" dirty="0"/>
          </a:p>
        </p:txBody>
      </p:sp>
      <p:sp>
        <p:nvSpPr>
          <p:cNvPr id="3" name="Content Placeholder 2"/>
          <p:cNvSpPr>
            <a:spLocks noGrp="1"/>
          </p:cNvSpPr>
          <p:nvPr>
            <p:ph idx="1"/>
          </p:nvPr>
        </p:nvSpPr>
        <p:spPr/>
        <p:txBody>
          <a:bodyPr>
            <a:normAutofit fontScale="85000" lnSpcReduction="10000"/>
          </a:bodyPr>
          <a:lstStyle/>
          <a:p>
            <a:r>
              <a:rPr lang="en-US" dirty="0"/>
              <a:t>Includes: </a:t>
            </a:r>
          </a:p>
          <a:p>
            <a:pPr lvl="1"/>
            <a:r>
              <a:rPr lang="en-US" dirty="0"/>
              <a:t>Data similar to Institutional Research </a:t>
            </a:r>
            <a:r>
              <a:rPr lang="en-US" dirty="0">
                <a:hlinkClick r:id="rId5"/>
              </a:rPr>
              <a:t>Student Characteristics Reports</a:t>
            </a:r>
            <a:endParaRPr lang="en-US" dirty="0"/>
          </a:p>
          <a:p>
            <a:pPr lvl="1"/>
            <a:r>
              <a:rPr lang="en-US" dirty="0"/>
              <a:t>Race/Ethnicity in Fall 2019 and Fall 2020</a:t>
            </a:r>
          </a:p>
          <a:p>
            <a:pPr lvl="1"/>
            <a:r>
              <a:rPr lang="en-US" dirty="0"/>
              <a:t>Gender in Fall 2019 and Fall 2020</a:t>
            </a:r>
          </a:p>
          <a:p>
            <a:pPr lvl="1"/>
            <a:r>
              <a:rPr lang="en-US" dirty="0"/>
              <a:t>Chabot Students’ Age in Fall 2019 and Fall 2020</a:t>
            </a:r>
          </a:p>
          <a:p>
            <a:pPr lvl="1"/>
            <a:r>
              <a:rPr lang="en-US" dirty="0"/>
              <a:t>Attendance Status in Fall 2019 and Fall 2020</a:t>
            </a:r>
          </a:p>
          <a:p>
            <a:pPr lvl="1"/>
            <a:r>
              <a:rPr lang="en-US" dirty="0"/>
              <a:t>Educational Goal in Fall 2019 and Fall 2020</a:t>
            </a:r>
          </a:p>
          <a:p>
            <a:pPr lvl="1"/>
            <a:r>
              <a:rPr lang="en-US" dirty="0"/>
              <a:t>Economic Status of Chabot First-Time and All Students, Fall 2019 and Fall 2020</a:t>
            </a:r>
          </a:p>
          <a:p>
            <a:pPr lvl="1"/>
            <a:r>
              <a:rPr lang="en-US" dirty="0"/>
              <a:t>Number of AB 540 Students at Chabot, 2017-18, 2018-19 and 2019-20</a:t>
            </a:r>
          </a:p>
          <a:p>
            <a:pPr lvl="1"/>
            <a:r>
              <a:rPr lang="en-US" dirty="0"/>
              <a:t>Percentage of First-Generation College Students at Chabot, Fall 2019 and Fall 2020</a:t>
            </a:r>
          </a:p>
          <a:p>
            <a:pPr lvl="1"/>
            <a:r>
              <a:rPr lang="en-US" dirty="0"/>
              <a:t>Percentage of First-Generation College Students at Chabot by Race/Ethnicity, Fall 2020</a:t>
            </a:r>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864" end="954.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5991412"/>
      </p:ext>
    </p:extLst>
  </p:cSld>
  <p:clrMapOvr>
    <a:masterClrMapping/>
  </p:clrMapOvr>
  <mc:AlternateContent xmlns:mc="http://schemas.openxmlformats.org/markup-compatibility/2006" xmlns:p14="http://schemas.microsoft.com/office/powerpoint/2010/main">
    <mc:Choice Requires="p14">
      <p:transition spd="slow" p14:dur="2000" advTm="20710"/>
    </mc:Choice>
    <mc:Fallback xmlns="">
      <p:transition spd="slow" advTm="2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Chabot Headcount, Fall 2011-Fall 2020</a:t>
            </a:r>
            <a:endParaRPr lang="en-US" i="1" dirty="0"/>
          </a:p>
        </p:txBody>
      </p:sp>
      <p:pic>
        <p:nvPicPr>
          <p:cNvPr id="512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61371" y="1376618"/>
            <a:ext cx="7801337" cy="431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1296" end="492.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7705761"/>
      </p:ext>
    </p:extLst>
  </p:cSld>
  <p:clrMapOvr>
    <a:masterClrMapping/>
  </p:clrMapOvr>
  <mc:AlternateContent xmlns:mc="http://schemas.openxmlformats.org/markup-compatibility/2006" xmlns:p14="http://schemas.microsoft.com/office/powerpoint/2010/main">
    <mc:Choice Requires="p14">
      <p:transition spd="slow" p14:dur="2000" advTm="28270"/>
    </mc:Choice>
    <mc:Fallback xmlns="">
      <p:transition spd="slow" advTm="2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Economic Status of Chabot First-Time and All Students, Fall 2019 and Fall 2020</a:t>
            </a:r>
            <a:endParaRPr lang="en-US" sz="2400" i="1" dirty="0"/>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90022" y="1394749"/>
            <a:ext cx="8319322" cy="417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981" end="967.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8588874"/>
      </p:ext>
    </p:extLst>
  </p:cSld>
  <p:clrMapOvr>
    <a:masterClrMapping/>
  </p:clrMapOvr>
  <mc:AlternateContent xmlns:mc="http://schemas.openxmlformats.org/markup-compatibility/2006" xmlns:p14="http://schemas.microsoft.com/office/powerpoint/2010/main">
    <mc:Choice Requires="p14">
      <p:transition spd="slow" p14:dur="2000" advTm="43630"/>
    </mc:Choice>
    <mc:Fallback xmlns="">
      <p:transition spd="slow" advTm="4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Percentage of First-Generation College Students at Chabot by Race/Ethnicity, Fall 2020</a:t>
            </a:r>
            <a:endParaRPr lang="en-US" sz="2400" i="1" dirty="0"/>
          </a:p>
        </p:txBody>
      </p:sp>
      <p:pic>
        <p:nvPicPr>
          <p:cNvPr id="717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8674" y="1428355"/>
            <a:ext cx="7904757" cy="427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085" end="463.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7649164"/>
      </p:ext>
    </p:extLst>
  </p:cSld>
  <p:clrMapOvr>
    <a:masterClrMapping/>
  </p:clrMapOvr>
  <mc:AlternateContent xmlns:mc="http://schemas.openxmlformats.org/markup-compatibility/2006" xmlns:p14="http://schemas.microsoft.com/office/powerpoint/2010/main">
    <mc:Choice Requires="p14">
      <p:transition spd="slow" p14:dur="2000" advTm="63560"/>
    </mc:Choice>
    <mc:Fallback xmlns="">
      <p:transition spd="slow" advTm="6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Institution Set Standards and Stretch Goals for ACCJC</a:t>
            </a:r>
            <a:endParaRPr lang="en-US" i="1" dirty="0"/>
          </a:p>
        </p:txBody>
      </p:sp>
      <p:sp>
        <p:nvSpPr>
          <p:cNvPr id="3" name="Content Placeholder 2"/>
          <p:cNvSpPr>
            <a:spLocks noGrp="1"/>
          </p:cNvSpPr>
          <p:nvPr>
            <p:ph idx="1"/>
          </p:nvPr>
        </p:nvSpPr>
        <p:spPr/>
        <p:txBody>
          <a:bodyPr>
            <a:normAutofit/>
          </a:bodyPr>
          <a:lstStyle/>
          <a:p>
            <a:r>
              <a:rPr lang="en-US" dirty="0"/>
              <a:t>ACCJC requires all colleges to set two types of goals on student outcome metrics: </a:t>
            </a:r>
          </a:p>
          <a:p>
            <a:pPr lvl="1"/>
            <a:r>
              <a:rPr lang="en-US" dirty="0"/>
              <a:t>1) institution-set standards: minimum baseline values that metrics should not drop below, and</a:t>
            </a:r>
          </a:p>
          <a:p>
            <a:pPr lvl="1"/>
            <a:r>
              <a:rPr lang="en-US" dirty="0"/>
              <a:t>2) stretch goals: goals above the current level of performance that we aspire to achieve. </a:t>
            </a:r>
          </a:p>
          <a:p>
            <a:r>
              <a:rPr lang="en-US" dirty="0"/>
              <a:t>Chabot’s performance on ACCJC metrics are posted on the </a:t>
            </a:r>
            <a:r>
              <a:rPr lang="en-US" dirty="0">
                <a:hlinkClick r:id="rId5"/>
              </a:rPr>
              <a:t>Chabot IR website here</a:t>
            </a:r>
            <a:r>
              <a:rPr lang="en-US" dirty="0"/>
              <a:t>.</a:t>
            </a: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850" end="98.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596162"/>
      </p:ext>
    </p:extLst>
  </p:cSld>
  <p:clrMapOvr>
    <a:masterClrMapping/>
  </p:clrMapOvr>
  <mc:AlternateContent xmlns:mc="http://schemas.openxmlformats.org/markup-compatibility/2006" xmlns:p14="http://schemas.microsoft.com/office/powerpoint/2010/main">
    <mc:Choice Requires="p14">
      <p:transition spd="slow" p14:dur="2000" advTm="20150"/>
    </mc:Choice>
    <mc:Fallback xmlns="">
      <p:transition spd="slow" advTm="2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Institution Set Standards and Stretch Goals for ACCJC: Course Success Rates</a:t>
            </a:r>
            <a:endParaRPr lang="en-US" sz="2800" i="1" dirty="0"/>
          </a:p>
        </p:txBody>
      </p:sp>
      <p:sp>
        <p:nvSpPr>
          <p:cNvPr id="3" name="Content Placeholder 2"/>
          <p:cNvSpPr>
            <a:spLocks noGrp="1"/>
          </p:cNvSpPr>
          <p:nvPr>
            <p:ph idx="1"/>
          </p:nvPr>
        </p:nvSpPr>
        <p:spPr/>
        <p:txBody>
          <a:bodyPr>
            <a:normAutofit/>
          </a:bodyPr>
          <a:lstStyle/>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02470471"/>
              </p:ext>
            </p:extLst>
          </p:nvPr>
        </p:nvGraphicFramePr>
        <p:xfrm>
          <a:off x="457200" y="1696043"/>
          <a:ext cx="8229599" cy="2686907"/>
        </p:xfrm>
        <a:graphic>
          <a:graphicData uri="http://schemas.openxmlformats.org/drawingml/2006/table">
            <a:tbl>
              <a:tblPr bandRow="1">
                <a:tableStyleId>{5C22544A-7EE6-4342-B048-85BDC9FD1C3A}</a:tableStyleId>
              </a:tblPr>
              <a:tblGrid>
                <a:gridCol w="1696534">
                  <a:extLst>
                    <a:ext uri="{9D8B030D-6E8A-4147-A177-3AD203B41FA5}">
                      <a16:colId xmlns:a16="http://schemas.microsoft.com/office/drawing/2014/main" val="20000"/>
                    </a:ext>
                  </a:extLst>
                </a:gridCol>
                <a:gridCol w="1331920">
                  <a:extLst>
                    <a:ext uri="{9D8B030D-6E8A-4147-A177-3AD203B41FA5}">
                      <a16:colId xmlns:a16="http://schemas.microsoft.com/office/drawing/2014/main" val="20001"/>
                    </a:ext>
                  </a:extLst>
                </a:gridCol>
                <a:gridCol w="981365">
                  <a:extLst>
                    <a:ext uri="{9D8B030D-6E8A-4147-A177-3AD203B41FA5}">
                      <a16:colId xmlns:a16="http://schemas.microsoft.com/office/drawing/2014/main" val="20002"/>
                    </a:ext>
                  </a:extLst>
                </a:gridCol>
                <a:gridCol w="1640296">
                  <a:extLst>
                    <a:ext uri="{9D8B030D-6E8A-4147-A177-3AD203B41FA5}">
                      <a16:colId xmlns:a16="http://schemas.microsoft.com/office/drawing/2014/main" val="20003"/>
                    </a:ext>
                  </a:extLst>
                </a:gridCol>
                <a:gridCol w="1317862">
                  <a:extLst>
                    <a:ext uri="{9D8B030D-6E8A-4147-A177-3AD203B41FA5}">
                      <a16:colId xmlns:a16="http://schemas.microsoft.com/office/drawing/2014/main" val="20004"/>
                    </a:ext>
                  </a:extLst>
                </a:gridCol>
                <a:gridCol w="1261622">
                  <a:extLst>
                    <a:ext uri="{9D8B030D-6E8A-4147-A177-3AD203B41FA5}">
                      <a16:colId xmlns:a16="http://schemas.microsoft.com/office/drawing/2014/main" val="20005"/>
                    </a:ext>
                  </a:extLst>
                </a:gridCol>
              </a:tblGrid>
              <a:tr h="1366334">
                <a:tc>
                  <a:txBody>
                    <a:bodyPr/>
                    <a:lstStyle/>
                    <a:p>
                      <a:pPr marL="0" marR="0" algn="ctr">
                        <a:lnSpc>
                          <a:spcPct val="115000"/>
                        </a:lnSpc>
                        <a:spcBef>
                          <a:spcPts val="0"/>
                        </a:spcBef>
                        <a:spcAft>
                          <a:spcPts val="0"/>
                        </a:spcAft>
                      </a:pPr>
                      <a:r>
                        <a:rPr lang="en-US" sz="1600" dirty="0">
                          <a:effectLst/>
                        </a:rPr>
                        <a:t>Successful Course Completion Rates*</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Institution- Set Standard</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Stretch Goal</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Actual Performance</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Institution Set Standard Met</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Stretch Goal Met</a:t>
                      </a:r>
                      <a:endParaRPr lang="en-US" sz="1600">
                        <a:effectLst/>
                        <a:latin typeface="Arial"/>
                        <a:ea typeface="Arial"/>
                      </a:endParaRPr>
                    </a:p>
                  </a:txBody>
                  <a:tcPr marL="68580" marR="68580" marT="0" marB="0"/>
                </a:tc>
                <a:extLst>
                  <a:ext uri="{0D108BD9-81ED-4DB2-BD59-A6C34878D82A}">
                    <a16:rowId xmlns:a16="http://schemas.microsoft.com/office/drawing/2014/main" val="10000"/>
                  </a:ext>
                </a:extLst>
              </a:tr>
              <a:tr h="440191">
                <a:tc>
                  <a:txBody>
                    <a:bodyPr/>
                    <a:lstStyle/>
                    <a:p>
                      <a:pPr marL="0" marR="0" indent="41910">
                        <a:lnSpc>
                          <a:spcPct val="115000"/>
                        </a:lnSpc>
                        <a:spcBef>
                          <a:spcPts val="0"/>
                        </a:spcBef>
                        <a:spcAft>
                          <a:spcPts val="0"/>
                        </a:spcAft>
                      </a:pPr>
                      <a:r>
                        <a:rPr lang="en-US" sz="1600">
                          <a:effectLst/>
                        </a:rPr>
                        <a:t>2017-18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69.37%</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70.55%</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71.12%</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extLst>
                  <a:ext uri="{0D108BD9-81ED-4DB2-BD59-A6C34878D82A}">
                    <a16:rowId xmlns:a16="http://schemas.microsoft.com/office/drawing/2014/main" val="10001"/>
                  </a:ext>
                </a:extLst>
              </a:tr>
              <a:tr h="440191">
                <a:tc>
                  <a:txBody>
                    <a:bodyPr/>
                    <a:lstStyle/>
                    <a:p>
                      <a:pPr marL="0" marR="0" indent="41910">
                        <a:lnSpc>
                          <a:spcPct val="115000"/>
                        </a:lnSpc>
                        <a:spcBef>
                          <a:spcPts val="0"/>
                        </a:spcBef>
                        <a:spcAft>
                          <a:spcPts val="0"/>
                        </a:spcAft>
                      </a:pPr>
                      <a:r>
                        <a:rPr lang="en-US" sz="1600">
                          <a:effectLst/>
                        </a:rPr>
                        <a:t>2018-19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69.66%</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71.86%</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72.59%</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extLst>
                  <a:ext uri="{0D108BD9-81ED-4DB2-BD59-A6C34878D82A}">
                    <a16:rowId xmlns:a16="http://schemas.microsoft.com/office/drawing/2014/main" val="10002"/>
                  </a:ext>
                </a:extLst>
              </a:tr>
              <a:tr h="440191">
                <a:tc>
                  <a:txBody>
                    <a:bodyPr/>
                    <a:lstStyle/>
                    <a:p>
                      <a:pPr marL="0" marR="0" indent="41910">
                        <a:lnSpc>
                          <a:spcPct val="115000"/>
                        </a:lnSpc>
                        <a:spcBef>
                          <a:spcPts val="0"/>
                        </a:spcBef>
                        <a:spcAft>
                          <a:spcPts val="0"/>
                        </a:spcAft>
                      </a:pPr>
                      <a:r>
                        <a:rPr lang="en-US" sz="1600" dirty="0">
                          <a:effectLst/>
                        </a:rPr>
                        <a:t>2019-20</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69.97%</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73.93%</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71.23%</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No</a:t>
                      </a:r>
                      <a:endParaRPr lang="en-US" sz="1600" dirty="0">
                        <a:effectLst/>
                        <a:latin typeface="Arial"/>
                        <a:ea typeface="Arial"/>
                      </a:endParaRPr>
                    </a:p>
                  </a:txBody>
                  <a:tcPr marL="68580" marR="68580" marT="0" marB="0"/>
                </a:tc>
                <a:extLst>
                  <a:ext uri="{0D108BD9-81ED-4DB2-BD59-A6C34878D82A}">
                    <a16:rowId xmlns:a16="http://schemas.microsoft.com/office/drawing/2014/main" val="10003"/>
                  </a:ext>
                </a:extLst>
              </a:tr>
            </a:tbl>
          </a:graphicData>
        </a:graphic>
      </p:graphicFrame>
      <p:sp>
        <p:nvSpPr>
          <p:cNvPr id="6" name="Oval 5"/>
          <p:cNvSpPr/>
          <p:nvPr/>
        </p:nvSpPr>
        <p:spPr>
          <a:xfrm>
            <a:off x="6167887" y="2889849"/>
            <a:ext cx="1173191" cy="1708030"/>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971" end="187.004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7299136"/>
      </p:ext>
    </p:extLst>
  </p:cSld>
  <p:clrMapOvr>
    <a:masterClrMapping/>
  </p:clrMapOvr>
  <mc:AlternateContent xmlns:mc="http://schemas.openxmlformats.org/markup-compatibility/2006" xmlns:p14="http://schemas.microsoft.com/office/powerpoint/2010/main">
    <mc:Choice Requires="p14">
      <p:transition spd="slow" p14:dur="2000" advTm="14400"/>
    </mc:Choice>
    <mc:Fallback xmlns="">
      <p:transition spd="slow" advTm="1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494"/>
            <a:ext cx="7340600" cy="878544"/>
          </a:xfrm>
        </p:spPr>
        <p:txBody>
          <a:bodyPr>
            <a:normAutofit/>
          </a:bodyPr>
          <a:lstStyle/>
          <a:p>
            <a:r>
              <a:rPr lang="en-US" sz="2800" dirty="0"/>
              <a:t>Course Success Rates by Race Ethnicity</a:t>
            </a:r>
            <a:endParaRPr lang="en-US" sz="2800" i="1" dirty="0"/>
          </a:p>
        </p:txBody>
      </p:sp>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64233" y="925730"/>
            <a:ext cx="7522235" cy="480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405" end="313.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3000393"/>
      </p:ext>
    </p:extLst>
  </p:cSld>
  <p:clrMapOvr>
    <a:masterClrMapping/>
  </p:clrMapOvr>
  <mc:AlternateContent xmlns:mc="http://schemas.openxmlformats.org/markup-compatibility/2006" xmlns:p14="http://schemas.microsoft.com/office/powerpoint/2010/main">
    <mc:Choice Requires="p14">
      <p:transition spd="slow" p14:dur="2000" advTm="20350"/>
    </mc:Choice>
    <mc:Fallback xmlns="">
      <p:transition spd="slow" advTm="2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Fall to Fall Persistence Rates of New Students with Degree/Transfer Educational Goals Disaggregated by Race/Ethnicity, Fall to Fall 2015-2020</a:t>
            </a:r>
            <a:endParaRPr lang="en-US" sz="2400" i="1" dirty="0"/>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46" y="1446276"/>
            <a:ext cx="8626414" cy="431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973" end="1225.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3447062"/>
      </p:ext>
    </p:extLst>
  </p:cSld>
  <p:clrMapOvr>
    <a:masterClrMapping/>
  </p:clrMapOvr>
  <mc:AlternateContent xmlns:mc="http://schemas.openxmlformats.org/markup-compatibility/2006" xmlns:p14="http://schemas.microsoft.com/office/powerpoint/2010/main">
    <mc:Choice Requires="p14">
      <p:transition spd="slow" p14:dur="2000" advTm="44850"/>
    </mc:Choice>
    <mc:Fallback xmlns="">
      <p:transition spd="slow" advTm="4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Institution Set Standards and Stretch Goals for ACCJC: Associate Degrees</a:t>
            </a:r>
            <a:endParaRPr lang="en-US" sz="28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52547875"/>
              </p:ext>
            </p:extLst>
          </p:nvPr>
        </p:nvGraphicFramePr>
        <p:xfrm>
          <a:off x="664234" y="1595886"/>
          <a:ext cx="7979433" cy="2870743"/>
        </p:xfrm>
        <a:graphic>
          <a:graphicData uri="http://schemas.openxmlformats.org/drawingml/2006/table">
            <a:tbl>
              <a:tblPr bandRow="1">
                <a:tableStyleId>{5C22544A-7EE6-4342-B048-85BDC9FD1C3A}</a:tableStyleId>
              </a:tblPr>
              <a:tblGrid>
                <a:gridCol w="1629019">
                  <a:extLst>
                    <a:ext uri="{9D8B030D-6E8A-4147-A177-3AD203B41FA5}">
                      <a16:colId xmlns:a16="http://schemas.microsoft.com/office/drawing/2014/main" val="20000"/>
                    </a:ext>
                  </a:extLst>
                </a:gridCol>
                <a:gridCol w="1352914">
                  <a:extLst>
                    <a:ext uri="{9D8B030D-6E8A-4147-A177-3AD203B41FA5}">
                      <a16:colId xmlns:a16="http://schemas.microsoft.com/office/drawing/2014/main" val="20001"/>
                    </a:ext>
                  </a:extLst>
                </a:gridCol>
                <a:gridCol w="952563">
                  <a:extLst>
                    <a:ext uri="{9D8B030D-6E8A-4147-A177-3AD203B41FA5}">
                      <a16:colId xmlns:a16="http://schemas.microsoft.com/office/drawing/2014/main" val="20002"/>
                    </a:ext>
                  </a:extLst>
                </a:gridCol>
                <a:gridCol w="1504772">
                  <a:extLst>
                    <a:ext uri="{9D8B030D-6E8A-4147-A177-3AD203B41FA5}">
                      <a16:colId xmlns:a16="http://schemas.microsoft.com/office/drawing/2014/main" val="20003"/>
                    </a:ext>
                  </a:extLst>
                </a:gridCol>
                <a:gridCol w="1352914">
                  <a:extLst>
                    <a:ext uri="{9D8B030D-6E8A-4147-A177-3AD203B41FA5}">
                      <a16:colId xmlns:a16="http://schemas.microsoft.com/office/drawing/2014/main" val="20004"/>
                    </a:ext>
                  </a:extLst>
                </a:gridCol>
                <a:gridCol w="1187251">
                  <a:extLst>
                    <a:ext uri="{9D8B030D-6E8A-4147-A177-3AD203B41FA5}">
                      <a16:colId xmlns:a16="http://schemas.microsoft.com/office/drawing/2014/main" val="20005"/>
                    </a:ext>
                  </a:extLst>
                </a:gridCol>
              </a:tblGrid>
              <a:tr h="1242205">
                <a:tc>
                  <a:txBody>
                    <a:bodyPr/>
                    <a:lstStyle/>
                    <a:p>
                      <a:pPr marL="0" marR="0" algn="ctr">
                        <a:lnSpc>
                          <a:spcPct val="115000"/>
                        </a:lnSpc>
                        <a:spcBef>
                          <a:spcPts val="0"/>
                        </a:spcBef>
                        <a:spcAft>
                          <a:spcPts val="800"/>
                        </a:spcAft>
                      </a:pPr>
                      <a:r>
                        <a:rPr lang="en-US" sz="1600" dirty="0">
                          <a:effectLst/>
                        </a:rPr>
                        <a:t>Number of Associate Degrees</a:t>
                      </a:r>
                      <a:r>
                        <a:rPr lang="en-US" sz="1600" baseline="30000" dirty="0">
                          <a:effectLst/>
                        </a:rPr>
                        <a:t>*</a:t>
                      </a:r>
                      <a:r>
                        <a:rPr lang="en-US" sz="1600" dirty="0">
                          <a:effectLst/>
                        </a:rPr>
                        <a:t> Awarded</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800"/>
                        </a:spcAft>
                      </a:pPr>
                      <a:r>
                        <a:rPr lang="en-US" sz="1600">
                          <a:effectLst/>
                        </a:rPr>
                        <a:t>Institution- Set Standard</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800"/>
                        </a:spcAft>
                      </a:pPr>
                      <a:r>
                        <a:rPr lang="en-US" sz="1600">
                          <a:effectLst/>
                        </a:rPr>
                        <a:t>Stretch Goal</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800"/>
                        </a:spcAft>
                      </a:pPr>
                      <a:r>
                        <a:rPr lang="en-US" sz="1600">
                          <a:effectLst/>
                        </a:rPr>
                        <a:t>Actual Performance</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800"/>
                        </a:spcAft>
                      </a:pPr>
                      <a:r>
                        <a:rPr lang="en-US" sz="1600">
                          <a:effectLst/>
                        </a:rPr>
                        <a:t>Institution Set Standard Met</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800"/>
                        </a:spcAft>
                      </a:pPr>
                      <a:r>
                        <a:rPr lang="en-US" sz="1600">
                          <a:effectLst/>
                        </a:rPr>
                        <a:t>Stretch Goal Met</a:t>
                      </a:r>
                      <a:endParaRPr lang="en-US" sz="1600">
                        <a:effectLst/>
                        <a:latin typeface="Arial"/>
                        <a:ea typeface="Arial"/>
                      </a:endParaRPr>
                    </a:p>
                  </a:txBody>
                  <a:tcPr marL="68580" marR="68580" marT="0" marB="0"/>
                </a:tc>
                <a:extLst>
                  <a:ext uri="{0D108BD9-81ED-4DB2-BD59-A6C34878D82A}">
                    <a16:rowId xmlns:a16="http://schemas.microsoft.com/office/drawing/2014/main" val="10000"/>
                  </a:ext>
                </a:extLst>
              </a:tr>
              <a:tr h="542846">
                <a:tc>
                  <a:txBody>
                    <a:bodyPr/>
                    <a:lstStyle/>
                    <a:p>
                      <a:pPr marL="0" marR="0" indent="41910">
                        <a:lnSpc>
                          <a:spcPct val="115000"/>
                        </a:lnSpc>
                        <a:spcBef>
                          <a:spcPts val="0"/>
                        </a:spcBef>
                        <a:spcAft>
                          <a:spcPts val="0"/>
                        </a:spcAft>
                      </a:pPr>
                      <a:r>
                        <a:rPr lang="en-US" sz="1600">
                          <a:effectLst/>
                        </a:rPr>
                        <a:t>2017-18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803</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1,119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1,146</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extLst>
                  <a:ext uri="{0D108BD9-81ED-4DB2-BD59-A6C34878D82A}">
                    <a16:rowId xmlns:a16="http://schemas.microsoft.com/office/drawing/2014/main" val="10001"/>
                  </a:ext>
                </a:extLst>
              </a:tr>
              <a:tr h="542846">
                <a:tc>
                  <a:txBody>
                    <a:bodyPr/>
                    <a:lstStyle/>
                    <a:p>
                      <a:pPr marL="0" marR="0" indent="41910">
                        <a:lnSpc>
                          <a:spcPct val="115000"/>
                        </a:lnSpc>
                        <a:spcBef>
                          <a:spcPts val="0"/>
                        </a:spcBef>
                        <a:spcAft>
                          <a:spcPts val="0"/>
                        </a:spcAft>
                      </a:pPr>
                      <a:r>
                        <a:rPr lang="en-US" sz="1600">
                          <a:effectLst/>
                        </a:rPr>
                        <a:t>2018-19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887</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1,278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1,308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extLst>
                  <a:ext uri="{0D108BD9-81ED-4DB2-BD59-A6C34878D82A}">
                    <a16:rowId xmlns:a16="http://schemas.microsoft.com/office/drawing/2014/main" val="10002"/>
                  </a:ext>
                </a:extLst>
              </a:tr>
              <a:tr h="542846">
                <a:tc>
                  <a:txBody>
                    <a:bodyPr/>
                    <a:lstStyle/>
                    <a:p>
                      <a:pPr marL="0" marR="0" indent="41910">
                        <a:lnSpc>
                          <a:spcPct val="115000"/>
                        </a:lnSpc>
                        <a:spcBef>
                          <a:spcPts val="0"/>
                        </a:spcBef>
                        <a:spcAft>
                          <a:spcPts val="0"/>
                        </a:spcAft>
                      </a:pPr>
                      <a:r>
                        <a:rPr lang="en-US" sz="1600">
                          <a:effectLst/>
                        </a:rPr>
                        <a:t>2019-20</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925</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1,503</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1,322</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No</a:t>
                      </a:r>
                      <a:endParaRPr lang="en-US" sz="1600" dirty="0">
                        <a:effectLst/>
                        <a:latin typeface="Arial"/>
                        <a:ea typeface="Arial"/>
                      </a:endParaRPr>
                    </a:p>
                  </a:txBody>
                  <a:tcPr marL="68580" marR="68580" marT="0" marB="0"/>
                </a:tc>
                <a:extLst>
                  <a:ext uri="{0D108BD9-81ED-4DB2-BD59-A6C34878D82A}">
                    <a16:rowId xmlns:a16="http://schemas.microsoft.com/office/drawing/2014/main" val="10003"/>
                  </a:ext>
                </a:extLst>
              </a:tr>
            </a:tbl>
          </a:graphicData>
        </a:graphic>
      </p:graphicFrame>
      <p:sp>
        <p:nvSpPr>
          <p:cNvPr id="6" name="Oval 5"/>
          <p:cNvSpPr/>
          <p:nvPr/>
        </p:nvSpPr>
        <p:spPr>
          <a:xfrm>
            <a:off x="6167887" y="2596551"/>
            <a:ext cx="1259456" cy="2110510"/>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927" end="81.027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8872809"/>
      </p:ext>
    </p:extLst>
  </p:cSld>
  <p:clrMapOvr>
    <a:masterClrMapping/>
  </p:clrMapOvr>
  <mc:AlternateContent xmlns:mc="http://schemas.openxmlformats.org/markup-compatibility/2006" xmlns:p14="http://schemas.microsoft.com/office/powerpoint/2010/main">
    <mc:Choice Requires="p14">
      <p:transition spd="slow" p14:dur="2000" advTm="16540"/>
    </mc:Choice>
    <mc:Fallback xmlns="">
      <p:transition spd="slow" advTm="1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Degree Completion Rates</a:t>
            </a:r>
            <a:endParaRPr lang="en-US" sz="2800" i="1" dirty="0"/>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98740" y="1306538"/>
            <a:ext cx="7448543" cy="418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57200" y="1300615"/>
            <a:ext cx="1173191" cy="3255120"/>
          </a:xfrm>
          <a:prstGeom prst="ellipse">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849" end="749.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6670415"/>
      </p:ext>
    </p:extLst>
  </p:cSld>
  <p:clrMapOvr>
    <a:masterClrMapping/>
  </p:clrMapOvr>
  <mc:AlternateContent xmlns:mc="http://schemas.openxmlformats.org/markup-compatibility/2006" xmlns:p14="http://schemas.microsoft.com/office/powerpoint/2010/main">
    <mc:Choice Requires="p14">
      <p:transition spd="slow" p14:dur="2000" advTm="26530"/>
    </mc:Choice>
    <mc:Fallback xmlns="">
      <p:transition spd="slow" advTm="2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Land Acknowledgement</a:t>
            </a:r>
          </a:p>
        </p:txBody>
      </p:sp>
      <p:sp>
        <p:nvSpPr>
          <p:cNvPr id="5" name="Content Placeholder 4"/>
          <p:cNvSpPr>
            <a:spLocks noGrp="1"/>
          </p:cNvSpPr>
          <p:nvPr>
            <p:ph idx="1"/>
          </p:nvPr>
        </p:nvSpPr>
        <p:spPr/>
        <p:txBody>
          <a:bodyPr>
            <a:normAutofit fontScale="62500" lnSpcReduction="20000"/>
          </a:bodyPr>
          <a:lstStyle/>
          <a:p>
            <a:pPr marL="0" indent="0">
              <a:buNone/>
            </a:pPr>
            <a:endParaRPr lang="en-US" dirty="0"/>
          </a:p>
          <a:p>
            <a:r>
              <a:rPr lang="en-US" dirty="0"/>
              <a:t>We would like to recognize that Chabot College is located on the </a:t>
            </a:r>
            <a:r>
              <a:rPr lang="en-US" dirty="0" err="1"/>
              <a:t>ethnohistoric</a:t>
            </a:r>
            <a:r>
              <a:rPr lang="en-US" dirty="0"/>
              <a:t> tribal territory of the </a:t>
            </a:r>
            <a:r>
              <a:rPr lang="en-US" dirty="0" err="1"/>
              <a:t>Jalquin</a:t>
            </a:r>
            <a:r>
              <a:rPr lang="en-US" dirty="0"/>
              <a:t>/</a:t>
            </a:r>
            <a:r>
              <a:rPr lang="en-US" dirty="0" err="1"/>
              <a:t>Yrgin</a:t>
            </a:r>
            <a:r>
              <a:rPr lang="en-US" dirty="0"/>
              <a:t> </a:t>
            </a:r>
            <a:r>
              <a:rPr lang="en-US" dirty="0" err="1"/>
              <a:t>Chechenyo</a:t>
            </a:r>
            <a:r>
              <a:rPr lang="en-US" dirty="0"/>
              <a:t>-speaking </a:t>
            </a:r>
            <a:r>
              <a:rPr lang="en-US" dirty="0" err="1"/>
              <a:t>Ohlone</a:t>
            </a:r>
            <a:r>
              <a:rPr lang="en-US" dirty="0"/>
              <a:t> tribal group, direct ancestors of the </a:t>
            </a:r>
            <a:r>
              <a:rPr lang="en-US" dirty="0" err="1"/>
              <a:t>Muwekma</a:t>
            </a:r>
            <a:r>
              <a:rPr lang="en-US" dirty="0"/>
              <a:t> </a:t>
            </a:r>
            <a:r>
              <a:rPr lang="en-US" dirty="0" err="1"/>
              <a:t>Ohlone</a:t>
            </a:r>
            <a:r>
              <a:rPr lang="en-US" dirty="0"/>
              <a:t> tribe, who were missionized into Missions Dolores, Santa Clara, and San Jose. The land on which Chabot College was established was and continues to be of significance to the </a:t>
            </a:r>
            <a:r>
              <a:rPr lang="en-US" dirty="0" err="1"/>
              <a:t>Muwekma</a:t>
            </a:r>
            <a:r>
              <a:rPr lang="en-US" dirty="0"/>
              <a:t> </a:t>
            </a:r>
            <a:r>
              <a:rPr lang="en-US" dirty="0" err="1"/>
              <a:t>Ohlone</a:t>
            </a:r>
            <a:r>
              <a:rPr lang="en-US" dirty="0"/>
              <a:t> Tribe. Our campus extends to surrounding areas that held a </a:t>
            </a:r>
            <a:r>
              <a:rPr lang="en-US" dirty="0" err="1"/>
              <a:t>tuppentak</a:t>
            </a:r>
            <a:r>
              <a:rPr lang="en-US" dirty="0"/>
              <a:t> (a traditional round-house), which was located at a historic </a:t>
            </a:r>
            <a:r>
              <a:rPr lang="en-US" dirty="0" err="1"/>
              <a:t>rancheria</a:t>
            </a:r>
            <a:r>
              <a:rPr lang="en-US" dirty="0"/>
              <a:t> known as “the Springs” and was a place of celebration and religious ceremony for the </a:t>
            </a:r>
            <a:r>
              <a:rPr lang="en-US" dirty="0" err="1"/>
              <a:t>Muwekma</a:t>
            </a:r>
            <a:r>
              <a:rPr lang="en-US" dirty="0"/>
              <a:t> </a:t>
            </a:r>
            <a:r>
              <a:rPr lang="en-US" dirty="0" err="1"/>
              <a:t>Ohlone</a:t>
            </a:r>
            <a:r>
              <a:rPr lang="en-US" dirty="0"/>
              <a:t> tribe. Nearby are ancestral heritage “</a:t>
            </a:r>
            <a:r>
              <a:rPr lang="en-US" dirty="0" err="1"/>
              <a:t>shellmounds</a:t>
            </a:r>
            <a:r>
              <a:rPr lang="en-US" dirty="0"/>
              <a:t>,” which served as their traditional cemetery sites and territorial markers. We recognize the importance of this land to the indigenous </a:t>
            </a:r>
            <a:r>
              <a:rPr lang="en-US" dirty="0" err="1"/>
              <a:t>Ohlone</a:t>
            </a:r>
            <a:r>
              <a:rPr lang="en-US" dirty="0"/>
              <a:t> People of this region and strive to be good stewards on behalf of the </a:t>
            </a:r>
            <a:r>
              <a:rPr lang="en-US" dirty="0" err="1"/>
              <a:t>Muwekma</a:t>
            </a:r>
            <a:r>
              <a:rPr lang="en-US" dirty="0"/>
              <a:t> </a:t>
            </a:r>
            <a:r>
              <a:rPr lang="en-US" dirty="0" err="1"/>
              <a:t>Ohlone</a:t>
            </a:r>
            <a:r>
              <a:rPr lang="en-US" dirty="0"/>
              <a:t> tribe, whose lands we occupy.</a:t>
            </a:r>
          </a:p>
          <a:p>
            <a:endParaRPr lang="en-US" dirty="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263" end="1355.0045"/>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7865287"/>
      </p:ext>
    </p:extLst>
  </p:cSld>
  <p:clrMapOvr>
    <a:masterClrMapping/>
  </p:clrMapOvr>
  <mc:AlternateContent xmlns:mc="http://schemas.openxmlformats.org/markup-compatibility/2006" xmlns:p14="http://schemas.microsoft.com/office/powerpoint/2010/main">
    <mc:Choice Requires="p14">
      <p:transition spd="slow" p14:dur="2000" advTm="11900"/>
    </mc:Choice>
    <mc:Fallback xmlns="">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Institution Set Standards and Stretch Goals for ACCJC: Number of Certificates Awarded</a:t>
            </a:r>
            <a:endParaRPr lang="en-US" sz="28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19564920"/>
              </p:ext>
            </p:extLst>
          </p:nvPr>
        </p:nvGraphicFramePr>
        <p:xfrm>
          <a:off x="577970" y="1518247"/>
          <a:ext cx="7893170" cy="2833794"/>
        </p:xfrm>
        <a:graphic>
          <a:graphicData uri="http://schemas.openxmlformats.org/drawingml/2006/table">
            <a:tbl>
              <a:tblPr bandRow="1">
                <a:tableStyleId>{5C22544A-7EE6-4342-B048-85BDC9FD1C3A}</a:tableStyleId>
              </a:tblPr>
              <a:tblGrid>
                <a:gridCol w="1731665">
                  <a:extLst>
                    <a:ext uri="{9D8B030D-6E8A-4147-A177-3AD203B41FA5}">
                      <a16:colId xmlns:a16="http://schemas.microsoft.com/office/drawing/2014/main" val="20000"/>
                    </a:ext>
                  </a:extLst>
                </a:gridCol>
                <a:gridCol w="1248409">
                  <a:extLst>
                    <a:ext uri="{9D8B030D-6E8A-4147-A177-3AD203B41FA5}">
                      <a16:colId xmlns:a16="http://schemas.microsoft.com/office/drawing/2014/main" val="20001"/>
                    </a:ext>
                  </a:extLst>
                </a:gridCol>
                <a:gridCol w="966511">
                  <a:extLst>
                    <a:ext uri="{9D8B030D-6E8A-4147-A177-3AD203B41FA5}">
                      <a16:colId xmlns:a16="http://schemas.microsoft.com/office/drawing/2014/main" val="20002"/>
                    </a:ext>
                  </a:extLst>
                </a:gridCol>
                <a:gridCol w="1610851">
                  <a:extLst>
                    <a:ext uri="{9D8B030D-6E8A-4147-A177-3AD203B41FA5}">
                      <a16:colId xmlns:a16="http://schemas.microsoft.com/office/drawing/2014/main" val="20003"/>
                    </a:ext>
                  </a:extLst>
                </a:gridCol>
                <a:gridCol w="1208138">
                  <a:extLst>
                    <a:ext uri="{9D8B030D-6E8A-4147-A177-3AD203B41FA5}">
                      <a16:colId xmlns:a16="http://schemas.microsoft.com/office/drawing/2014/main" val="20004"/>
                    </a:ext>
                  </a:extLst>
                </a:gridCol>
                <a:gridCol w="1127596">
                  <a:extLst>
                    <a:ext uri="{9D8B030D-6E8A-4147-A177-3AD203B41FA5}">
                      <a16:colId xmlns:a16="http://schemas.microsoft.com/office/drawing/2014/main" val="20005"/>
                    </a:ext>
                  </a:extLst>
                </a:gridCol>
              </a:tblGrid>
              <a:tr h="1397481">
                <a:tc>
                  <a:txBody>
                    <a:bodyPr/>
                    <a:lstStyle/>
                    <a:p>
                      <a:pPr marL="0" marR="0" algn="ctr">
                        <a:lnSpc>
                          <a:spcPct val="115000"/>
                        </a:lnSpc>
                        <a:spcBef>
                          <a:spcPts val="0"/>
                        </a:spcBef>
                        <a:spcAft>
                          <a:spcPts val="0"/>
                        </a:spcAft>
                      </a:pPr>
                      <a:r>
                        <a:rPr lang="en-US" sz="1600" dirty="0">
                          <a:effectLst/>
                        </a:rPr>
                        <a:t>Number of Certificates</a:t>
                      </a:r>
                      <a:r>
                        <a:rPr lang="en-US" sz="1600" baseline="30000" dirty="0">
                          <a:effectLst/>
                        </a:rPr>
                        <a:t>* </a:t>
                      </a:r>
                      <a:r>
                        <a:rPr lang="en-US" sz="1600" dirty="0">
                          <a:effectLst/>
                        </a:rPr>
                        <a:t>Awarded</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Institution-Set Standard</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Stretch Goal</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Actual Performance</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Institution Set Standard Met</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Stretch Goal Met</a:t>
                      </a:r>
                      <a:endParaRPr lang="en-US" sz="1600">
                        <a:effectLst/>
                        <a:latin typeface="Arial"/>
                        <a:ea typeface="Arial"/>
                      </a:endParaRPr>
                    </a:p>
                  </a:txBody>
                  <a:tcPr marL="68580" marR="68580" marT="0" marB="0"/>
                </a:tc>
                <a:extLst>
                  <a:ext uri="{0D108BD9-81ED-4DB2-BD59-A6C34878D82A}">
                    <a16:rowId xmlns:a16="http://schemas.microsoft.com/office/drawing/2014/main" val="10000"/>
                  </a:ext>
                </a:extLst>
              </a:tr>
              <a:tr h="478771">
                <a:tc>
                  <a:txBody>
                    <a:bodyPr/>
                    <a:lstStyle/>
                    <a:p>
                      <a:pPr marL="0" marR="0">
                        <a:lnSpc>
                          <a:spcPct val="115000"/>
                        </a:lnSpc>
                        <a:spcBef>
                          <a:spcPts val="0"/>
                        </a:spcBef>
                        <a:spcAft>
                          <a:spcPts val="0"/>
                        </a:spcAft>
                      </a:pPr>
                      <a:r>
                        <a:rPr lang="en-US" sz="1600">
                          <a:effectLst/>
                        </a:rPr>
                        <a:t>2017-18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266</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384</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407</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extLst>
                  <a:ext uri="{0D108BD9-81ED-4DB2-BD59-A6C34878D82A}">
                    <a16:rowId xmlns:a16="http://schemas.microsoft.com/office/drawing/2014/main" val="10001"/>
                  </a:ext>
                </a:extLst>
              </a:tr>
              <a:tr h="478771">
                <a:tc>
                  <a:txBody>
                    <a:bodyPr/>
                    <a:lstStyle/>
                    <a:p>
                      <a:pPr marL="0" marR="0">
                        <a:lnSpc>
                          <a:spcPct val="115000"/>
                        </a:lnSpc>
                        <a:spcBef>
                          <a:spcPts val="0"/>
                        </a:spcBef>
                        <a:spcAft>
                          <a:spcPts val="0"/>
                        </a:spcAft>
                      </a:pPr>
                      <a:r>
                        <a:rPr lang="en-US" sz="1600">
                          <a:effectLst/>
                        </a:rPr>
                        <a:t>2018-19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272</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476</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689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tc>
                <a:extLst>
                  <a:ext uri="{0D108BD9-81ED-4DB2-BD59-A6C34878D82A}">
                    <a16:rowId xmlns:a16="http://schemas.microsoft.com/office/drawing/2014/main" val="10002"/>
                  </a:ext>
                </a:extLst>
              </a:tr>
              <a:tr h="478771">
                <a:tc>
                  <a:txBody>
                    <a:bodyPr/>
                    <a:lstStyle/>
                    <a:p>
                      <a:pPr marL="0" marR="0">
                        <a:lnSpc>
                          <a:spcPct val="115000"/>
                        </a:lnSpc>
                        <a:spcBef>
                          <a:spcPts val="0"/>
                        </a:spcBef>
                        <a:spcAft>
                          <a:spcPts val="0"/>
                        </a:spcAft>
                      </a:pPr>
                      <a:r>
                        <a:rPr lang="en-US" sz="1600">
                          <a:effectLst/>
                        </a:rPr>
                        <a:t>2019-20</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311</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882</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648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No</a:t>
                      </a:r>
                      <a:endParaRPr lang="en-US" sz="1600" dirty="0">
                        <a:effectLst/>
                        <a:latin typeface="Arial"/>
                        <a:ea typeface="Arial"/>
                      </a:endParaRPr>
                    </a:p>
                  </a:txBody>
                  <a:tcPr marL="68580" marR="68580" marT="0" marB="0"/>
                </a:tc>
                <a:extLst>
                  <a:ext uri="{0D108BD9-81ED-4DB2-BD59-A6C34878D82A}">
                    <a16:rowId xmlns:a16="http://schemas.microsoft.com/office/drawing/2014/main" val="10003"/>
                  </a:ext>
                </a:extLst>
              </a:tr>
            </a:tbl>
          </a:graphicData>
        </a:graphic>
      </p:graphicFrame>
      <p:sp>
        <p:nvSpPr>
          <p:cNvPr id="6" name="Oval 5"/>
          <p:cNvSpPr/>
          <p:nvPr/>
        </p:nvSpPr>
        <p:spPr>
          <a:xfrm>
            <a:off x="6167885" y="2827233"/>
            <a:ext cx="1173191" cy="1524808"/>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103" end="445.027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5899403"/>
      </p:ext>
    </p:extLst>
  </p:cSld>
  <p:clrMapOvr>
    <a:masterClrMapping/>
  </p:clrMapOvr>
  <mc:AlternateContent xmlns:mc="http://schemas.openxmlformats.org/markup-compatibility/2006" xmlns:p14="http://schemas.microsoft.com/office/powerpoint/2010/main">
    <mc:Choice Requires="p14">
      <p:transition spd="slow" p14:dur="2000" advTm="15560"/>
    </mc:Choice>
    <mc:Fallback xmlns="">
      <p:transition spd="slow" advTm="1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Institution Set Standards and Stretch Goals for ACCJC: Transfers</a:t>
            </a:r>
            <a:endParaRPr lang="en-US" sz="2800"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60062810"/>
              </p:ext>
            </p:extLst>
          </p:nvPr>
        </p:nvGraphicFramePr>
        <p:xfrm>
          <a:off x="595223" y="1535501"/>
          <a:ext cx="8074323" cy="2522679"/>
        </p:xfrm>
        <a:graphic>
          <a:graphicData uri="http://schemas.openxmlformats.org/drawingml/2006/table">
            <a:tbl>
              <a:tblPr bandRow="1">
                <a:tableStyleId>{5C22544A-7EE6-4342-B048-85BDC9FD1C3A}</a:tableStyleId>
              </a:tblPr>
              <a:tblGrid>
                <a:gridCol w="1431617">
                  <a:extLst>
                    <a:ext uri="{9D8B030D-6E8A-4147-A177-3AD203B41FA5}">
                      <a16:colId xmlns:a16="http://schemas.microsoft.com/office/drawing/2014/main" val="20000"/>
                    </a:ext>
                  </a:extLst>
                </a:gridCol>
                <a:gridCol w="1402985">
                  <a:extLst>
                    <a:ext uri="{9D8B030D-6E8A-4147-A177-3AD203B41FA5}">
                      <a16:colId xmlns:a16="http://schemas.microsoft.com/office/drawing/2014/main" val="20001"/>
                    </a:ext>
                  </a:extLst>
                </a:gridCol>
                <a:gridCol w="1145294">
                  <a:extLst>
                    <a:ext uri="{9D8B030D-6E8A-4147-A177-3AD203B41FA5}">
                      <a16:colId xmlns:a16="http://schemas.microsoft.com/office/drawing/2014/main" val="20002"/>
                    </a:ext>
                  </a:extLst>
                </a:gridCol>
                <a:gridCol w="1603412">
                  <a:extLst>
                    <a:ext uri="{9D8B030D-6E8A-4147-A177-3AD203B41FA5}">
                      <a16:colId xmlns:a16="http://schemas.microsoft.com/office/drawing/2014/main" val="20003"/>
                    </a:ext>
                  </a:extLst>
                </a:gridCol>
                <a:gridCol w="1388670">
                  <a:extLst>
                    <a:ext uri="{9D8B030D-6E8A-4147-A177-3AD203B41FA5}">
                      <a16:colId xmlns:a16="http://schemas.microsoft.com/office/drawing/2014/main" val="20004"/>
                    </a:ext>
                  </a:extLst>
                </a:gridCol>
                <a:gridCol w="1102345">
                  <a:extLst>
                    <a:ext uri="{9D8B030D-6E8A-4147-A177-3AD203B41FA5}">
                      <a16:colId xmlns:a16="http://schemas.microsoft.com/office/drawing/2014/main" val="20005"/>
                    </a:ext>
                  </a:extLst>
                </a:gridCol>
              </a:tblGrid>
              <a:tr h="1345722">
                <a:tc>
                  <a:txBody>
                    <a:bodyPr/>
                    <a:lstStyle/>
                    <a:p>
                      <a:pPr marL="0" marR="0" algn="ctr">
                        <a:lnSpc>
                          <a:spcPct val="115000"/>
                        </a:lnSpc>
                        <a:spcBef>
                          <a:spcPts val="0"/>
                        </a:spcBef>
                        <a:spcAft>
                          <a:spcPts val="0"/>
                        </a:spcAft>
                      </a:pPr>
                      <a:r>
                        <a:rPr lang="en-US" sz="1600" dirty="0">
                          <a:effectLst/>
                        </a:rPr>
                        <a:t>Transfers*</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Institution- Set Standard</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Stretch Goal</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Actual Performance</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Institution Set Standard Met</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Stretch Goal Met</a:t>
                      </a:r>
                      <a:endParaRPr lang="en-US" sz="1600">
                        <a:effectLst/>
                        <a:latin typeface="Arial"/>
                        <a:ea typeface="Arial"/>
                      </a:endParaRPr>
                    </a:p>
                  </a:txBody>
                  <a:tcPr marL="68580" marR="68580" marT="0" marB="0" anchor="ctr"/>
                </a:tc>
                <a:extLst>
                  <a:ext uri="{0D108BD9-81ED-4DB2-BD59-A6C34878D82A}">
                    <a16:rowId xmlns:a16="http://schemas.microsoft.com/office/drawing/2014/main" val="10000"/>
                  </a:ext>
                </a:extLst>
              </a:tr>
              <a:tr h="392319">
                <a:tc>
                  <a:txBody>
                    <a:bodyPr/>
                    <a:lstStyle/>
                    <a:p>
                      <a:pPr marL="0" marR="0">
                        <a:lnSpc>
                          <a:spcPct val="115000"/>
                        </a:lnSpc>
                        <a:spcBef>
                          <a:spcPts val="0"/>
                        </a:spcBef>
                        <a:spcAft>
                          <a:spcPts val="0"/>
                        </a:spcAft>
                      </a:pPr>
                      <a:r>
                        <a:rPr lang="en-US" sz="1600">
                          <a:effectLst/>
                        </a:rPr>
                        <a:t>2017-18</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dirty="0">
                          <a:effectLst/>
                        </a:rPr>
                        <a:t>781</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896</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957</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nchor="ctr"/>
                </a:tc>
                <a:extLst>
                  <a:ext uri="{0D108BD9-81ED-4DB2-BD59-A6C34878D82A}">
                    <a16:rowId xmlns:a16="http://schemas.microsoft.com/office/drawing/2014/main" val="10001"/>
                  </a:ext>
                </a:extLst>
              </a:tr>
              <a:tr h="392319">
                <a:tc>
                  <a:txBody>
                    <a:bodyPr/>
                    <a:lstStyle/>
                    <a:p>
                      <a:pPr marL="0" marR="0">
                        <a:lnSpc>
                          <a:spcPct val="115000"/>
                        </a:lnSpc>
                        <a:spcBef>
                          <a:spcPts val="0"/>
                        </a:spcBef>
                        <a:spcAft>
                          <a:spcPts val="0"/>
                        </a:spcAft>
                      </a:pPr>
                      <a:r>
                        <a:rPr lang="en-US" sz="1600">
                          <a:effectLst/>
                        </a:rPr>
                        <a:t>2018-19</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878</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957</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Yes</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No</a:t>
                      </a:r>
                      <a:endParaRPr lang="en-US" sz="1600">
                        <a:effectLst/>
                        <a:latin typeface="Arial"/>
                        <a:ea typeface="Arial"/>
                      </a:endParaRPr>
                    </a:p>
                  </a:txBody>
                  <a:tcPr marL="68580" marR="68580" marT="0" marB="0" anchor="ctr"/>
                </a:tc>
                <a:extLst>
                  <a:ext uri="{0D108BD9-81ED-4DB2-BD59-A6C34878D82A}">
                    <a16:rowId xmlns:a16="http://schemas.microsoft.com/office/drawing/2014/main" val="10002"/>
                  </a:ext>
                </a:extLst>
              </a:tr>
              <a:tr h="392319">
                <a:tc>
                  <a:txBody>
                    <a:bodyPr/>
                    <a:lstStyle/>
                    <a:p>
                      <a:pPr marL="0" marR="0">
                        <a:lnSpc>
                          <a:spcPct val="115000"/>
                        </a:lnSpc>
                        <a:spcBef>
                          <a:spcPts val="0"/>
                        </a:spcBef>
                        <a:spcAft>
                          <a:spcPts val="0"/>
                        </a:spcAft>
                      </a:pPr>
                      <a:r>
                        <a:rPr lang="en-US" sz="1600">
                          <a:effectLst/>
                        </a:rPr>
                        <a:t>2019-20</a:t>
                      </a:r>
                      <a:endParaRPr lang="en-US" sz="160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875</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996</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1,092</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Yes</a:t>
                      </a:r>
                      <a:endParaRPr lang="en-US" sz="1600" dirty="0">
                        <a:effectLst/>
                        <a:latin typeface="Arial"/>
                        <a:ea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Oval 5"/>
          <p:cNvSpPr/>
          <p:nvPr/>
        </p:nvSpPr>
        <p:spPr>
          <a:xfrm>
            <a:off x="6288657" y="2605177"/>
            <a:ext cx="1173191" cy="1811548"/>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750" end="328.027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8330225"/>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Transfer Velocity (6-year rates) by Race/Ethnicity</a:t>
            </a:r>
            <a:endParaRPr lang="en-US" sz="2800" i="1" dirty="0"/>
          </a:p>
        </p:txBody>
      </p:sp>
      <p:pic>
        <p:nvPicPr>
          <p:cNvPr id="8" name="image5.png"/>
          <p:cNvPicPr>
            <a:picLocks noGrp="1"/>
          </p:cNvPicPr>
          <p:nvPr>
            <p:ph idx="1"/>
          </p:nvPr>
        </p:nvPicPr>
        <p:blipFill>
          <a:blip r:embed="rId5"/>
          <a:srcRect/>
          <a:stretch>
            <a:fillRect/>
          </a:stretch>
        </p:blipFill>
        <p:spPr>
          <a:xfrm>
            <a:off x="534838" y="1446276"/>
            <a:ext cx="7962181" cy="4091881"/>
          </a:xfrm>
          <a:prstGeom prst="rect">
            <a:avLst/>
          </a:prstGeom>
          <a:ln/>
        </p:spPr>
      </p:pic>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00" end="8.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7038517"/>
      </p:ext>
    </p:extLst>
  </p:cSld>
  <p:clrMapOvr>
    <a:masterClrMapping/>
  </p:clrMapOvr>
  <mc:AlternateContent xmlns:mc="http://schemas.openxmlformats.org/markup-compatibility/2006" xmlns:p14="http://schemas.microsoft.com/office/powerpoint/2010/main">
    <mc:Choice Requires="p14">
      <p:transition spd="slow" p14:dur="2000" advTm="35430"/>
    </mc:Choice>
    <mc:Fallback xmlns="">
      <p:transition spd="slow" advTm="3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Institution Set Standards and Stretch Goals for ACCJC: Licensure Examination Pass Rates</a:t>
            </a:r>
            <a:endParaRPr lang="en-US" sz="2800"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8729649"/>
              </p:ext>
            </p:extLst>
          </p:nvPr>
        </p:nvGraphicFramePr>
        <p:xfrm>
          <a:off x="603851" y="1578633"/>
          <a:ext cx="8048442" cy="3754976"/>
        </p:xfrm>
        <a:graphic>
          <a:graphicData uri="http://schemas.openxmlformats.org/drawingml/2006/table">
            <a:tbl>
              <a:tblPr bandRow="1">
                <a:tableStyleId>{5C22544A-7EE6-4342-B048-85BDC9FD1C3A}</a:tableStyleId>
              </a:tblPr>
              <a:tblGrid>
                <a:gridCol w="1686426">
                  <a:extLst>
                    <a:ext uri="{9D8B030D-6E8A-4147-A177-3AD203B41FA5}">
                      <a16:colId xmlns:a16="http://schemas.microsoft.com/office/drawing/2014/main" val="20000"/>
                    </a:ext>
                  </a:extLst>
                </a:gridCol>
                <a:gridCol w="1284895">
                  <a:extLst>
                    <a:ext uri="{9D8B030D-6E8A-4147-A177-3AD203B41FA5}">
                      <a16:colId xmlns:a16="http://schemas.microsoft.com/office/drawing/2014/main" val="20001"/>
                    </a:ext>
                  </a:extLst>
                </a:gridCol>
                <a:gridCol w="1284895">
                  <a:extLst>
                    <a:ext uri="{9D8B030D-6E8A-4147-A177-3AD203B41FA5}">
                      <a16:colId xmlns:a16="http://schemas.microsoft.com/office/drawing/2014/main" val="20002"/>
                    </a:ext>
                  </a:extLst>
                </a:gridCol>
                <a:gridCol w="1284895">
                  <a:extLst>
                    <a:ext uri="{9D8B030D-6E8A-4147-A177-3AD203B41FA5}">
                      <a16:colId xmlns:a16="http://schemas.microsoft.com/office/drawing/2014/main" val="20003"/>
                    </a:ext>
                  </a:extLst>
                </a:gridCol>
                <a:gridCol w="1284895">
                  <a:extLst>
                    <a:ext uri="{9D8B030D-6E8A-4147-A177-3AD203B41FA5}">
                      <a16:colId xmlns:a16="http://schemas.microsoft.com/office/drawing/2014/main" val="20004"/>
                    </a:ext>
                  </a:extLst>
                </a:gridCol>
                <a:gridCol w="1222436">
                  <a:extLst>
                    <a:ext uri="{9D8B030D-6E8A-4147-A177-3AD203B41FA5}">
                      <a16:colId xmlns:a16="http://schemas.microsoft.com/office/drawing/2014/main" val="20005"/>
                    </a:ext>
                  </a:extLst>
                </a:gridCol>
              </a:tblGrid>
              <a:tr h="411554">
                <a:tc rowSpan="2">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Program</a:t>
                      </a:r>
                      <a:endParaRPr lang="en-US" sz="1600" dirty="0">
                        <a:effectLst/>
                        <a:latin typeface="Arial"/>
                        <a:ea typeface="Arial"/>
                      </a:endParaRPr>
                    </a:p>
                  </a:txBody>
                  <a:tcPr marL="68580" marR="68580" marT="0" marB="0" anchor="ctr"/>
                </a:tc>
                <a:tc gridSpan="5">
                  <a:txBody>
                    <a:bodyPr/>
                    <a:lstStyle/>
                    <a:p>
                      <a:pPr marL="0" marR="0" algn="ctr">
                        <a:lnSpc>
                          <a:spcPct val="115000"/>
                        </a:lnSpc>
                        <a:spcBef>
                          <a:spcPts val="0"/>
                        </a:spcBef>
                        <a:spcAft>
                          <a:spcPts val="0"/>
                        </a:spcAft>
                      </a:pPr>
                      <a:r>
                        <a:rPr lang="en-US" sz="1600" dirty="0">
                          <a:effectLst/>
                        </a:rPr>
                        <a:t>Licensure Examination Pass Rates</a:t>
                      </a:r>
                      <a:endParaRPr lang="en-US" sz="1600" dirty="0">
                        <a:effectLst/>
                        <a:latin typeface="Arial"/>
                        <a:ea typeface="Arial"/>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77632">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Exam (National, State, Other)</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Institution- Set Standard</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2017-18 Pass Rate </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2018-19 Pass Rate</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2019-20 Pass Rate </a:t>
                      </a:r>
                      <a:endParaRPr lang="en-US" sz="1600" dirty="0">
                        <a:effectLst/>
                        <a:latin typeface="Arial"/>
                        <a:ea typeface="Arial"/>
                      </a:endParaRPr>
                    </a:p>
                  </a:txBody>
                  <a:tcPr marL="68580" marR="68580" marT="0" marB="0" anchor="ctr"/>
                </a:tc>
                <a:extLst>
                  <a:ext uri="{0D108BD9-81ED-4DB2-BD59-A6C34878D82A}">
                    <a16:rowId xmlns:a16="http://schemas.microsoft.com/office/drawing/2014/main" val="10001"/>
                  </a:ext>
                </a:extLst>
              </a:tr>
              <a:tr h="738469">
                <a:tc>
                  <a:txBody>
                    <a:bodyPr/>
                    <a:lstStyle/>
                    <a:p>
                      <a:pPr marL="0" marR="0">
                        <a:lnSpc>
                          <a:spcPct val="115000"/>
                        </a:lnSpc>
                        <a:spcBef>
                          <a:spcPts val="0"/>
                        </a:spcBef>
                        <a:spcAft>
                          <a:spcPts val="0"/>
                        </a:spcAft>
                      </a:pPr>
                      <a:r>
                        <a:rPr lang="en-US" sz="1600" dirty="0">
                          <a:effectLst/>
                        </a:rPr>
                        <a:t>Dental Hygiene</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State</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85%</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extLst>
                  <a:ext uri="{0D108BD9-81ED-4DB2-BD59-A6C34878D82A}">
                    <a16:rowId xmlns:a16="http://schemas.microsoft.com/office/drawing/2014/main" val="10002"/>
                  </a:ext>
                </a:extLst>
              </a:tr>
              <a:tr h="738469">
                <a:tc>
                  <a:txBody>
                    <a:bodyPr/>
                    <a:lstStyle/>
                    <a:p>
                      <a:pPr marL="0" marR="0">
                        <a:lnSpc>
                          <a:spcPct val="115000"/>
                        </a:lnSpc>
                        <a:spcBef>
                          <a:spcPts val="0"/>
                        </a:spcBef>
                        <a:spcAft>
                          <a:spcPts val="0"/>
                        </a:spcAft>
                      </a:pPr>
                      <a:r>
                        <a:rPr lang="en-US" sz="1600" dirty="0">
                          <a:effectLst/>
                        </a:rPr>
                        <a:t>Dental Hygiene</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National</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85%</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extLst>
                  <a:ext uri="{0D108BD9-81ED-4DB2-BD59-A6C34878D82A}">
                    <a16:rowId xmlns:a16="http://schemas.microsoft.com/office/drawing/2014/main" val="10003"/>
                  </a:ext>
                </a:extLst>
              </a:tr>
              <a:tr h="388852">
                <a:tc>
                  <a:txBody>
                    <a:bodyPr/>
                    <a:lstStyle/>
                    <a:p>
                      <a:pPr marL="0" marR="0">
                        <a:lnSpc>
                          <a:spcPct val="115000"/>
                        </a:lnSpc>
                        <a:spcBef>
                          <a:spcPts val="0"/>
                        </a:spcBef>
                        <a:spcAft>
                          <a:spcPts val="0"/>
                        </a:spcAft>
                      </a:pPr>
                      <a:r>
                        <a:rPr lang="en-US" sz="1600" dirty="0">
                          <a:effectLst/>
                        </a:rPr>
                        <a:t>Nursing</a:t>
                      </a:r>
                      <a:endParaRPr lang="en-US" sz="1600" dirty="0">
                        <a:effectLst/>
                        <a:latin typeface="Arial"/>
                        <a:ea typeface="Arial"/>
                      </a:endParaRPr>
                    </a:p>
                  </a:txBody>
                  <a:tcPr marL="68580" marR="68580" marT="0" marB="0"/>
                </a:tc>
                <a:tc>
                  <a:txBody>
                    <a:bodyPr/>
                    <a:lstStyle/>
                    <a:p>
                      <a:pPr marL="0" marR="0" algn="ctr">
                        <a:lnSpc>
                          <a:spcPct val="115000"/>
                        </a:lnSpc>
                        <a:spcBef>
                          <a:spcPts val="0"/>
                        </a:spcBef>
                        <a:spcAft>
                          <a:spcPts val="0"/>
                        </a:spcAft>
                      </a:pPr>
                      <a:r>
                        <a:rPr lang="en-US" sz="1600">
                          <a:effectLst/>
                        </a:rPr>
                        <a:t>State</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a:effectLst/>
                        </a:rPr>
                        <a:t>85%</a:t>
                      </a:r>
                      <a:endParaRPr lang="en-US" sz="160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Arial"/>
                        <a:ea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Oval 5"/>
          <p:cNvSpPr/>
          <p:nvPr/>
        </p:nvSpPr>
        <p:spPr>
          <a:xfrm>
            <a:off x="6167886" y="3467818"/>
            <a:ext cx="1173191" cy="2122099"/>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93477" y="3467817"/>
            <a:ext cx="1173191" cy="2122099"/>
          </a:xfrm>
          <a:prstGeom prst="ellipse">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871" end="657.004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0361803"/>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Institution Set Standards and Stretch Goals for ACCJC: Job Placement Rates for CTE Programs</a:t>
            </a:r>
            <a:endParaRPr lang="en-US" sz="2800" i="1" dirty="0"/>
          </a:p>
        </p:txBody>
      </p:sp>
      <p:sp>
        <p:nvSpPr>
          <p:cNvPr id="3" name="Content Placeholder 2"/>
          <p:cNvSpPr>
            <a:spLocks noGrp="1"/>
          </p:cNvSpPr>
          <p:nvPr>
            <p:ph idx="1"/>
          </p:nvPr>
        </p:nvSpPr>
        <p:spPr/>
        <p:txBody>
          <a:bodyPr>
            <a:normAutofit/>
          </a:bodyPr>
          <a:lstStyle/>
          <a:p>
            <a:r>
              <a:rPr lang="en-US" dirty="0"/>
              <a:t>Eleven out of thirteen CTE programs met or exceeded the institution-set standard in all three years</a:t>
            </a:r>
          </a:p>
          <a:p>
            <a:pPr lvl="1"/>
            <a:r>
              <a:rPr lang="en-US" dirty="0"/>
              <a:t>Detailed report posted on IR website (</a:t>
            </a:r>
            <a:r>
              <a:rPr lang="en-US" u="sng" dirty="0">
                <a:hlinkClick r:id="rId5"/>
              </a:rPr>
              <a:t>IR-ACCJC-Rpt-RptOut_2019-20</a:t>
            </a:r>
            <a:r>
              <a:rPr lang="en-US" dirty="0"/>
              <a:t>). </a:t>
            </a:r>
          </a:p>
          <a:p>
            <a:pPr lvl="1"/>
            <a:endParaRPr lang="en-US" dirty="0"/>
          </a:p>
          <a:p>
            <a:r>
              <a:rPr lang="en-US" dirty="0"/>
              <a:t>Several programs under the following 4-digit TOP codes managed an impressive 100 percent job placement rate in at least one of the past three years: Construction Crafts Technology, Dental Occupations, Fire Technology, and Nursing</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760" end="8.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2994813"/>
      </p:ext>
    </p:extLst>
  </p:cSld>
  <p:clrMapOvr>
    <a:masterClrMapping/>
  </p:clrMapOvr>
  <mc:AlternateContent xmlns:mc="http://schemas.openxmlformats.org/markup-compatibility/2006" xmlns:p14="http://schemas.microsoft.com/office/powerpoint/2010/main">
    <mc:Choice Requires="p14">
      <p:transition spd="slow" p14:dur="2000" advTm="23390"/>
    </mc:Choice>
    <mc:Fallback xmlns="">
      <p:transition spd="slow" advTm="2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Conclusion</a:t>
            </a:r>
            <a:endParaRPr lang="en-US" sz="2800" i="1" dirty="0"/>
          </a:p>
        </p:txBody>
      </p:sp>
      <p:sp>
        <p:nvSpPr>
          <p:cNvPr id="3" name="Content Placeholder 2"/>
          <p:cNvSpPr>
            <a:spLocks noGrp="1"/>
          </p:cNvSpPr>
          <p:nvPr>
            <p:ph idx="1"/>
          </p:nvPr>
        </p:nvSpPr>
        <p:spPr/>
        <p:txBody>
          <a:bodyPr>
            <a:normAutofit/>
          </a:bodyPr>
          <a:lstStyle/>
          <a:p>
            <a:r>
              <a:rPr lang="en-US" dirty="0"/>
              <a:t>For more information on any of the data referenced in this presentation, feel free to contact the Office of Institutional Research.</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647" end="191.0272"/>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731618"/>
      </p:ext>
    </p:extLst>
  </p:cSld>
  <p:clrMapOvr>
    <a:masterClrMapping/>
  </p:clrMapOvr>
  <mc:AlternateContent xmlns:mc="http://schemas.openxmlformats.org/markup-compatibility/2006" xmlns:p14="http://schemas.microsoft.com/office/powerpoint/2010/main">
    <mc:Choice Requires="p14">
      <p:transition spd="slow" p14:dur="2000" advTm="25570"/>
    </mc:Choice>
    <mc:Fallback xmlns="">
      <p:transition spd="slow" advTm="2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p>
        </p:txBody>
      </p:sp>
      <p:sp>
        <p:nvSpPr>
          <p:cNvPr id="3" name="Content Placeholder 2"/>
          <p:cNvSpPr>
            <a:spLocks noGrp="1"/>
          </p:cNvSpPr>
          <p:nvPr>
            <p:ph idx="1"/>
          </p:nvPr>
        </p:nvSpPr>
        <p:spPr/>
        <p:txBody>
          <a:bodyPr>
            <a:normAutofit fontScale="55000" lnSpcReduction="20000"/>
          </a:bodyPr>
          <a:lstStyle/>
          <a:p>
            <a:pPr marL="0" indent="0">
              <a:buNone/>
            </a:pPr>
            <a:r>
              <a:rPr lang="en-US" sz="2500" dirty="0"/>
              <a:t>Purpose: Share relevant data to orient the visiting ACCJC accreditation team to the college.</a:t>
            </a:r>
          </a:p>
          <a:p>
            <a:pPr marL="0" indent="0">
              <a:buNone/>
            </a:pPr>
            <a:endParaRPr lang="en-US" sz="2500" dirty="0"/>
          </a:p>
          <a:p>
            <a:r>
              <a:rPr lang="en-US" sz="2500" dirty="0"/>
              <a:t>Land Acknowledgement	</a:t>
            </a:r>
          </a:p>
          <a:p>
            <a:r>
              <a:rPr lang="en-US" sz="2500" dirty="0"/>
              <a:t>College History	</a:t>
            </a:r>
          </a:p>
          <a:p>
            <a:r>
              <a:rPr lang="en-US" sz="2500" dirty="0"/>
              <a:t>Recent Major Accomplishments	</a:t>
            </a:r>
          </a:p>
          <a:p>
            <a:r>
              <a:rPr lang="en-US" sz="2500" dirty="0"/>
              <a:t>External Environment	</a:t>
            </a:r>
          </a:p>
          <a:p>
            <a:r>
              <a:rPr lang="en-US" sz="2500" dirty="0"/>
              <a:t>Labor Market Data	</a:t>
            </a:r>
          </a:p>
          <a:p>
            <a:r>
              <a:rPr lang="en-US" sz="2500" dirty="0"/>
              <a:t>Student Enrollment Data	</a:t>
            </a:r>
          </a:p>
          <a:p>
            <a:r>
              <a:rPr lang="en-US" sz="2500" dirty="0"/>
              <a:t>Student Demographic and Socio-Economic Data	</a:t>
            </a:r>
          </a:p>
          <a:p>
            <a:r>
              <a:rPr lang="en-US" sz="2500" dirty="0"/>
              <a:t>Institution Set Standards	</a:t>
            </a:r>
          </a:p>
          <a:p>
            <a:r>
              <a:rPr lang="en-US" sz="2500" dirty="0"/>
              <a:t>Successful Course Completion	</a:t>
            </a:r>
          </a:p>
          <a:p>
            <a:pPr lvl="1"/>
            <a:r>
              <a:rPr lang="en-US" sz="2100" dirty="0"/>
              <a:t>Enrollment and Success/Throughput in Transfer-Level English and Math</a:t>
            </a:r>
          </a:p>
          <a:p>
            <a:r>
              <a:rPr lang="en-US" sz="2500" dirty="0"/>
              <a:t>Retention/Persistence</a:t>
            </a:r>
          </a:p>
          <a:p>
            <a:r>
              <a:rPr lang="en-US" sz="2500" dirty="0"/>
              <a:t>Degree and Certificate Completion</a:t>
            </a:r>
          </a:p>
          <a:p>
            <a:r>
              <a:rPr lang="en-US" sz="2500" dirty="0"/>
              <a:t>Student Transfers to Four-Year Institutions</a:t>
            </a:r>
          </a:p>
          <a:p>
            <a:r>
              <a:rPr lang="en-US" sz="2500" dirty="0"/>
              <a:t>Student Job Placement Rates for CTE Program Completers</a:t>
            </a:r>
          </a:p>
          <a:p>
            <a:r>
              <a:rPr lang="en-US" sz="2500" dirty="0"/>
              <a:t>Licensure/Certification Exam Success Rates </a:t>
            </a:r>
            <a:r>
              <a:rPr lang="en-US" dirty="0"/>
              <a:t>for CTE Programs</a:t>
            </a: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62" end="1326.0045"/>
                </p14:media>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3207487"/>
      </p:ext>
    </p:extLst>
  </p:cSld>
  <p:clrMapOvr>
    <a:masterClrMapping/>
  </p:clrMapOvr>
  <mc:AlternateContent xmlns:mc="http://schemas.openxmlformats.org/markup-compatibility/2006" xmlns:p14="http://schemas.microsoft.com/office/powerpoint/2010/main">
    <mc:Choice Requires="p14">
      <p:transition spd="slow" p14:dur="2000" advTm="22210"/>
    </mc:Choice>
    <mc:Fallback xmlns="">
      <p:transition spd="slow" advTm="2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External Environment</a:t>
            </a:r>
            <a:endParaRPr lang="en-US" i="1" dirty="0"/>
          </a:p>
        </p:txBody>
      </p:sp>
      <p:sp>
        <p:nvSpPr>
          <p:cNvPr id="3" name="Content Placeholder 2"/>
          <p:cNvSpPr>
            <a:spLocks noGrp="1"/>
          </p:cNvSpPr>
          <p:nvPr>
            <p:ph idx="1"/>
          </p:nvPr>
        </p:nvSpPr>
        <p:spPr/>
        <p:txBody>
          <a:bodyPr>
            <a:normAutofit/>
          </a:bodyPr>
          <a:lstStyle/>
          <a:p>
            <a:r>
              <a:rPr lang="en-US" dirty="0"/>
              <a:t>Includes:</a:t>
            </a:r>
          </a:p>
          <a:p>
            <a:pPr lvl="1"/>
            <a:r>
              <a:rPr lang="en-US" dirty="0"/>
              <a:t>Median Income for Service Area Cities</a:t>
            </a:r>
          </a:p>
          <a:p>
            <a:pPr lvl="1"/>
            <a:r>
              <a:rPr lang="en-US" dirty="0"/>
              <a:t>Percentage of People Living Below Poverty Threshold</a:t>
            </a:r>
          </a:p>
          <a:p>
            <a:pPr lvl="1"/>
            <a:r>
              <a:rPr lang="en-US" dirty="0"/>
              <a:t>Educational Attainment in Service Area</a:t>
            </a:r>
          </a:p>
          <a:p>
            <a:pPr lvl="1"/>
            <a:r>
              <a:rPr lang="en-US" dirty="0"/>
              <a:t>Race-Ethnicity Projections in Service-Area Cities</a:t>
            </a:r>
          </a:p>
          <a:p>
            <a:pPr lvl="1"/>
            <a:r>
              <a:rPr lang="en-US" dirty="0"/>
              <a:t>Percentage of Feeder District High School Students Meeting Standards on Smarter Balanced Assessments</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71" end="727.004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2711750"/>
      </p:ext>
    </p:extLst>
  </p:cSld>
  <p:clrMapOvr>
    <a:masterClrMapping/>
  </p:clrMapOvr>
  <mc:AlternateContent xmlns:mc="http://schemas.openxmlformats.org/markup-compatibility/2006" xmlns:p14="http://schemas.microsoft.com/office/powerpoint/2010/main">
    <mc:Choice Requires="p14">
      <p:transition spd="slow" p14:dur="2000" advTm="26440"/>
    </mc:Choice>
    <mc:Fallback xmlns="">
      <p:transition spd="slow" advTm="2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County and Service Area Comparison - Percent of People Living Below Poverty Threshold, 2018</a:t>
            </a:r>
            <a:endParaRPr lang="en-US" sz="2400" i="1" dirty="0"/>
          </a:p>
        </p:txBody>
      </p:sp>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74448" y="1978712"/>
            <a:ext cx="8261922" cy="33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39" end="999.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8886605"/>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spd="slow" advTm="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Labor Market and Population Data</a:t>
            </a:r>
            <a:endParaRPr lang="en-US" i="1" dirty="0"/>
          </a:p>
        </p:txBody>
      </p:sp>
      <p:sp>
        <p:nvSpPr>
          <p:cNvPr id="3" name="Content Placeholder 2"/>
          <p:cNvSpPr>
            <a:spLocks noGrp="1"/>
          </p:cNvSpPr>
          <p:nvPr>
            <p:ph idx="1"/>
          </p:nvPr>
        </p:nvSpPr>
        <p:spPr/>
        <p:txBody>
          <a:bodyPr>
            <a:normAutofit fontScale="92500"/>
          </a:bodyPr>
          <a:lstStyle/>
          <a:p>
            <a:pPr marL="0" indent="0">
              <a:buNone/>
            </a:pPr>
            <a:r>
              <a:rPr lang="en-US" dirty="0"/>
              <a:t>Includes:</a:t>
            </a:r>
          </a:p>
          <a:p>
            <a:r>
              <a:rPr lang="en-US" dirty="0"/>
              <a:t>Population for District Service Area by City 2019-29 Projections</a:t>
            </a:r>
          </a:p>
          <a:p>
            <a:r>
              <a:rPr lang="en-US" dirty="0"/>
              <a:t>Unemployment Rates in Chabot Service-Area Counties and Cities 2010-2020</a:t>
            </a:r>
          </a:p>
          <a:p>
            <a:r>
              <a:rPr lang="en-US" dirty="0"/>
              <a:t>Employment in Service Area by Sector, 2018</a:t>
            </a:r>
          </a:p>
          <a:p>
            <a:r>
              <a:rPr lang="en-US" dirty="0"/>
              <a:t>Bay Area Employment and Percentage Growth Predictions by Sector, 2015-2030</a:t>
            </a:r>
          </a:p>
          <a:p>
            <a:r>
              <a:rPr lang="en-US" dirty="0"/>
              <a:t>Chabot program offerings in comparison to sectors with strong opportunities for employment</a:t>
            </a:r>
          </a:p>
          <a:p>
            <a:endParaRPr lang="en-US" dirty="0"/>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03" end="805.004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1282999"/>
      </p:ext>
    </p:extLst>
  </p:cSld>
  <p:clrMapOvr>
    <a:masterClrMapping/>
  </p:clrMapOvr>
  <mc:AlternateContent xmlns:mc="http://schemas.openxmlformats.org/markup-compatibility/2006" xmlns:p14="http://schemas.microsoft.com/office/powerpoint/2010/main">
    <mc:Choice Requires="p14">
      <p:transition spd="slow" p14:dur="2000" advTm="10550"/>
    </mc:Choice>
    <mc:Fallback xmlns="">
      <p:transition spd="slow" advTm="1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Unemployment Rates in Chabot Service-Area Counties and Cities, 2010 – 2020 and March 2021</a:t>
            </a:r>
            <a:endParaRPr lang="en-US" sz="2400" i="1" dirty="0"/>
          </a:p>
        </p:txBody>
      </p:sp>
      <p:pic>
        <p:nvPicPr>
          <p:cNvPr id="30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5444" y="1446276"/>
            <a:ext cx="9038556" cy="373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960" end="308.004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3923291"/>
      </p:ext>
    </p:extLst>
  </p:cSld>
  <p:clrMapOvr>
    <a:masterClrMapping/>
  </p:clrMapOvr>
  <mc:AlternateContent xmlns:mc="http://schemas.openxmlformats.org/markup-compatibility/2006" xmlns:p14="http://schemas.microsoft.com/office/powerpoint/2010/main">
    <mc:Choice Requires="p14">
      <p:transition spd="slow" p14:dur="2000" advTm="32170"/>
    </mc:Choice>
    <mc:Fallback xmlns="">
      <p:transition spd="slow" advTm="3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31"/>
            <a:ext cx="7340600" cy="1143000"/>
          </a:xfrm>
        </p:spPr>
        <p:txBody>
          <a:bodyPr>
            <a:normAutofit/>
          </a:bodyPr>
          <a:lstStyle/>
          <a:p>
            <a:r>
              <a:rPr lang="en-US" sz="2400" dirty="0"/>
              <a:t>Bay Area Employment by Sector, Percentage Growth Predictions, 2015-2030</a:t>
            </a:r>
            <a:endParaRPr lang="en-US" sz="2400" i="1"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1234955"/>
            <a:ext cx="601980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898" end="690.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1034561"/>
      </p:ext>
    </p:extLst>
  </p:cSld>
  <p:clrMapOvr>
    <a:masterClrMapping/>
  </p:clrMapOvr>
  <mc:AlternateContent xmlns:mc="http://schemas.openxmlformats.org/markup-compatibility/2006" xmlns:p14="http://schemas.microsoft.com/office/powerpoint/2010/main">
    <mc:Choice Requires="p14">
      <p:transition spd="slow" p14:dur="2000" advTm="25320"/>
    </mc:Choice>
    <mc:Fallback xmlns="">
      <p:transition spd="slow" advTm="2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Labor Market</a:t>
            </a:r>
            <a:endParaRPr lang="en-US" i="1" dirty="0"/>
          </a:p>
        </p:txBody>
      </p:sp>
      <p:sp>
        <p:nvSpPr>
          <p:cNvPr id="3" name="Content Placeholder 2"/>
          <p:cNvSpPr>
            <a:spLocks noGrp="1"/>
          </p:cNvSpPr>
          <p:nvPr>
            <p:ph idx="1"/>
          </p:nvPr>
        </p:nvSpPr>
        <p:spPr/>
        <p:txBody>
          <a:bodyPr>
            <a:normAutofit/>
          </a:bodyPr>
          <a:lstStyle/>
          <a:p>
            <a:r>
              <a:rPr lang="en-US" dirty="0"/>
              <a:t>Highlight: </a:t>
            </a:r>
          </a:p>
          <a:p>
            <a:pPr lvl="1"/>
            <a:r>
              <a:rPr lang="en-US" dirty="0"/>
              <a:t>Chabot has </a:t>
            </a:r>
            <a:r>
              <a:rPr lang="en-US" dirty="0">
                <a:hlinkClick r:id="rId5"/>
              </a:rPr>
              <a:t>certificate and degree program offerings </a:t>
            </a:r>
            <a:r>
              <a:rPr lang="en-US" dirty="0"/>
              <a:t>that lead to jobs in sectors with strong opportunities for employment that require:</a:t>
            </a:r>
          </a:p>
          <a:p>
            <a:pPr lvl="2"/>
            <a:r>
              <a:rPr lang="en-US" dirty="0"/>
              <a:t>Some college</a:t>
            </a:r>
          </a:p>
          <a:p>
            <a:pPr lvl="2"/>
            <a:r>
              <a:rPr lang="en-US" dirty="0"/>
              <a:t>Associate degrees </a:t>
            </a:r>
          </a:p>
          <a:p>
            <a:pPr lvl="2"/>
            <a:r>
              <a:rPr lang="en-US" dirty="0"/>
              <a:t>Transfer to four-year institutions to complete bachelor’s degrees</a:t>
            </a: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938" end="660.027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8776735"/>
      </p:ext>
    </p:extLst>
  </p:cSld>
  <p:clrMapOvr>
    <a:masterClrMapping/>
  </p:clrMapOvr>
  <mc:AlternateContent xmlns:mc="http://schemas.openxmlformats.org/markup-compatibility/2006" xmlns:p14="http://schemas.microsoft.com/office/powerpoint/2010/main">
    <mc:Choice Requires="p14">
      <p:transition spd="slow" p14:dur="2000" advTm="26490"/>
    </mc:Choice>
    <mc:Fallback xmlns="">
      <p:transition spd="slow" advTm="2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 LPC">
      <a:dk1>
        <a:sysClr val="windowText" lastClr="000000"/>
      </a:dk1>
      <a:lt1>
        <a:sysClr val="window" lastClr="FFFFFF"/>
      </a:lt1>
      <a:dk2>
        <a:srgbClr val="D79B1E"/>
      </a:dk2>
      <a:lt2>
        <a:srgbClr val="7D0324"/>
      </a:lt2>
      <a:accent1>
        <a:srgbClr val="000000"/>
      </a:accent1>
      <a:accent2>
        <a:srgbClr val="FFFFFF"/>
      </a:accent2>
      <a:accent3>
        <a:srgbClr val="D79B1E"/>
      </a:accent3>
      <a:accent4>
        <a:srgbClr val="7D0324"/>
      </a:accent4>
      <a:accent5>
        <a:srgbClr val="808080"/>
      </a:accent5>
      <a:accent6>
        <a:srgbClr val="3F3F3F"/>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1859</TotalTime>
  <Words>3006</Words>
  <Application>Microsoft Office PowerPoint</Application>
  <PresentationFormat>On-screen Show (4:3)</PresentationFormat>
  <Paragraphs>264</Paragraphs>
  <Slides>25</Slides>
  <Notes>23</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Chabot College Institutional Self Evaluation Report: Introduction Summary and Highlights</vt:lpstr>
      <vt:lpstr>Land Acknowledgement</vt:lpstr>
      <vt:lpstr>Introduction</vt:lpstr>
      <vt:lpstr>External Environment</vt:lpstr>
      <vt:lpstr>County and Service Area Comparison - Percent of People Living Below Poverty Threshold, 2018</vt:lpstr>
      <vt:lpstr>Labor Market and Population Data</vt:lpstr>
      <vt:lpstr>Unemployment Rates in Chabot Service-Area Counties and Cities, 2010 – 2020 and March 2021</vt:lpstr>
      <vt:lpstr>Bay Area Employment by Sector, Percentage Growth Predictions, 2015-2030</vt:lpstr>
      <vt:lpstr>Labor Market</vt:lpstr>
      <vt:lpstr>Student Demographics</vt:lpstr>
      <vt:lpstr>Chabot Headcount, Fall 2011-Fall 2020</vt:lpstr>
      <vt:lpstr>Economic Status of Chabot First-Time and All Students, Fall 2019 and Fall 2020</vt:lpstr>
      <vt:lpstr>Percentage of First-Generation College Students at Chabot by Race/Ethnicity, Fall 2020</vt:lpstr>
      <vt:lpstr>Institution Set Standards and Stretch Goals for ACCJC</vt:lpstr>
      <vt:lpstr>Institution Set Standards and Stretch Goals for ACCJC: Course Success Rates</vt:lpstr>
      <vt:lpstr>Course Success Rates by Race Ethnicity</vt:lpstr>
      <vt:lpstr>Fall to Fall Persistence Rates of New Students with Degree/Transfer Educational Goals Disaggregated by Race/Ethnicity, Fall to Fall 2015-2020</vt:lpstr>
      <vt:lpstr>Institution Set Standards and Stretch Goals for ACCJC: Associate Degrees</vt:lpstr>
      <vt:lpstr>Degree Completion Rates</vt:lpstr>
      <vt:lpstr>Institution Set Standards and Stretch Goals for ACCJC: Number of Certificates Awarded</vt:lpstr>
      <vt:lpstr>Institution Set Standards and Stretch Goals for ACCJC: Transfers</vt:lpstr>
      <vt:lpstr>Transfer Velocity (6-year rates) by Race/Ethnicity</vt:lpstr>
      <vt:lpstr>Institution Set Standards and Stretch Goals for ACCJC: Licensure Examination Pass Rates</vt:lpstr>
      <vt:lpstr>Institution Set Standards and Stretch Goals for ACCJC: Job Placement Rates for CTE Programs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Ogden Costa Creative Group</dc:creator>
  <cp:lastModifiedBy>Morgan Butler</cp:lastModifiedBy>
  <cp:revision>86</cp:revision>
  <dcterms:created xsi:type="dcterms:W3CDTF">2016-02-10T20:00:13Z</dcterms:created>
  <dcterms:modified xsi:type="dcterms:W3CDTF">2021-08-17T00:55:54Z</dcterms:modified>
</cp:coreProperties>
</file>