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 id="2147483675" r:id="rId3"/>
  </p:sldMasterIdLst>
  <p:notesMasterIdLst>
    <p:notesMasterId r:id="rId32"/>
  </p:notesMasterIdLst>
  <p:sldIdLst>
    <p:sldId id="288" r:id="rId4"/>
    <p:sldId id="289" r:id="rId5"/>
    <p:sldId id="290" r:id="rId6"/>
    <p:sldId id="333" r:id="rId7"/>
    <p:sldId id="334" r:id="rId8"/>
    <p:sldId id="335" r:id="rId9"/>
    <p:sldId id="336"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37" r:id="rId27"/>
    <p:sldId id="307" r:id="rId28"/>
    <p:sldId id="339" r:id="rId29"/>
    <p:sldId id="308" r:id="rId30"/>
    <p:sldId id="309" r:id="rId31"/>
  </p:sldIdLst>
  <p:sldSz cx="18288000" cy="10287000"/>
  <p:notesSz cx="6858000" cy="9144000"/>
  <p:embeddedFontLst>
    <p:embeddedFont>
      <p:font typeface="Lato" panose="020F0502020204030203" pitchFamily="34"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532"/>
    <a:srgbClr val="F3B91A"/>
    <a:srgbClr val="FDC324"/>
    <a:srgbClr val="FFD839"/>
    <a:srgbClr val="FFCE2F"/>
    <a:srgbClr val="FFDD3E"/>
    <a:srgbClr val="E9A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AD824A-C0BD-46E9-84AB-EEFFE1636221}">
  <a:tblStyle styleId="{67AD824A-C0BD-46E9-84AB-EEFFE1636221}" styleName="Table_0">
    <a:wholeTbl>
      <a:tcTxStyle b="off" i="off">
        <a:font>
          <a:latin typeface="News Gothic MT"/>
          <a:ea typeface="News Gothic MT"/>
          <a:cs typeface="News Gothic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News Gothic MT"/>
          <a:ea typeface="News Gothic MT"/>
          <a:cs typeface="News Gothic MT"/>
        </a:font>
        <a:schemeClr val="lt1"/>
      </a:tcTxStyle>
      <a:tcStyle>
        <a:tcBdr/>
        <a:fill>
          <a:solidFill>
            <a:schemeClr val="accent1"/>
          </a:solidFill>
        </a:fill>
      </a:tcStyle>
    </a:lastCol>
    <a:firstCol>
      <a:tcTxStyle b="on" i="off">
        <a:font>
          <a:latin typeface="News Gothic MT"/>
          <a:ea typeface="News Gothic MT"/>
          <a:cs typeface="News Gothic MT"/>
        </a:font>
        <a:schemeClr val="lt1"/>
      </a:tcTxStyle>
      <a:tcStyle>
        <a:tcBdr/>
        <a:fill>
          <a:solidFill>
            <a:schemeClr val="accent1"/>
          </a:solidFill>
        </a:fill>
      </a:tcStyle>
    </a:firstCol>
    <a:lastRow>
      <a:tcTxStyle b="on" i="off">
        <a:font>
          <a:latin typeface="News Gothic MT"/>
          <a:ea typeface="News Gothic MT"/>
          <a:cs typeface="News Gothic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News Gothic MT"/>
          <a:ea typeface="News Gothic MT"/>
          <a:cs typeface="News Gothic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9" autoAdjust="0"/>
    <p:restoredTop sz="94660"/>
  </p:normalViewPr>
  <p:slideViewPr>
    <p:cSldViewPr snapToGrid="0">
      <p:cViewPr varScale="1">
        <p:scale>
          <a:sx n="73" d="100"/>
          <a:sy n="73" d="100"/>
        </p:scale>
        <p:origin x="600" y="54"/>
      </p:cViewPr>
      <p:guideLst>
        <p:guide orient="horz" pos="324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658c76a1d_3_24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
        <p:nvSpPr>
          <p:cNvPr id="358" name="Google Shape;358;ge658c76a1d_3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e658c76a1d_3_3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ge658c76a1d_3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e658c76a1d_3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e658c76a1d_3_2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7" name="Google Shape;397;ge658c76a1d_3_2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658c76a1d_3_2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3" name="Google Shape;403;ge658c76a1d_3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e658c76a1d_3_3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409" name="Google Shape;409;ge658c76a1d_3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e658c76a1d_3_31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e658c76a1d_3_3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e658c76a1d_3_32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1" name="Google Shape;421;ge658c76a1d_3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e658c76a1d_3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e658c76a1d_3_3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8" name="Google Shape;428;ge658c76a1d_3_3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e658c76a1d_3_3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ge658c76a1d_3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658c76a1d_3_34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440" name="Google Shape;440;ge658c76a1d_3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e658c76a1d_3_3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6" name="Google Shape;446;ge658c76a1d_3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658c76a1d_3_24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4" name="Google Shape;364;ge658c76a1d_3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e658c76a1d_3_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e658c76a1d_3_3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3" name="Google Shape;453;ge658c76a1d_3_3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e658c76a1d_3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e658c76a1d_3_3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0" name="Google Shape;460;ge658c76a1d_3_3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e658c76a1d_3_3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e658c76a1d_3_3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8" name="Google Shape;468;ge658c76a1d_3_3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e658c76a1d_3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e658c76a1d_3_3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6" name="Google Shape;476;ge658c76a1d_3_3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e658c76a1d_3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e658c76a1d_3_3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6" name="Google Shape;476;ge658c76a1d_3_3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978418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e658c76a1d_3_3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e658c76a1d_3_3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3" name="Google Shape;483;ge658c76a1d_3_3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e658c76a1d_3_3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e658c76a1d_3_3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3" name="Google Shape;483;ge658c76a1d_3_3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3773413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e658c76a1d_3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e658c76a1d_3_4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1" name="Google Shape;491;ge658c76a1d_3_4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e658c76a1d_3_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e658c76a1d_3_3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8" name="Google Shape;498;ge658c76a1d_3_3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e658c76a1d_3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e658c76a1d_3_2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2" name="Google Shape;372;ge658c76a1d_3_2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e658c76a1d_3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e658c76a1d_3_2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2" name="Google Shape;372;ge658c76a1d_3_2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315497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e658c76a1d_3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e658c76a1d_3_2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2" name="Google Shape;372;ge658c76a1d_3_2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406313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e658c76a1d_3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e658c76a1d_3_2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2" name="Google Shape;372;ge658c76a1d_3_2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414139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658c76a1d_3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e658c76a1d_3_2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ge658c76a1d_3_2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360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e658c76a1d_3_26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0000"/>
              </a:solidFill>
            </a:endParaRPr>
          </a:p>
        </p:txBody>
      </p:sp>
      <p:sp>
        <p:nvSpPr>
          <p:cNvPr id="378" name="Google Shape;378;ge658c76a1d_3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e658c76a1d_3_3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4" name="Google Shape;384;ge658c76a1d_3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3416" y="1489150"/>
            <a:ext cx="17041200" cy="410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0400"/>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1" name="Google Shape;11;p2"/>
          <p:cNvSpPr txBox="1">
            <a:spLocks noGrp="1"/>
          </p:cNvSpPr>
          <p:nvPr>
            <p:ph type="subTitle" idx="1"/>
          </p:nvPr>
        </p:nvSpPr>
        <p:spPr>
          <a:xfrm>
            <a:off x="623400" y="5668250"/>
            <a:ext cx="17041200" cy="1585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600"/>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
        <p:nvSpPr>
          <p:cNvPr id="12" name="Google Shape;12;p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23400" y="2212250"/>
            <a:ext cx="17041200" cy="392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24000"/>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46" name="Google Shape;46;p11"/>
          <p:cNvSpPr txBox="1">
            <a:spLocks noGrp="1"/>
          </p:cNvSpPr>
          <p:nvPr>
            <p:ph type="body" idx="1"/>
          </p:nvPr>
        </p:nvSpPr>
        <p:spPr>
          <a:xfrm>
            <a:off x="623400" y="6304450"/>
            <a:ext cx="17041200" cy="2601600"/>
          </a:xfrm>
          <a:prstGeom prst="rect">
            <a:avLst/>
          </a:prstGeom>
        </p:spPr>
        <p:txBody>
          <a:bodyPr spcFirstLastPara="1" wrap="square" lIns="91425" tIns="91425" rIns="91425" bIns="91425" anchor="t" anchorCtr="0">
            <a:normAutofit/>
          </a:bodyPr>
          <a:lstStyle>
            <a:lvl1pPr marL="914400" lvl="0" indent="-685800" algn="ctr">
              <a:spcBef>
                <a:spcPts val="0"/>
              </a:spcBef>
              <a:spcAft>
                <a:spcPts val="0"/>
              </a:spcAft>
              <a:buSzPts val="1800"/>
              <a:buChar char="●"/>
              <a:defRPr/>
            </a:lvl1pPr>
            <a:lvl2pPr marL="1828800" lvl="1" indent="-635000" algn="ctr">
              <a:spcBef>
                <a:spcPts val="0"/>
              </a:spcBef>
              <a:spcAft>
                <a:spcPts val="0"/>
              </a:spcAft>
              <a:buSzPts val="1400"/>
              <a:buChar char="○"/>
              <a:defRPr/>
            </a:lvl2pPr>
            <a:lvl3pPr marL="2743200" lvl="2" indent="-635000" algn="ctr">
              <a:spcBef>
                <a:spcPts val="0"/>
              </a:spcBef>
              <a:spcAft>
                <a:spcPts val="0"/>
              </a:spcAft>
              <a:buSzPts val="1400"/>
              <a:buChar char="■"/>
              <a:defRPr/>
            </a:lvl3pPr>
            <a:lvl4pPr marL="3657600" lvl="3" indent="-635000" algn="ctr">
              <a:spcBef>
                <a:spcPts val="0"/>
              </a:spcBef>
              <a:spcAft>
                <a:spcPts val="0"/>
              </a:spcAft>
              <a:buSzPts val="1400"/>
              <a:buChar char="●"/>
              <a:defRPr/>
            </a:lvl4pPr>
            <a:lvl5pPr marL="4572000" lvl="4" indent="-635000" algn="ctr">
              <a:spcBef>
                <a:spcPts val="0"/>
              </a:spcBef>
              <a:spcAft>
                <a:spcPts val="0"/>
              </a:spcAft>
              <a:buSzPts val="1400"/>
              <a:buChar char="○"/>
              <a:defRPr/>
            </a:lvl5pPr>
            <a:lvl6pPr marL="5486400" lvl="5" indent="-635000" algn="ctr">
              <a:spcBef>
                <a:spcPts val="0"/>
              </a:spcBef>
              <a:spcAft>
                <a:spcPts val="0"/>
              </a:spcAft>
              <a:buSzPts val="1400"/>
              <a:buChar char="■"/>
              <a:defRPr/>
            </a:lvl6pPr>
            <a:lvl7pPr marL="6400800" lvl="6" indent="-635000" algn="ctr">
              <a:spcBef>
                <a:spcPts val="0"/>
              </a:spcBef>
              <a:spcAft>
                <a:spcPts val="0"/>
              </a:spcAft>
              <a:buSzPts val="1400"/>
              <a:buChar char="●"/>
              <a:defRPr/>
            </a:lvl7pPr>
            <a:lvl8pPr marL="7315200" lvl="7" indent="-635000" algn="ctr">
              <a:spcBef>
                <a:spcPts val="0"/>
              </a:spcBef>
              <a:spcAft>
                <a:spcPts val="0"/>
              </a:spcAft>
              <a:buSzPts val="1400"/>
              <a:buChar char="○"/>
              <a:defRPr/>
            </a:lvl8pPr>
            <a:lvl9pPr marL="8229600" lvl="8" indent="-6350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type="obj">
  <p:cSld name="OBJEC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914400" y="1913600"/>
            <a:ext cx="16459200" cy="17145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5"/>
          <p:cNvSpPr txBox="1">
            <a:spLocks noGrp="1"/>
          </p:cNvSpPr>
          <p:nvPr>
            <p:ph type="body" idx="1"/>
          </p:nvPr>
        </p:nvSpPr>
        <p:spPr>
          <a:xfrm>
            <a:off x="914400" y="3825205"/>
            <a:ext cx="16459200" cy="5876398"/>
          </a:xfrm>
          <a:prstGeom prst="rect">
            <a:avLst/>
          </a:prstGeom>
          <a:noFill/>
          <a:ln>
            <a:noFill/>
          </a:ln>
        </p:spPr>
        <p:txBody>
          <a:bodyPr spcFirstLastPara="1" wrap="square" lIns="68575" tIns="34275" rIns="68575" bIns="34275" anchor="t" anchorCtr="0">
            <a:normAutofit/>
          </a:bodyPr>
          <a:lstStyle>
            <a:lvl1pPr marL="914400" lvl="0" indent="-635000" algn="l">
              <a:spcBef>
                <a:spcPts val="600"/>
              </a:spcBef>
              <a:spcAft>
                <a:spcPts val="0"/>
              </a:spcAft>
              <a:buClr>
                <a:schemeClr val="dk1"/>
              </a:buClr>
              <a:buSzPts val="1400"/>
              <a:buChar char="•"/>
              <a:defRPr/>
            </a:lvl1pPr>
            <a:lvl2pPr marL="1828800" lvl="1" indent="-635000" algn="l">
              <a:spcBef>
                <a:spcPts val="600"/>
              </a:spcBef>
              <a:spcAft>
                <a:spcPts val="0"/>
              </a:spcAft>
              <a:buClr>
                <a:schemeClr val="dk1"/>
              </a:buClr>
              <a:buSzPts val="1400"/>
              <a:buChar char="–"/>
              <a:defRPr/>
            </a:lvl2pPr>
            <a:lvl3pPr marL="2743200" lvl="2" indent="-635000" algn="l">
              <a:spcBef>
                <a:spcPts val="600"/>
              </a:spcBef>
              <a:spcAft>
                <a:spcPts val="0"/>
              </a:spcAft>
              <a:buClr>
                <a:schemeClr val="dk1"/>
              </a:buClr>
              <a:buSzPts val="1400"/>
              <a:buChar char="•"/>
              <a:defRPr/>
            </a:lvl3pPr>
            <a:lvl4pPr marL="3657600" lvl="3" indent="-635000" algn="l">
              <a:spcBef>
                <a:spcPts val="600"/>
              </a:spcBef>
              <a:spcAft>
                <a:spcPts val="0"/>
              </a:spcAft>
              <a:buClr>
                <a:schemeClr val="dk1"/>
              </a:buClr>
              <a:buSzPts val="1400"/>
              <a:buChar char="–"/>
              <a:defRPr/>
            </a:lvl4pPr>
            <a:lvl5pPr marL="4572000" lvl="4" indent="-635000" algn="l">
              <a:spcBef>
                <a:spcPts val="600"/>
              </a:spcBef>
              <a:spcAft>
                <a:spcPts val="0"/>
              </a:spcAft>
              <a:buClr>
                <a:schemeClr val="dk1"/>
              </a:buClr>
              <a:buSzPts val="1400"/>
              <a:buChar char="»"/>
              <a:defRPr/>
            </a:lvl5pPr>
            <a:lvl6pPr marL="5486400" lvl="5" indent="-635000" algn="l">
              <a:spcBef>
                <a:spcPts val="600"/>
              </a:spcBef>
              <a:spcAft>
                <a:spcPts val="0"/>
              </a:spcAft>
              <a:buClr>
                <a:schemeClr val="dk1"/>
              </a:buClr>
              <a:buSzPts val="1400"/>
              <a:buChar char="•"/>
              <a:defRPr/>
            </a:lvl6pPr>
            <a:lvl7pPr marL="6400800" lvl="6" indent="-635000" algn="l">
              <a:spcBef>
                <a:spcPts val="600"/>
              </a:spcBef>
              <a:spcAft>
                <a:spcPts val="0"/>
              </a:spcAft>
              <a:buClr>
                <a:schemeClr val="dk1"/>
              </a:buClr>
              <a:buSzPts val="1400"/>
              <a:buChar char="•"/>
              <a:defRPr/>
            </a:lvl7pPr>
            <a:lvl8pPr marL="7315200" lvl="7" indent="-635000" algn="l">
              <a:spcBef>
                <a:spcPts val="600"/>
              </a:spcBef>
              <a:spcAft>
                <a:spcPts val="0"/>
              </a:spcAft>
              <a:buClr>
                <a:schemeClr val="dk1"/>
              </a:buClr>
              <a:buSzPts val="1400"/>
              <a:buChar char="•"/>
              <a:defRPr/>
            </a:lvl8pPr>
            <a:lvl9pPr marL="8229600" lvl="8" indent="-635000" algn="l">
              <a:spcBef>
                <a:spcPts val="600"/>
              </a:spcBef>
              <a:spcAft>
                <a:spcPts val="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1">
  <p:cSld name="Section Slide 1">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1444626" y="710523"/>
            <a:ext cx="15544800" cy="2043114"/>
          </a:xfrm>
          <a:prstGeom prst="rect">
            <a:avLst/>
          </a:prstGeom>
          <a:noFill/>
          <a:ln>
            <a:noFill/>
          </a:ln>
        </p:spPr>
        <p:txBody>
          <a:bodyPr spcFirstLastPara="1" wrap="square" lIns="68575" tIns="34275" rIns="68575" bIns="34275" anchor="t" anchorCtr="0">
            <a:normAutofit/>
          </a:bodyPr>
          <a:lstStyle>
            <a:lvl1pPr lvl="0" algn="ctr">
              <a:spcBef>
                <a:spcPts val="0"/>
              </a:spcBef>
              <a:spcAft>
                <a:spcPts val="0"/>
              </a:spcAft>
              <a:buClr>
                <a:schemeClr val="dk1"/>
              </a:buClr>
              <a:buSzPts val="3000"/>
              <a:buFont typeface="Arial"/>
              <a:buNone/>
              <a:defRPr sz="6000" b="1" cap="none">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Slide 2">
  <p:cSld name="Section Slide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1444626" y="710523"/>
            <a:ext cx="15544800" cy="2043114"/>
          </a:xfrm>
          <a:prstGeom prst="rect">
            <a:avLst/>
          </a:prstGeom>
          <a:noFill/>
          <a:ln>
            <a:noFill/>
          </a:ln>
        </p:spPr>
        <p:txBody>
          <a:bodyPr spcFirstLastPara="1" wrap="square" lIns="68575" tIns="34275" rIns="68575" bIns="34275" anchor="t" anchorCtr="0">
            <a:normAutofit/>
          </a:bodyPr>
          <a:lstStyle>
            <a:lvl1pPr lvl="0" algn="ctr">
              <a:spcBef>
                <a:spcPts val="0"/>
              </a:spcBef>
              <a:spcAft>
                <a:spcPts val="0"/>
              </a:spcAft>
              <a:buClr>
                <a:schemeClr val="dk1"/>
              </a:buClr>
              <a:buSzPts val="3000"/>
              <a:buFont typeface="Arial"/>
              <a:buNone/>
              <a:defRPr sz="6000" b="1" cap="none">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Slide">
  <p:cSld name="1_Content Slide">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797636" y="441557"/>
            <a:ext cx="8575964" cy="2188462"/>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9"/>
          <p:cNvSpPr txBox="1">
            <a:spLocks noGrp="1"/>
          </p:cNvSpPr>
          <p:nvPr>
            <p:ph type="body" idx="1"/>
          </p:nvPr>
        </p:nvSpPr>
        <p:spPr>
          <a:xfrm>
            <a:off x="8797636" y="2353159"/>
            <a:ext cx="8575964" cy="7500886"/>
          </a:xfrm>
          <a:prstGeom prst="rect">
            <a:avLst/>
          </a:prstGeom>
          <a:noFill/>
          <a:ln>
            <a:noFill/>
          </a:ln>
        </p:spPr>
        <p:txBody>
          <a:bodyPr spcFirstLastPara="1" wrap="square" lIns="68575" tIns="34275" rIns="68575" bIns="34275" anchor="t" anchorCtr="0">
            <a:normAutofit/>
          </a:bodyPr>
          <a:lstStyle>
            <a:lvl1pPr marL="914400" lvl="0" indent="-635000" algn="l">
              <a:spcBef>
                <a:spcPts val="600"/>
              </a:spcBef>
              <a:spcAft>
                <a:spcPts val="0"/>
              </a:spcAft>
              <a:buClr>
                <a:schemeClr val="dk1"/>
              </a:buClr>
              <a:buSzPts val="1400"/>
              <a:buChar char="•"/>
              <a:defRPr/>
            </a:lvl1pPr>
            <a:lvl2pPr marL="1828800" lvl="1" indent="-635000" algn="l">
              <a:spcBef>
                <a:spcPts val="600"/>
              </a:spcBef>
              <a:spcAft>
                <a:spcPts val="0"/>
              </a:spcAft>
              <a:buClr>
                <a:schemeClr val="dk1"/>
              </a:buClr>
              <a:buSzPts val="1400"/>
              <a:buChar char="–"/>
              <a:defRPr/>
            </a:lvl2pPr>
            <a:lvl3pPr marL="2743200" lvl="2" indent="-635000" algn="l">
              <a:spcBef>
                <a:spcPts val="600"/>
              </a:spcBef>
              <a:spcAft>
                <a:spcPts val="0"/>
              </a:spcAft>
              <a:buClr>
                <a:schemeClr val="dk1"/>
              </a:buClr>
              <a:buSzPts val="1400"/>
              <a:buChar char="•"/>
              <a:defRPr/>
            </a:lvl3pPr>
            <a:lvl4pPr marL="3657600" lvl="3" indent="-635000" algn="l">
              <a:spcBef>
                <a:spcPts val="600"/>
              </a:spcBef>
              <a:spcAft>
                <a:spcPts val="0"/>
              </a:spcAft>
              <a:buClr>
                <a:schemeClr val="dk1"/>
              </a:buClr>
              <a:buSzPts val="1400"/>
              <a:buChar char="–"/>
              <a:defRPr/>
            </a:lvl4pPr>
            <a:lvl5pPr marL="4572000" lvl="4" indent="-635000" algn="l">
              <a:spcBef>
                <a:spcPts val="600"/>
              </a:spcBef>
              <a:spcAft>
                <a:spcPts val="0"/>
              </a:spcAft>
              <a:buClr>
                <a:schemeClr val="dk1"/>
              </a:buClr>
              <a:buSzPts val="1400"/>
              <a:buChar char="»"/>
              <a:defRPr/>
            </a:lvl5pPr>
            <a:lvl6pPr marL="5486400" lvl="5" indent="-635000" algn="l">
              <a:spcBef>
                <a:spcPts val="600"/>
              </a:spcBef>
              <a:spcAft>
                <a:spcPts val="0"/>
              </a:spcAft>
              <a:buClr>
                <a:schemeClr val="dk1"/>
              </a:buClr>
              <a:buSzPts val="1400"/>
              <a:buChar char="•"/>
              <a:defRPr/>
            </a:lvl6pPr>
            <a:lvl7pPr marL="6400800" lvl="6" indent="-635000" algn="l">
              <a:spcBef>
                <a:spcPts val="600"/>
              </a:spcBef>
              <a:spcAft>
                <a:spcPts val="0"/>
              </a:spcAft>
              <a:buClr>
                <a:schemeClr val="dk1"/>
              </a:buClr>
              <a:buSzPts val="1400"/>
              <a:buChar char="•"/>
              <a:defRPr/>
            </a:lvl7pPr>
            <a:lvl8pPr marL="7315200" lvl="7" indent="-635000" algn="l">
              <a:spcBef>
                <a:spcPts val="600"/>
              </a:spcBef>
              <a:spcAft>
                <a:spcPts val="0"/>
              </a:spcAft>
              <a:buClr>
                <a:schemeClr val="dk1"/>
              </a:buClr>
              <a:buSzPts val="1400"/>
              <a:buChar char="•"/>
              <a:defRPr/>
            </a:lvl8pPr>
            <a:lvl9pPr marL="8229600" lvl="8" indent="-635000" algn="l">
              <a:spcBef>
                <a:spcPts val="6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ontent Slide">
  <p:cSld name="3_Content Slide">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8797636" y="441557"/>
            <a:ext cx="8575964" cy="2188462"/>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20"/>
          <p:cNvSpPr txBox="1">
            <a:spLocks noGrp="1"/>
          </p:cNvSpPr>
          <p:nvPr>
            <p:ph type="body" idx="1"/>
          </p:nvPr>
        </p:nvSpPr>
        <p:spPr>
          <a:xfrm>
            <a:off x="8797636" y="2353159"/>
            <a:ext cx="8575964" cy="7500886"/>
          </a:xfrm>
          <a:prstGeom prst="rect">
            <a:avLst/>
          </a:prstGeom>
          <a:noFill/>
          <a:ln>
            <a:noFill/>
          </a:ln>
        </p:spPr>
        <p:txBody>
          <a:bodyPr spcFirstLastPara="1" wrap="square" lIns="68575" tIns="34275" rIns="68575" bIns="34275" anchor="t" anchorCtr="0">
            <a:normAutofit/>
          </a:bodyPr>
          <a:lstStyle>
            <a:lvl1pPr marL="914400" lvl="0" indent="-635000" algn="l">
              <a:spcBef>
                <a:spcPts val="600"/>
              </a:spcBef>
              <a:spcAft>
                <a:spcPts val="0"/>
              </a:spcAft>
              <a:buClr>
                <a:schemeClr val="dk1"/>
              </a:buClr>
              <a:buSzPts val="1400"/>
              <a:buChar char="•"/>
              <a:defRPr/>
            </a:lvl1pPr>
            <a:lvl2pPr marL="1828800" lvl="1" indent="-635000" algn="l">
              <a:spcBef>
                <a:spcPts val="600"/>
              </a:spcBef>
              <a:spcAft>
                <a:spcPts val="0"/>
              </a:spcAft>
              <a:buClr>
                <a:schemeClr val="dk1"/>
              </a:buClr>
              <a:buSzPts val="1400"/>
              <a:buChar char="–"/>
              <a:defRPr/>
            </a:lvl2pPr>
            <a:lvl3pPr marL="2743200" lvl="2" indent="-635000" algn="l">
              <a:spcBef>
                <a:spcPts val="600"/>
              </a:spcBef>
              <a:spcAft>
                <a:spcPts val="0"/>
              </a:spcAft>
              <a:buClr>
                <a:schemeClr val="dk1"/>
              </a:buClr>
              <a:buSzPts val="1400"/>
              <a:buChar char="•"/>
              <a:defRPr/>
            </a:lvl3pPr>
            <a:lvl4pPr marL="3657600" lvl="3" indent="-635000" algn="l">
              <a:spcBef>
                <a:spcPts val="600"/>
              </a:spcBef>
              <a:spcAft>
                <a:spcPts val="0"/>
              </a:spcAft>
              <a:buClr>
                <a:schemeClr val="dk1"/>
              </a:buClr>
              <a:buSzPts val="1400"/>
              <a:buChar char="–"/>
              <a:defRPr/>
            </a:lvl4pPr>
            <a:lvl5pPr marL="4572000" lvl="4" indent="-635000" algn="l">
              <a:spcBef>
                <a:spcPts val="600"/>
              </a:spcBef>
              <a:spcAft>
                <a:spcPts val="0"/>
              </a:spcAft>
              <a:buClr>
                <a:schemeClr val="dk1"/>
              </a:buClr>
              <a:buSzPts val="1400"/>
              <a:buChar char="»"/>
              <a:defRPr/>
            </a:lvl5pPr>
            <a:lvl6pPr marL="5486400" lvl="5" indent="-635000" algn="l">
              <a:spcBef>
                <a:spcPts val="600"/>
              </a:spcBef>
              <a:spcAft>
                <a:spcPts val="0"/>
              </a:spcAft>
              <a:buClr>
                <a:schemeClr val="dk1"/>
              </a:buClr>
              <a:buSzPts val="1400"/>
              <a:buChar char="•"/>
              <a:defRPr/>
            </a:lvl6pPr>
            <a:lvl7pPr marL="6400800" lvl="6" indent="-635000" algn="l">
              <a:spcBef>
                <a:spcPts val="600"/>
              </a:spcBef>
              <a:spcAft>
                <a:spcPts val="0"/>
              </a:spcAft>
              <a:buClr>
                <a:schemeClr val="dk1"/>
              </a:buClr>
              <a:buSzPts val="1400"/>
              <a:buChar char="•"/>
              <a:defRPr/>
            </a:lvl7pPr>
            <a:lvl8pPr marL="7315200" lvl="7" indent="-635000" algn="l">
              <a:spcBef>
                <a:spcPts val="600"/>
              </a:spcBef>
              <a:spcAft>
                <a:spcPts val="0"/>
              </a:spcAft>
              <a:buClr>
                <a:schemeClr val="dk1"/>
              </a:buClr>
              <a:buSzPts val="1400"/>
              <a:buChar char="•"/>
              <a:defRPr/>
            </a:lvl8pPr>
            <a:lvl9pPr marL="8229600" lvl="8" indent="-635000" algn="l">
              <a:spcBef>
                <a:spcPts val="6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type="obj">
  <p:cSld name="OBJECT">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a:off x="914400" y="1913600"/>
            <a:ext cx="16459200" cy="17145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22"/>
          <p:cNvSpPr txBox="1">
            <a:spLocks noGrp="1"/>
          </p:cNvSpPr>
          <p:nvPr>
            <p:ph type="body" idx="1"/>
          </p:nvPr>
        </p:nvSpPr>
        <p:spPr>
          <a:xfrm>
            <a:off x="914400" y="3825205"/>
            <a:ext cx="16459200" cy="5876398"/>
          </a:xfrm>
          <a:prstGeom prst="rect">
            <a:avLst/>
          </a:prstGeom>
          <a:noFill/>
          <a:ln>
            <a:noFill/>
          </a:ln>
        </p:spPr>
        <p:txBody>
          <a:bodyPr spcFirstLastPara="1" wrap="square" lIns="68575" tIns="34275" rIns="68575" bIns="34275" anchor="t" anchorCtr="0">
            <a:normAutofit/>
          </a:bodyPr>
          <a:lstStyle>
            <a:lvl1pPr marL="914400" lvl="0" indent="-635000" algn="l">
              <a:spcBef>
                <a:spcPts val="600"/>
              </a:spcBef>
              <a:spcAft>
                <a:spcPts val="0"/>
              </a:spcAft>
              <a:buClr>
                <a:schemeClr val="dk1"/>
              </a:buClr>
              <a:buSzPts val="1400"/>
              <a:buChar char="•"/>
              <a:defRPr/>
            </a:lvl1pPr>
            <a:lvl2pPr marL="1828800" lvl="1" indent="-635000" algn="l">
              <a:spcBef>
                <a:spcPts val="600"/>
              </a:spcBef>
              <a:spcAft>
                <a:spcPts val="0"/>
              </a:spcAft>
              <a:buClr>
                <a:schemeClr val="dk1"/>
              </a:buClr>
              <a:buSzPts val="1400"/>
              <a:buChar char="–"/>
              <a:defRPr/>
            </a:lvl2pPr>
            <a:lvl3pPr marL="2743200" lvl="2" indent="-635000" algn="l">
              <a:spcBef>
                <a:spcPts val="600"/>
              </a:spcBef>
              <a:spcAft>
                <a:spcPts val="0"/>
              </a:spcAft>
              <a:buClr>
                <a:schemeClr val="dk1"/>
              </a:buClr>
              <a:buSzPts val="1400"/>
              <a:buChar char="•"/>
              <a:defRPr/>
            </a:lvl3pPr>
            <a:lvl4pPr marL="3657600" lvl="3" indent="-635000" algn="l">
              <a:spcBef>
                <a:spcPts val="600"/>
              </a:spcBef>
              <a:spcAft>
                <a:spcPts val="0"/>
              </a:spcAft>
              <a:buClr>
                <a:schemeClr val="dk1"/>
              </a:buClr>
              <a:buSzPts val="1400"/>
              <a:buChar char="–"/>
              <a:defRPr/>
            </a:lvl4pPr>
            <a:lvl5pPr marL="4572000" lvl="4" indent="-635000" algn="l">
              <a:spcBef>
                <a:spcPts val="600"/>
              </a:spcBef>
              <a:spcAft>
                <a:spcPts val="0"/>
              </a:spcAft>
              <a:buClr>
                <a:schemeClr val="dk1"/>
              </a:buClr>
              <a:buSzPts val="1400"/>
              <a:buChar char="»"/>
              <a:defRPr/>
            </a:lvl5pPr>
            <a:lvl6pPr marL="5486400" lvl="5" indent="-635000" algn="l">
              <a:spcBef>
                <a:spcPts val="600"/>
              </a:spcBef>
              <a:spcAft>
                <a:spcPts val="0"/>
              </a:spcAft>
              <a:buClr>
                <a:schemeClr val="dk1"/>
              </a:buClr>
              <a:buSzPts val="1400"/>
              <a:buChar char="•"/>
              <a:defRPr/>
            </a:lvl6pPr>
            <a:lvl7pPr marL="6400800" lvl="6" indent="-635000" algn="l">
              <a:spcBef>
                <a:spcPts val="600"/>
              </a:spcBef>
              <a:spcAft>
                <a:spcPts val="0"/>
              </a:spcAft>
              <a:buClr>
                <a:schemeClr val="dk1"/>
              </a:buClr>
              <a:buSzPts val="1400"/>
              <a:buChar char="•"/>
              <a:defRPr/>
            </a:lvl7pPr>
            <a:lvl8pPr marL="7315200" lvl="7" indent="-635000" algn="l">
              <a:spcBef>
                <a:spcPts val="600"/>
              </a:spcBef>
              <a:spcAft>
                <a:spcPts val="0"/>
              </a:spcAft>
              <a:buClr>
                <a:schemeClr val="dk1"/>
              </a:buClr>
              <a:buSzPts val="1400"/>
              <a:buChar char="•"/>
              <a:defRPr/>
            </a:lvl8pPr>
            <a:lvl9pPr marL="8229600" lvl="8" indent="-635000" algn="l">
              <a:spcBef>
                <a:spcPts val="600"/>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23"/>
          <p:cNvSpPr txBox="1">
            <a:spLocks noGrp="1"/>
          </p:cNvSpPr>
          <p:nvPr>
            <p:ph type="ctrTitle"/>
          </p:nvPr>
        </p:nvSpPr>
        <p:spPr>
          <a:xfrm>
            <a:off x="764326" y="7281703"/>
            <a:ext cx="16708512" cy="139109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1"/>
              </a:buClr>
              <a:buSzPts val="2700"/>
              <a:buFont typeface="Arial"/>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23"/>
          <p:cNvSpPr txBox="1">
            <a:spLocks noGrp="1"/>
          </p:cNvSpPr>
          <p:nvPr>
            <p:ph type="subTitle" idx="1"/>
          </p:nvPr>
        </p:nvSpPr>
        <p:spPr>
          <a:xfrm>
            <a:off x="764328" y="8874117"/>
            <a:ext cx="16708512" cy="774618"/>
          </a:xfrm>
          <a:prstGeom prst="rect">
            <a:avLst/>
          </a:prstGeom>
          <a:noFill/>
          <a:ln>
            <a:noFill/>
          </a:ln>
        </p:spPr>
        <p:txBody>
          <a:bodyPr spcFirstLastPara="1" wrap="square" lIns="68575" tIns="34275" rIns="68575" bIns="34275" anchor="t" anchorCtr="0">
            <a:normAutofit/>
          </a:bodyPr>
          <a:lstStyle>
            <a:lvl1pPr lvl="0" algn="l">
              <a:spcBef>
                <a:spcPts val="800"/>
              </a:spcBef>
              <a:spcAft>
                <a:spcPts val="0"/>
              </a:spcAft>
              <a:buClr>
                <a:schemeClr val="dk1"/>
              </a:buClr>
              <a:buSzPts val="1800"/>
              <a:buNone/>
              <a:defRPr>
                <a:solidFill>
                  <a:schemeClr val="dk1"/>
                </a:solidFill>
              </a:defRPr>
            </a:lvl1pPr>
            <a:lvl2pPr lvl="1" algn="ctr">
              <a:spcBef>
                <a:spcPts val="600"/>
              </a:spcBef>
              <a:spcAft>
                <a:spcPts val="0"/>
              </a:spcAft>
              <a:buClr>
                <a:srgbClr val="888888"/>
              </a:buClr>
              <a:buSzPts val="1500"/>
              <a:buNone/>
              <a:defRPr>
                <a:solidFill>
                  <a:srgbClr val="888888"/>
                </a:solidFill>
              </a:defRPr>
            </a:lvl2pPr>
            <a:lvl3pPr lvl="2" algn="ctr">
              <a:spcBef>
                <a:spcPts val="600"/>
              </a:spcBef>
              <a:spcAft>
                <a:spcPts val="0"/>
              </a:spcAft>
              <a:buClr>
                <a:srgbClr val="888888"/>
              </a:buClr>
              <a:buSzPts val="1400"/>
              <a:buNone/>
              <a:defRPr>
                <a:solidFill>
                  <a:srgbClr val="888888"/>
                </a:solidFill>
              </a:defRPr>
            </a:lvl3pPr>
            <a:lvl4pPr lvl="3" algn="ctr">
              <a:spcBef>
                <a:spcPts val="400"/>
              </a:spcBef>
              <a:spcAft>
                <a:spcPts val="0"/>
              </a:spcAft>
              <a:buClr>
                <a:srgbClr val="888888"/>
              </a:buClr>
              <a:buSzPts val="1200"/>
              <a:buNone/>
              <a:defRPr>
                <a:solidFill>
                  <a:srgbClr val="888888"/>
                </a:solidFill>
              </a:defRPr>
            </a:lvl4pPr>
            <a:lvl5pPr lvl="4" algn="ctr">
              <a:spcBef>
                <a:spcPts val="400"/>
              </a:spcBef>
              <a:spcAft>
                <a:spcPts val="0"/>
              </a:spcAft>
              <a:buClr>
                <a:srgbClr val="888888"/>
              </a:buClr>
              <a:buSzPts val="1200"/>
              <a:buNone/>
              <a:defRPr>
                <a:solidFill>
                  <a:srgbClr val="888888"/>
                </a:solidFill>
              </a:defRPr>
            </a:lvl5pPr>
            <a:lvl6pPr lvl="5" algn="ctr">
              <a:spcBef>
                <a:spcPts val="600"/>
              </a:spcBef>
              <a:spcAft>
                <a:spcPts val="0"/>
              </a:spcAft>
              <a:buClr>
                <a:srgbClr val="888888"/>
              </a:buClr>
              <a:buSzPts val="1500"/>
              <a:buNone/>
              <a:defRPr>
                <a:solidFill>
                  <a:srgbClr val="888888"/>
                </a:solidFill>
              </a:defRPr>
            </a:lvl6pPr>
            <a:lvl7pPr lvl="6" algn="ctr">
              <a:spcBef>
                <a:spcPts val="600"/>
              </a:spcBef>
              <a:spcAft>
                <a:spcPts val="0"/>
              </a:spcAft>
              <a:buClr>
                <a:srgbClr val="888888"/>
              </a:buClr>
              <a:buSzPts val="1500"/>
              <a:buNone/>
              <a:defRPr>
                <a:solidFill>
                  <a:srgbClr val="888888"/>
                </a:solidFill>
              </a:defRPr>
            </a:lvl7pPr>
            <a:lvl8pPr lvl="7" algn="ctr">
              <a:spcBef>
                <a:spcPts val="600"/>
              </a:spcBef>
              <a:spcAft>
                <a:spcPts val="0"/>
              </a:spcAft>
              <a:buClr>
                <a:srgbClr val="888888"/>
              </a:buClr>
              <a:buSzPts val="1500"/>
              <a:buNone/>
              <a:defRPr>
                <a:solidFill>
                  <a:srgbClr val="888888"/>
                </a:solidFill>
              </a:defRPr>
            </a:lvl8pPr>
            <a:lvl9pPr lvl="8" algn="ctr">
              <a:spcBef>
                <a:spcPts val="600"/>
              </a:spcBef>
              <a:spcAft>
                <a:spcPts val="0"/>
              </a:spcAft>
              <a:buClr>
                <a:srgbClr val="888888"/>
              </a:buClr>
              <a:buSzPts val="1500"/>
              <a:buNone/>
              <a:defRPr>
                <a:solidFill>
                  <a:srgbClr val="888888"/>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Slide 1">
  <p:cSld name="Section Slide 1">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4"/>
          <p:cNvSpPr txBox="1">
            <a:spLocks noGrp="1"/>
          </p:cNvSpPr>
          <p:nvPr>
            <p:ph type="title"/>
          </p:nvPr>
        </p:nvSpPr>
        <p:spPr>
          <a:xfrm>
            <a:off x="1444626" y="710523"/>
            <a:ext cx="15544800" cy="2043114"/>
          </a:xfrm>
          <a:prstGeom prst="rect">
            <a:avLst/>
          </a:prstGeom>
          <a:noFill/>
          <a:ln>
            <a:noFill/>
          </a:ln>
        </p:spPr>
        <p:txBody>
          <a:bodyPr spcFirstLastPara="1" wrap="square" lIns="68575" tIns="34275" rIns="68575" bIns="34275" anchor="t" anchorCtr="0">
            <a:normAutofit/>
          </a:bodyPr>
          <a:lstStyle>
            <a:lvl1pPr lvl="0" algn="ctr">
              <a:spcBef>
                <a:spcPts val="0"/>
              </a:spcBef>
              <a:spcAft>
                <a:spcPts val="0"/>
              </a:spcAft>
              <a:buClr>
                <a:schemeClr val="dk1"/>
              </a:buClr>
              <a:buSzPts val="3000"/>
              <a:buFont typeface="Arial"/>
              <a:buNone/>
              <a:defRPr sz="6000" b="1" cap="none">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5" name="Google Shape;15;p3"/>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Slide 2">
  <p:cSld name="Section Slide 2">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5"/>
          <p:cNvSpPr txBox="1">
            <a:spLocks noGrp="1"/>
          </p:cNvSpPr>
          <p:nvPr>
            <p:ph type="title"/>
          </p:nvPr>
        </p:nvSpPr>
        <p:spPr>
          <a:xfrm>
            <a:off x="1444626" y="710523"/>
            <a:ext cx="15544800" cy="2043114"/>
          </a:xfrm>
          <a:prstGeom prst="rect">
            <a:avLst/>
          </a:prstGeom>
          <a:noFill/>
          <a:ln>
            <a:noFill/>
          </a:ln>
        </p:spPr>
        <p:txBody>
          <a:bodyPr spcFirstLastPara="1" wrap="square" lIns="68575" tIns="34275" rIns="68575" bIns="34275" anchor="t" anchorCtr="0">
            <a:normAutofit/>
          </a:bodyPr>
          <a:lstStyle>
            <a:lvl1pPr lvl="0" algn="ctr">
              <a:spcBef>
                <a:spcPts val="0"/>
              </a:spcBef>
              <a:spcAft>
                <a:spcPts val="0"/>
              </a:spcAft>
              <a:buClr>
                <a:schemeClr val="dk1"/>
              </a:buClr>
              <a:buSzPts val="3000"/>
              <a:buFont typeface="Arial"/>
              <a:buNone/>
              <a:defRPr sz="6000" b="1" cap="none">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ontent Slide">
  <p:cSld name="1_Content Slide">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8797636" y="441557"/>
            <a:ext cx="8575964" cy="2188462"/>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26"/>
          <p:cNvSpPr txBox="1">
            <a:spLocks noGrp="1"/>
          </p:cNvSpPr>
          <p:nvPr>
            <p:ph type="body" idx="1"/>
          </p:nvPr>
        </p:nvSpPr>
        <p:spPr>
          <a:xfrm>
            <a:off x="8797636" y="2353159"/>
            <a:ext cx="8575964" cy="7500886"/>
          </a:xfrm>
          <a:prstGeom prst="rect">
            <a:avLst/>
          </a:prstGeom>
          <a:noFill/>
          <a:ln>
            <a:noFill/>
          </a:ln>
        </p:spPr>
        <p:txBody>
          <a:bodyPr spcFirstLastPara="1" wrap="square" lIns="68575" tIns="34275" rIns="68575" bIns="34275" anchor="t" anchorCtr="0">
            <a:normAutofit/>
          </a:bodyPr>
          <a:lstStyle>
            <a:lvl1pPr marL="914400" lvl="0" indent="-635000" algn="l">
              <a:spcBef>
                <a:spcPts val="600"/>
              </a:spcBef>
              <a:spcAft>
                <a:spcPts val="0"/>
              </a:spcAft>
              <a:buClr>
                <a:schemeClr val="dk1"/>
              </a:buClr>
              <a:buSzPts val="1400"/>
              <a:buChar char="•"/>
              <a:defRPr/>
            </a:lvl1pPr>
            <a:lvl2pPr marL="1828800" lvl="1" indent="-635000" algn="l">
              <a:spcBef>
                <a:spcPts val="600"/>
              </a:spcBef>
              <a:spcAft>
                <a:spcPts val="0"/>
              </a:spcAft>
              <a:buClr>
                <a:schemeClr val="dk1"/>
              </a:buClr>
              <a:buSzPts val="1400"/>
              <a:buChar char="–"/>
              <a:defRPr/>
            </a:lvl2pPr>
            <a:lvl3pPr marL="2743200" lvl="2" indent="-635000" algn="l">
              <a:spcBef>
                <a:spcPts val="600"/>
              </a:spcBef>
              <a:spcAft>
                <a:spcPts val="0"/>
              </a:spcAft>
              <a:buClr>
                <a:schemeClr val="dk1"/>
              </a:buClr>
              <a:buSzPts val="1400"/>
              <a:buChar char="•"/>
              <a:defRPr/>
            </a:lvl3pPr>
            <a:lvl4pPr marL="3657600" lvl="3" indent="-635000" algn="l">
              <a:spcBef>
                <a:spcPts val="600"/>
              </a:spcBef>
              <a:spcAft>
                <a:spcPts val="0"/>
              </a:spcAft>
              <a:buClr>
                <a:schemeClr val="dk1"/>
              </a:buClr>
              <a:buSzPts val="1400"/>
              <a:buChar char="–"/>
              <a:defRPr/>
            </a:lvl4pPr>
            <a:lvl5pPr marL="4572000" lvl="4" indent="-635000" algn="l">
              <a:spcBef>
                <a:spcPts val="600"/>
              </a:spcBef>
              <a:spcAft>
                <a:spcPts val="0"/>
              </a:spcAft>
              <a:buClr>
                <a:schemeClr val="dk1"/>
              </a:buClr>
              <a:buSzPts val="1400"/>
              <a:buChar char="»"/>
              <a:defRPr/>
            </a:lvl5pPr>
            <a:lvl6pPr marL="5486400" lvl="5" indent="-635000" algn="l">
              <a:spcBef>
                <a:spcPts val="600"/>
              </a:spcBef>
              <a:spcAft>
                <a:spcPts val="0"/>
              </a:spcAft>
              <a:buClr>
                <a:schemeClr val="dk1"/>
              </a:buClr>
              <a:buSzPts val="1400"/>
              <a:buChar char="•"/>
              <a:defRPr/>
            </a:lvl6pPr>
            <a:lvl7pPr marL="6400800" lvl="6" indent="-635000" algn="l">
              <a:spcBef>
                <a:spcPts val="600"/>
              </a:spcBef>
              <a:spcAft>
                <a:spcPts val="0"/>
              </a:spcAft>
              <a:buClr>
                <a:schemeClr val="dk1"/>
              </a:buClr>
              <a:buSzPts val="1400"/>
              <a:buChar char="•"/>
              <a:defRPr/>
            </a:lvl7pPr>
            <a:lvl8pPr marL="7315200" lvl="7" indent="-635000" algn="l">
              <a:spcBef>
                <a:spcPts val="600"/>
              </a:spcBef>
              <a:spcAft>
                <a:spcPts val="0"/>
              </a:spcAft>
              <a:buClr>
                <a:schemeClr val="dk1"/>
              </a:buClr>
              <a:buSzPts val="1400"/>
              <a:buChar char="•"/>
              <a:defRPr/>
            </a:lvl8pPr>
            <a:lvl9pPr marL="8229600" lvl="8" indent="-635000" algn="l">
              <a:spcBef>
                <a:spcPts val="600"/>
              </a:spcBef>
              <a:spcAft>
                <a:spcPts val="0"/>
              </a:spcAft>
              <a:buClr>
                <a:schemeClr val="dk1"/>
              </a:buClr>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ontent Slide">
  <p:cSld name="3_Content Slide">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27"/>
          <p:cNvSpPr txBox="1">
            <a:spLocks noGrp="1"/>
          </p:cNvSpPr>
          <p:nvPr>
            <p:ph type="title"/>
          </p:nvPr>
        </p:nvSpPr>
        <p:spPr>
          <a:xfrm>
            <a:off x="8797636" y="441557"/>
            <a:ext cx="8575964" cy="2188462"/>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 name="Google Shape;90;p27"/>
          <p:cNvSpPr txBox="1">
            <a:spLocks noGrp="1"/>
          </p:cNvSpPr>
          <p:nvPr>
            <p:ph type="body" idx="1"/>
          </p:nvPr>
        </p:nvSpPr>
        <p:spPr>
          <a:xfrm>
            <a:off x="8797636" y="2353159"/>
            <a:ext cx="8575964" cy="7500886"/>
          </a:xfrm>
          <a:prstGeom prst="rect">
            <a:avLst/>
          </a:prstGeom>
          <a:noFill/>
          <a:ln>
            <a:noFill/>
          </a:ln>
        </p:spPr>
        <p:txBody>
          <a:bodyPr spcFirstLastPara="1" wrap="square" lIns="68575" tIns="34275" rIns="68575" bIns="34275" anchor="t" anchorCtr="0">
            <a:normAutofit/>
          </a:bodyPr>
          <a:lstStyle>
            <a:lvl1pPr marL="914400" lvl="0" indent="-635000" algn="l">
              <a:spcBef>
                <a:spcPts val="600"/>
              </a:spcBef>
              <a:spcAft>
                <a:spcPts val="0"/>
              </a:spcAft>
              <a:buClr>
                <a:schemeClr val="dk1"/>
              </a:buClr>
              <a:buSzPts val="1400"/>
              <a:buChar char="•"/>
              <a:defRPr/>
            </a:lvl1pPr>
            <a:lvl2pPr marL="1828800" lvl="1" indent="-635000" algn="l">
              <a:spcBef>
                <a:spcPts val="600"/>
              </a:spcBef>
              <a:spcAft>
                <a:spcPts val="0"/>
              </a:spcAft>
              <a:buClr>
                <a:schemeClr val="dk1"/>
              </a:buClr>
              <a:buSzPts val="1400"/>
              <a:buChar char="–"/>
              <a:defRPr/>
            </a:lvl2pPr>
            <a:lvl3pPr marL="2743200" lvl="2" indent="-635000" algn="l">
              <a:spcBef>
                <a:spcPts val="600"/>
              </a:spcBef>
              <a:spcAft>
                <a:spcPts val="0"/>
              </a:spcAft>
              <a:buClr>
                <a:schemeClr val="dk1"/>
              </a:buClr>
              <a:buSzPts val="1400"/>
              <a:buChar char="•"/>
              <a:defRPr/>
            </a:lvl3pPr>
            <a:lvl4pPr marL="3657600" lvl="3" indent="-635000" algn="l">
              <a:spcBef>
                <a:spcPts val="600"/>
              </a:spcBef>
              <a:spcAft>
                <a:spcPts val="0"/>
              </a:spcAft>
              <a:buClr>
                <a:schemeClr val="dk1"/>
              </a:buClr>
              <a:buSzPts val="1400"/>
              <a:buChar char="–"/>
              <a:defRPr/>
            </a:lvl4pPr>
            <a:lvl5pPr marL="4572000" lvl="4" indent="-635000" algn="l">
              <a:spcBef>
                <a:spcPts val="600"/>
              </a:spcBef>
              <a:spcAft>
                <a:spcPts val="0"/>
              </a:spcAft>
              <a:buClr>
                <a:schemeClr val="dk1"/>
              </a:buClr>
              <a:buSzPts val="1400"/>
              <a:buChar char="»"/>
              <a:defRPr/>
            </a:lvl5pPr>
            <a:lvl6pPr marL="5486400" lvl="5" indent="-635000" algn="l">
              <a:spcBef>
                <a:spcPts val="600"/>
              </a:spcBef>
              <a:spcAft>
                <a:spcPts val="0"/>
              </a:spcAft>
              <a:buClr>
                <a:schemeClr val="dk1"/>
              </a:buClr>
              <a:buSzPts val="1400"/>
              <a:buChar char="•"/>
              <a:defRPr/>
            </a:lvl6pPr>
            <a:lvl7pPr marL="6400800" lvl="6" indent="-635000" algn="l">
              <a:spcBef>
                <a:spcPts val="600"/>
              </a:spcBef>
              <a:spcAft>
                <a:spcPts val="0"/>
              </a:spcAft>
              <a:buClr>
                <a:schemeClr val="dk1"/>
              </a:buClr>
              <a:buSzPts val="1400"/>
              <a:buChar char="•"/>
              <a:defRPr/>
            </a:lvl7pPr>
            <a:lvl8pPr marL="7315200" lvl="7" indent="-635000" algn="l">
              <a:spcBef>
                <a:spcPts val="600"/>
              </a:spcBef>
              <a:spcAft>
                <a:spcPts val="0"/>
              </a:spcAft>
              <a:buClr>
                <a:schemeClr val="dk1"/>
              </a:buClr>
              <a:buSzPts val="1400"/>
              <a:buChar char="•"/>
              <a:defRPr/>
            </a:lvl8pPr>
            <a:lvl9pPr marL="8229600" lvl="8" indent="-635000" algn="l">
              <a:spcBef>
                <a:spcPts val="6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Content Slide">
  <p:cSld name="2_Content Slide">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8"/>
          <p:cNvSpPr txBox="1">
            <a:spLocks noGrp="1"/>
          </p:cNvSpPr>
          <p:nvPr>
            <p:ph type="title"/>
          </p:nvPr>
        </p:nvSpPr>
        <p:spPr>
          <a:xfrm>
            <a:off x="914400" y="454914"/>
            <a:ext cx="14681200" cy="17145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 name="Google Shape;93;p28"/>
          <p:cNvSpPr txBox="1">
            <a:spLocks noGrp="1"/>
          </p:cNvSpPr>
          <p:nvPr>
            <p:ph type="body" idx="1"/>
          </p:nvPr>
        </p:nvSpPr>
        <p:spPr>
          <a:xfrm>
            <a:off x="914400" y="2529804"/>
            <a:ext cx="16459200" cy="5394996"/>
          </a:xfrm>
          <a:prstGeom prst="rect">
            <a:avLst/>
          </a:prstGeom>
          <a:noFill/>
          <a:ln>
            <a:noFill/>
          </a:ln>
        </p:spPr>
        <p:txBody>
          <a:bodyPr spcFirstLastPara="1" wrap="square" lIns="68575" tIns="34275" rIns="68575" bIns="34275" anchor="t" anchorCtr="0">
            <a:normAutofit/>
          </a:bodyPr>
          <a:lstStyle>
            <a:lvl1pPr marL="914400" lvl="0" indent="-635000" algn="l">
              <a:spcBef>
                <a:spcPts val="600"/>
              </a:spcBef>
              <a:spcAft>
                <a:spcPts val="0"/>
              </a:spcAft>
              <a:buClr>
                <a:schemeClr val="dk1"/>
              </a:buClr>
              <a:buSzPts val="1400"/>
              <a:buChar char="•"/>
              <a:defRPr/>
            </a:lvl1pPr>
            <a:lvl2pPr marL="1828800" lvl="1" indent="-635000" algn="l">
              <a:spcBef>
                <a:spcPts val="600"/>
              </a:spcBef>
              <a:spcAft>
                <a:spcPts val="0"/>
              </a:spcAft>
              <a:buClr>
                <a:schemeClr val="dk1"/>
              </a:buClr>
              <a:buSzPts val="1400"/>
              <a:buChar char="–"/>
              <a:defRPr/>
            </a:lvl2pPr>
            <a:lvl3pPr marL="2743200" lvl="2" indent="-635000" algn="l">
              <a:spcBef>
                <a:spcPts val="600"/>
              </a:spcBef>
              <a:spcAft>
                <a:spcPts val="0"/>
              </a:spcAft>
              <a:buClr>
                <a:schemeClr val="dk1"/>
              </a:buClr>
              <a:buSzPts val="1400"/>
              <a:buChar char="•"/>
              <a:defRPr/>
            </a:lvl3pPr>
            <a:lvl4pPr marL="3657600" lvl="3" indent="-635000" algn="l">
              <a:spcBef>
                <a:spcPts val="600"/>
              </a:spcBef>
              <a:spcAft>
                <a:spcPts val="0"/>
              </a:spcAft>
              <a:buClr>
                <a:schemeClr val="dk1"/>
              </a:buClr>
              <a:buSzPts val="1400"/>
              <a:buChar char="–"/>
              <a:defRPr/>
            </a:lvl4pPr>
            <a:lvl5pPr marL="4572000" lvl="4" indent="-635000" algn="l">
              <a:spcBef>
                <a:spcPts val="600"/>
              </a:spcBef>
              <a:spcAft>
                <a:spcPts val="0"/>
              </a:spcAft>
              <a:buClr>
                <a:schemeClr val="dk1"/>
              </a:buClr>
              <a:buSzPts val="1400"/>
              <a:buChar char="»"/>
              <a:defRPr/>
            </a:lvl5pPr>
            <a:lvl6pPr marL="5486400" lvl="5" indent="-635000" algn="l">
              <a:spcBef>
                <a:spcPts val="600"/>
              </a:spcBef>
              <a:spcAft>
                <a:spcPts val="0"/>
              </a:spcAft>
              <a:buClr>
                <a:schemeClr val="dk1"/>
              </a:buClr>
              <a:buSzPts val="1400"/>
              <a:buChar char="•"/>
              <a:defRPr/>
            </a:lvl6pPr>
            <a:lvl7pPr marL="6400800" lvl="6" indent="-635000" algn="l">
              <a:spcBef>
                <a:spcPts val="600"/>
              </a:spcBef>
              <a:spcAft>
                <a:spcPts val="0"/>
              </a:spcAft>
              <a:buClr>
                <a:schemeClr val="dk1"/>
              </a:buClr>
              <a:buSzPts val="1400"/>
              <a:buChar char="•"/>
              <a:defRPr/>
            </a:lvl7pPr>
            <a:lvl8pPr marL="7315200" lvl="7" indent="-635000" algn="l">
              <a:spcBef>
                <a:spcPts val="600"/>
              </a:spcBef>
              <a:spcAft>
                <a:spcPts val="0"/>
              </a:spcAft>
              <a:buClr>
                <a:schemeClr val="dk1"/>
              </a:buClr>
              <a:buSzPts val="1400"/>
              <a:buChar char="•"/>
              <a:defRPr/>
            </a:lvl8pPr>
            <a:lvl9pPr marL="8229600" lvl="8" indent="-635000" algn="l">
              <a:spcBef>
                <a:spcPts val="6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623400" y="2304950"/>
            <a:ext cx="7999800" cy="68328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23" name="Google Shape;23;p5"/>
          <p:cNvSpPr txBox="1">
            <a:spLocks noGrp="1"/>
          </p:cNvSpPr>
          <p:nvPr>
            <p:ph type="body" idx="2"/>
          </p:nvPr>
        </p:nvSpPr>
        <p:spPr>
          <a:xfrm>
            <a:off x="9664800" y="2304950"/>
            <a:ext cx="7999800" cy="68328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24" name="Google Shape;24;p5"/>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30" name="Google Shape;30;p7"/>
          <p:cNvSpPr txBox="1">
            <a:spLocks noGrp="1"/>
          </p:cNvSpPr>
          <p:nvPr>
            <p:ph type="body" idx="1"/>
          </p:nvPr>
        </p:nvSpPr>
        <p:spPr>
          <a:xfrm>
            <a:off x="623400" y="2779200"/>
            <a:ext cx="5616000" cy="6358800"/>
          </a:xfrm>
          <a:prstGeom prst="rect">
            <a:avLst/>
          </a:prstGeom>
        </p:spPr>
        <p:txBody>
          <a:bodyPr spcFirstLastPara="1" wrap="square" lIns="91425" tIns="91425" rIns="91425" bIns="91425" anchor="t" anchorCtr="0">
            <a:normAutofit/>
          </a:bodyPr>
          <a:lstStyle>
            <a:lvl1pPr marL="914400" lvl="0" indent="-609600">
              <a:spcBef>
                <a:spcPts val="0"/>
              </a:spcBef>
              <a:spcAft>
                <a:spcPts val="0"/>
              </a:spcAft>
              <a:buSzPts val="1200"/>
              <a:buChar char="●"/>
              <a:defRPr sz="24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31" name="Google Shape;31;p7"/>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80500" y="900300"/>
            <a:ext cx="12735600" cy="81816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96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
        <p:nvSpPr>
          <p:cNvPr id="34" name="Google Shape;34;p8"/>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7" name="Google Shape;37;p9"/>
          <p:cNvSpPr txBox="1">
            <a:spLocks noGrp="1"/>
          </p:cNvSpPr>
          <p:nvPr>
            <p:ph type="title"/>
          </p:nvPr>
        </p:nvSpPr>
        <p:spPr>
          <a:xfrm>
            <a:off x="531000" y="2466350"/>
            <a:ext cx="8090400" cy="2964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38" name="Google Shape;38;p9"/>
          <p:cNvSpPr txBox="1">
            <a:spLocks noGrp="1"/>
          </p:cNvSpPr>
          <p:nvPr>
            <p:ph type="subTitle" idx="1"/>
          </p:nvPr>
        </p:nvSpPr>
        <p:spPr>
          <a:xfrm>
            <a:off x="531000" y="5606150"/>
            <a:ext cx="8090400" cy="2470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39" name="Google Shape;39;p9"/>
          <p:cNvSpPr txBox="1">
            <a:spLocks noGrp="1"/>
          </p:cNvSpPr>
          <p:nvPr>
            <p:ph type="body" idx="2"/>
          </p:nvPr>
        </p:nvSpPr>
        <p:spPr>
          <a:xfrm>
            <a:off x="9879000" y="1448150"/>
            <a:ext cx="7674000" cy="7390200"/>
          </a:xfrm>
          <a:prstGeom prst="rect">
            <a:avLst/>
          </a:prstGeom>
        </p:spPr>
        <p:txBody>
          <a:bodyPr spcFirstLastPara="1" wrap="square" lIns="91425" tIns="91425" rIns="91425" bIns="91425" anchor="ctr"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23400" y="8461150"/>
            <a:ext cx="11997600" cy="1210200"/>
          </a:xfrm>
          <a:prstGeom prst="rect">
            <a:avLst/>
          </a:prstGeom>
        </p:spPr>
        <p:txBody>
          <a:bodyPr spcFirstLastPara="1" wrap="square" lIns="91425" tIns="91425" rIns="91425" bIns="91425" anchor="ctr" anchorCtr="0">
            <a:normAutofit/>
          </a:bodyPr>
          <a:lstStyle>
            <a:lvl1pPr marL="914400" lvl="0" indent="-4572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6944916" y="9326434"/>
            <a:ext cx="1097400" cy="787200"/>
          </a:xfrm>
          <a:prstGeom prst="rect">
            <a:avLst/>
          </a:prstGeom>
          <a:noFill/>
          <a:ln>
            <a:noFill/>
          </a:ln>
        </p:spPr>
        <p:txBody>
          <a:bodyPr spcFirstLastPara="1" wrap="square" lIns="91425" tIns="91425" rIns="91425" bIns="91425" anchor="ctr" anchorCtr="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14400" y="1232218"/>
            <a:ext cx="16459200" cy="1714500"/>
          </a:xfrm>
          <a:prstGeom prst="rect">
            <a:avLst/>
          </a:prstGeom>
          <a:noFill/>
          <a:ln>
            <a:noFill/>
          </a:ln>
        </p:spPr>
        <p:txBody>
          <a:bodyPr spcFirstLastPara="1" wrap="square" lIns="68575" tIns="34275" rIns="68575" bIns="34275" anchor="ctr" anchorCtr="0">
            <a:normAutofit/>
          </a:bodyPr>
          <a:lstStyle>
            <a:lvl1pPr marR="0" lvl="0" algn="l" rtl="0">
              <a:spcBef>
                <a:spcPts val="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914400" y="3377921"/>
            <a:ext cx="16459200" cy="6323678"/>
          </a:xfrm>
          <a:prstGeom prst="rect">
            <a:avLst/>
          </a:prstGeom>
          <a:noFill/>
          <a:ln>
            <a:noFill/>
          </a:ln>
        </p:spPr>
        <p:txBody>
          <a:bodyPr spcFirstLastPara="1" wrap="square" lIns="68575" tIns="34275" rIns="68575" bIns="34275" anchor="t" anchorCtr="0">
            <a:normAutofit/>
          </a:bodyPr>
          <a:lstStyle>
            <a:lvl1pPr marL="457200" marR="0" lvl="0"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914400" y="1232218"/>
            <a:ext cx="16459200" cy="1714500"/>
          </a:xfrm>
          <a:prstGeom prst="rect">
            <a:avLst/>
          </a:prstGeom>
          <a:noFill/>
          <a:ln>
            <a:noFill/>
          </a:ln>
        </p:spPr>
        <p:txBody>
          <a:bodyPr spcFirstLastPara="1" wrap="square" lIns="68575" tIns="34275" rIns="68575" bIns="34275" anchor="ctr" anchorCtr="0">
            <a:normAutofit/>
          </a:bodyPr>
          <a:lstStyle>
            <a:lvl1pPr marR="0" lvl="0" algn="l" rtl="0">
              <a:spcBef>
                <a:spcPts val="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4" name="Google Shape;74;p21"/>
          <p:cNvSpPr txBox="1">
            <a:spLocks noGrp="1"/>
          </p:cNvSpPr>
          <p:nvPr>
            <p:ph type="body" idx="1"/>
          </p:nvPr>
        </p:nvSpPr>
        <p:spPr>
          <a:xfrm>
            <a:off x="914400" y="3377921"/>
            <a:ext cx="16459200" cy="6323678"/>
          </a:xfrm>
          <a:prstGeom prst="rect">
            <a:avLst/>
          </a:prstGeom>
          <a:noFill/>
          <a:ln>
            <a:noFill/>
          </a:ln>
        </p:spPr>
        <p:txBody>
          <a:bodyPr spcFirstLastPara="1" wrap="square" lIns="68575" tIns="34275" rIns="68575" bIns="34275" anchor="t" anchorCtr="0">
            <a:normAutofit/>
          </a:bodyPr>
          <a:lstStyle>
            <a:lvl1pPr marL="457200" marR="0" lvl="0"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9"/>
        <p:cNvGrpSpPr/>
        <p:nvPr/>
      </p:nvGrpSpPr>
      <p:grpSpPr>
        <a:xfrm>
          <a:off x="0" y="0"/>
          <a:ext cx="0" cy="0"/>
          <a:chOff x="0" y="0"/>
          <a:chExt cx="0" cy="0"/>
        </a:xfrm>
      </p:grpSpPr>
      <p:sp>
        <p:nvSpPr>
          <p:cNvPr id="360" name="Google Shape;360;p61"/>
          <p:cNvSpPr txBox="1">
            <a:spLocks noGrp="1"/>
          </p:cNvSpPr>
          <p:nvPr>
            <p:ph type="title"/>
          </p:nvPr>
        </p:nvSpPr>
        <p:spPr>
          <a:xfrm>
            <a:off x="1037700" y="1748745"/>
            <a:ext cx="16212600" cy="1676154"/>
          </a:xfrm>
          <a:prstGeom prst="rect">
            <a:avLst/>
          </a:prstGeom>
          <a:noFill/>
          <a:ln>
            <a:noFill/>
          </a:ln>
        </p:spPr>
        <p:txBody>
          <a:bodyPr spcFirstLastPara="1" wrap="square" lIns="137150" tIns="68550" rIns="137150" bIns="68550" anchor="ctr" anchorCtr="0">
            <a:noAutofit/>
          </a:bodyPr>
          <a:lstStyle/>
          <a:p>
            <a:pPr algn="ctr">
              <a:buSzPct val="135000"/>
            </a:pPr>
            <a:endParaRPr sz="4000" b="1" dirty="0">
              <a:latin typeface="Times New Roman" panose="02020603050405020304" pitchFamily="18" charset="0"/>
              <a:ea typeface="Times New Roman"/>
              <a:cs typeface="Times New Roman" panose="02020603050405020304" pitchFamily="18" charset="0"/>
              <a:sym typeface="Times New Roman"/>
            </a:endParaRPr>
          </a:p>
          <a:p>
            <a:pPr algn="ctr">
              <a:buSzPct val="135000"/>
            </a:pPr>
            <a:endParaRPr sz="4000" b="1" dirty="0">
              <a:latin typeface="Times New Roman" panose="02020603050405020304" pitchFamily="18" charset="0"/>
              <a:ea typeface="Times New Roman"/>
              <a:cs typeface="Times New Roman" panose="02020603050405020304" pitchFamily="18" charset="0"/>
              <a:sym typeface="Times New Roman"/>
            </a:endParaRPr>
          </a:p>
          <a:p>
            <a:pPr algn="ctr">
              <a:buSzPct val="135000"/>
            </a:pPr>
            <a:r>
              <a:rPr lang="en" sz="4000" b="1" dirty="0">
                <a:latin typeface="Times New Roman" panose="02020603050405020304" pitchFamily="18" charset="0"/>
                <a:ea typeface="Times New Roman"/>
                <a:cs typeface="Times New Roman" panose="02020603050405020304" pitchFamily="18" charset="0"/>
                <a:sym typeface="Times New Roman"/>
              </a:rPr>
              <a:t>Standard III.A Human Resources</a:t>
            </a:r>
            <a:br>
              <a:rPr lang="en" sz="4000" b="1" dirty="0">
                <a:latin typeface="Times New Roman" panose="02020603050405020304" pitchFamily="18" charset="0"/>
                <a:ea typeface="Times New Roman"/>
                <a:cs typeface="Times New Roman" panose="02020603050405020304" pitchFamily="18" charset="0"/>
                <a:sym typeface="Times New Roman"/>
              </a:rPr>
            </a:br>
            <a:r>
              <a:rPr lang="en" sz="4000" b="1" dirty="0">
                <a:latin typeface="Times New Roman" panose="02020603050405020304" pitchFamily="18" charset="0"/>
                <a:ea typeface="Times New Roman"/>
                <a:cs typeface="Times New Roman" panose="02020603050405020304" pitchFamily="18" charset="0"/>
                <a:sym typeface="Times New Roman"/>
              </a:rPr>
              <a:t>Committee</a:t>
            </a:r>
            <a:endParaRPr sz="4000" b="1" dirty="0">
              <a:latin typeface="Times New Roman" panose="02020603050405020304" pitchFamily="18" charset="0"/>
              <a:ea typeface="Times New Roman"/>
              <a:cs typeface="Times New Roman" panose="02020603050405020304" pitchFamily="18" charset="0"/>
              <a:sym typeface="Times New Roman"/>
            </a:endParaRPr>
          </a:p>
          <a:p>
            <a:pPr algn="ctr">
              <a:buSzPct val="168750"/>
            </a:pPr>
            <a:endParaRPr sz="4000" b="1" dirty="0">
              <a:latin typeface="Times New Roman" panose="02020603050405020304" pitchFamily="18" charset="0"/>
              <a:cs typeface="Times New Roman" panose="02020603050405020304" pitchFamily="18" charset="0"/>
            </a:endParaRPr>
          </a:p>
          <a:p>
            <a:pPr algn="ctr">
              <a:buSzPct val="168750"/>
            </a:pPr>
            <a:endParaRPr sz="4000" b="1" dirty="0">
              <a:latin typeface="Times New Roman" panose="02020603050405020304" pitchFamily="18" charset="0"/>
              <a:cs typeface="Times New Roman" panose="02020603050405020304" pitchFamily="18" charset="0"/>
            </a:endParaRPr>
          </a:p>
        </p:txBody>
      </p:sp>
      <p:sp>
        <p:nvSpPr>
          <p:cNvPr id="361" name="Google Shape;361;p61"/>
          <p:cNvSpPr txBox="1">
            <a:spLocks noGrp="1"/>
          </p:cNvSpPr>
          <p:nvPr>
            <p:ph type="body" idx="1"/>
          </p:nvPr>
        </p:nvSpPr>
        <p:spPr>
          <a:xfrm>
            <a:off x="2331904" y="3607778"/>
            <a:ext cx="9489982" cy="5876400"/>
          </a:xfrm>
          <a:prstGeom prst="rect">
            <a:avLst/>
          </a:prstGeom>
          <a:noFill/>
          <a:ln>
            <a:noFill/>
          </a:ln>
        </p:spPr>
        <p:txBody>
          <a:bodyPr spcFirstLastPara="1" wrap="square" lIns="137150" tIns="68550" rIns="137150" bIns="68550" anchor="t" anchorCtr="0">
            <a:noAutofit/>
          </a:bodyPr>
          <a:lstStyle/>
          <a:p>
            <a:pPr marL="508000" indent="-546100">
              <a:spcBef>
                <a:spcPts val="800"/>
              </a:spcBef>
              <a:buSzPct val="100000"/>
              <a:buFont typeface="Times New Roman"/>
              <a:buChar char="•"/>
            </a:pPr>
            <a:r>
              <a:rPr lang="en" sz="3600" dirty="0">
                <a:latin typeface="Times New Roman"/>
                <a:ea typeface="Times New Roman"/>
                <a:cs typeface="Times New Roman"/>
                <a:sym typeface="Times New Roman"/>
              </a:rPr>
              <a:t>Vice Chancellor Wyman Fong, </a:t>
            </a:r>
            <a:r>
              <a:rPr lang="en" sz="3600" i="1" dirty="0">
                <a:latin typeface="Times New Roman"/>
                <a:ea typeface="Times New Roman"/>
                <a:cs typeface="Times New Roman"/>
                <a:sym typeface="Times New Roman"/>
              </a:rPr>
              <a:t>District Lead</a:t>
            </a:r>
            <a:endParaRPr sz="3600" i="1" dirty="0">
              <a:latin typeface="Times New Roman"/>
              <a:ea typeface="Times New Roman"/>
              <a:cs typeface="Times New Roman"/>
              <a:sym typeface="Times New Roman"/>
            </a:endParaRPr>
          </a:p>
          <a:p>
            <a:pPr marL="508000" indent="-546100">
              <a:spcBef>
                <a:spcPts val="800"/>
              </a:spcBef>
              <a:buSzPct val="100000"/>
              <a:buFont typeface="Times New Roman"/>
              <a:buChar char="•"/>
            </a:pPr>
            <a:r>
              <a:rPr lang="en" sz="3600" dirty="0">
                <a:latin typeface="Times New Roman"/>
                <a:ea typeface="Times New Roman"/>
                <a:cs typeface="Times New Roman"/>
                <a:sym typeface="Times New Roman"/>
              </a:rPr>
              <a:t>Jennifer Druley, </a:t>
            </a:r>
            <a:r>
              <a:rPr lang="en" sz="3600" i="1" dirty="0">
                <a:latin typeface="Times New Roman"/>
                <a:ea typeface="Times New Roman"/>
                <a:cs typeface="Times New Roman"/>
                <a:sym typeface="Times New Roman"/>
              </a:rPr>
              <a:t>Writer</a:t>
            </a:r>
            <a:endParaRPr sz="3600" i="1" dirty="0">
              <a:latin typeface="Times New Roman"/>
              <a:ea typeface="Times New Roman"/>
              <a:cs typeface="Times New Roman"/>
              <a:sym typeface="Times New Roman"/>
            </a:endParaRPr>
          </a:p>
          <a:p>
            <a:pPr marL="508000" indent="-546100">
              <a:spcBef>
                <a:spcPts val="800"/>
              </a:spcBef>
              <a:buSzPct val="100000"/>
              <a:buFont typeface="Times New Roman"/>
              <a:buChar char="•"/>
            </a:pPr>
            <a:r>
              <a:rPr lang="en" sz="3600" dirty="0">
                <a:latin typeface="Times New Roman"/>
                <a:ea typeface="Times New Roman"/>
                <a:cs typeface="Times New Roman"/>
                <a:sym typeface="Times New Roman"/>
              </a:rPr>
              <a:t>Dr. Matt Kritscher, </a:t>
            </a:r>
            <a:r>
              <a:rPr lang="en" sz="3600" i="1" dirty="0">
                <a:latin typeface="Times New Roman"/>
                <a:ea typeface="Times New Roman"/>
                <a:cs typeface="Times New Roman"/>
                <a:sym typeface="Times New Roman"/>
              </a:rPr>
              <a:t>Writer </a:t>
            </a:r>
            <a:endParaRPr sz="3600" i="1" dirty="0">
              <a:latin typeface="Times New Roman"/>
              <a:ea typeface="Times New Roman"/>
              <a:cs typeface="Times New Roman"/>
              <a:sym typeface="Times New Roman"/>
            </a:endParaRPr>
          </a:p>
          <a:p>
            <a:pPr marL="508000" indent="-546100">
              <a:spcBef>
                <a:spcPts val="800"/>
              </a:spcBef>
              <a:buSzPct val="100000"/>
              <a:buFont typeface="Times New Roman"/>
              <a:buChar char="•"/>
            </a:pPr>
            <a:r>
              <a:rPr lang="en" sz="3600" dirty="0">
                <a:latin typeface="Times New Roman"/>
                <a:ea typeface="Times New Roman"/>
                <a:cs typeface="Times New Roman"/>
                <a:sym typeface="Times New Roman"/>
              </a:rPr>
              <a:t>Sadie Ashraf</a:t>
            </a:r>
            <a:endParaRPr sz="3600" dirty="0">
              <a:latin typeface="Times New Roman"/>
              <a:ea typeface="Times New Roman"/>
              <a:cs typeface="Times New Roman"/>
              <a:sym typeface="Times New Roman"/>
            </a:endParaRPr>
          </a:p>
          <a:p>
            <a:pPr marL="508000" indent="-546100">
              <a:spcBef>
                <a:spcPts val="800"/>
              </a:spcBef>
              <a:buSzPct val="100000"/>
              <a:buFont typeface="Times New Roman"/>
              <a:buChar char="•"/>
            </a:pPr>
            <a:r>
              <a:rPr lang="en" sz="3600" dirty="0">
                <a:latin typeface="Times New Roman"/>
                <a:ea typeface="Times New Roman"/>
                <a:cs typeface="Times New Roman"/>
                <a:sym typeface="Times New Roman"/>
              </a:rPr>
              <a:t>Mona Abdoun</a:t>
            </a:r>
            <a:endParaRPr sz="3600" dirty="0">
              <a:latin typeface="Times New Roman"/>
              <a:ea typeface="Times New Roman"/>
              <a:cs typeface="Times New Roman"/>
              <a:sym typeface="Times New Roman"/>
            </a:endParaRPr>
          </a:p>
          <a:p>
            <a:pPr marL="508000" indent="-546100">
              <a:spcBef>
                <a:spcPts val="800"/>
              </a:spcBef>
              <a:buSzPct val="100000"/>
              <a:buFont typeface="Times New Roman"/>
              <a:buChar char="•"/>
            </a:pPr>
            <a:r>
              <a:rPr lang="en" sz="3600" dirty="0">
                <a:latin typeface="Times New Roman"/>
                <a:ea typeface="Times New Roman"/>
                <a:cs typeface="Times New Roman"/>
                <a:sym typeface="Times New Roman"/>
              </a:rPr>
              <a:t>Scott Hildreth</a:t>
            </a:r>
            <a:endParaRPr sz="3600" dirty="0">
              <a:latin typeface="Times New Roman"/>
              <a:ea typeface="Times New Roman"/>
              <a:cs typeface="Times New Roman"/>
              <a:sym typeface="Times New Roman"/>
            </a:endParaRPr>
          </a:p>
          <a:p>
            <a:pPr marL="508000" indent="-546100">
              <a:spcBef>
                <a:spcPts val="800"/>
              </a:spcBef>
              <a:buSzPct val="100000"/>
              <a:buFont typeface="Times New Roman"/>
              <a:buChar char="•"/>
            </a:pPr>
            <a:r>
              <a:rPr lang="en" sz="3600" dirty="0">
                <a:latin typeface="Times New Roman"/>
                <a:ea typeface="Times New Roman"/>
                <a:cs typeface="Times New Roman"/>
                <a:sym typeface="Times New Roman"/>
              </a:rPr>
              <a:t>Karen (K) Metcalf</a:t>
            </a:r>
            <a:endParaRPr sz="3600" dirty="0">
              <a:latin typeface="Times New Roman"/>
              <a:ea typeface="Times New Roman"/>
              <a:cs typeface="Times New Roman"/>
              <a:sym typeface="Times New Roman"/>
            </a:endParaRPr>
          </a:p>
          <a:p>
            <a:pPr marL="508000" indent="-546100">
              <a:spcBef>
                <a:spcPts val="800"/>
              </a:spcBef>
              <a:buSzPct val="100000"/>
              <a:buFont typeface="Times New Roman"/>
              <a:buChar char="•"/>
            </a:pPr>
            <a:r>
              <a:rPr lang="en" sz="3600" dirty="0">
                <a:latin typeface="Times New Roman"/>
                <a:ea typeface="Times New Roman"/>
                <a:cs typeface="Times New Roman"/>
                <a:sym typeface="Times New Roman"/>
              </a:rPr>
              <a:t>Theresa Pedrosa</a:t>
            </a:r>
            <a:endParaRPr sz="3600" dirty="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91"/>
        <p:cNvGrpSpPr/>
        <p:nvPr/>
      </p:nvGrpSpPr>
      <p:grpSpPr>
        <a:xfrm>
          <a:off x="0" y="0"/>
          <a:ext cx="0" cy="0"/>
          <a:chOff x="0" y="0"/>
          <a:chExt cx="0" cy="0"/>
        </a:xfrm>
      </p:grpSpPr>
      <p:sp>
        <p:nvSpPr>
          <p:cNvPr id="393" name="Google Shape;393;p66"/>
          <p:cNvSpPr txBox="1">
            <a:spLocks noGrp="1"/>
          </p:cNvSpPr>
          <p:nvPr>
            <p:ph type="body" idx="1"/>
          </p:nvPr>
        </p:nvSpPr>
        <p:spPr>
          <a:xfrm>
            <a:off x="914399" y="3995449"/>
            <a:ext cx="16459199" cy="5876398"/>
          </a:xfrm>
          <a:prstGeom prst="rect">
            <a:avLst/>
          </a:prstGeom>
          <a:noFill/>
          <a:ln>
            <a:noFill/>
          </a:ln>
        </p:spPr>
        <p:txBody>
          <a:bodyPr spcFirstLastPara="1" wrap="square" lIns="137150" tIns="68550" rIns="137150" bIns="68550" anchor="t" anchorCtr="0">
            <a:noAutofit/>
          </a:bodyPr>
          <a:lstStyle/>
          <a:p>
            <a:pPr marL="0" indent="0">
              <a:spcBef>
                <a:spcPts val="0"/>
              </a:spcBef>
              <a:buSzPts val="1800"/>
              <a:buNone/>
            </a:pPr>
            <a:r>
              <a:rPr lang="en" sz="3200" dirty="0">
                <a:latin typeface="Times New Roman" panose="02020603050405020304" pitchFamily="18" charset="0"/>
                <a:cs typeface="Times New Roman" panose="02020603050405020304" pitchFamily="18" charset="0"/>
              </a:rPr>
              <a:t>The College Facilities Committee meets regularly to review and discuss campus priorities for capital improvements, technology enhancements, and sustainability goals for the campus.</a:t>
            </a:r>
            <a:endParaRPr sz="3200" dirty="0">
              <a:latin typeface="Times New Roman" panose="02020603050405020304" pitchFamily="18" charset="0"/>
              <a:cs typeface="Times New Roman" panose="02020603050405020304" pitchFamily="18" charset="0"/>
            </a:endParaRPr>
          </a:p>
          <a:p>
            <a:pPr marL="0" indent="0">
              <a:spcBef>
                <a:spcPts val="0"/>
              </a:spcBef>
              <a:buSzPts val="1800"/>
              <a:buNone/>
            </a:pPr>
            <a:endParaRPr sz="3200" dirty="0">
              <a:latin typeface="Times New Roman" panose="02020603050405020304" pitchFamily="18" charset="0"/>
              <a:cs typeface="Times New Roman" panose="02020603050405020304" pitchFamily="18" charset="0"/>
            </a:endParaRPr>
          </a:p>
          <a:p>
            <a:pPr marL="508000" indent="-508000">
              <a:spcBef>
                <a:spcPts val="800"/>
              </a:spcBef>
              <a:buSzPts val="1800"/>
            </a:pPr>
            <a:r>
              <a:rPr lang="en" sz="3200" dirty="0">
                <a:latin typeface="Times New Roman" panose="02020603050405020304" pitchFamily="18" charset="0"/>
                <a:cs typeface="Times New Roman" panose="02020603050405020304" pitchFamily="18" charset="0"/>
              </a:rPr>
              <a:t>Small Capital Project review for division presented projects</a:t>
            </a:r>
            <a:endParaRPr sz="3200" dirty="0">
              <a:latin typeface="Times New Roman" panose="02020603050405020304" pitchFamily="18" charset="0"/>
              <a:cs typeface="Times New Roman" panose="02020603050405020304" pitchFamily="18" charset="0"/>
            </a:endParaRPr>
          </a:p>
          <a:p>
            <a:pPr marL="508000" indent="-508000">
              <a:spcBef>
                <a:spcPts val="800"/>
              </a:spcBef>
              <a:buSzPts val="1800"/>
            </a:pPr>
            <a:r>
              <a:rPr lang="en" sz="3200" dirty="0">
                <a:latin typeface="Times New Roman" panose="02020603050405020304" pitchFamily="18" charset="0"/>
                <a:cs typeface="Times New Roman" panose="02020603050405020304" pitchFamily="18" charset="0"/>
              </a:rPr>
              <a:t>Campus On-Line Mapping System implemented</a:t>
            </a:r>
            <a:endParaRPr sz="3200" dirty="0">
              <a:latin typeface="Times New Roman" panose="02020603050405020304" pitchFamily="18" charset="0"/>
              <a:cs typeface="Times New Roman" panose="02020603050405020304" pitchFamily="18" charset="0"/>
            </a:endParaRPr>
          </a:p>
          <a:p>
            <a:pPr marL="508000" indent="-508000">
              <a:spcBef>
                <a:spcPts val="800"/>
              </a:spcBef>
              <a:buSzPts val="1800"/>
            </a:pPr>
            <a:r>
              <a:rPr lang="en" sz="3200" dirty="0">
                <a:latin typeface="Times New Roman" panose="02020603050405020304" pitchFamily="18" charset="0"/>
                <a:cs typeface="Times New Roman" panose="02020603050405020304" pitchFamily="18" charset="0"/>
              </a:rPr>
              <a:t>Instructional Equipment Requests</a:t>
            </a:r>
            <a:endParaRPr sz="3200" dirty="0">
              <a:latin typeface="Times New Roman" panose="02020603050405020304" pitchFamily="18" charset="0"/>
              <a:cs typeface="Times New Roman" panose="02020603050405020304" pitchFamily="18" charset="0"/>
            </a:endParaRPr>
          </a:p>
          <a:p>
            <a:pPr marL="508000" indent="-508000">
              <a:spcBef>
                <a:spcPts val="800"/>
              </a:spcBef>
              <a:buSzPts val="1800"/>
            </a:pPr>
            <a:r>
              <a:rPr lang="en" sz="3200" dirty="0">
                <a:latin typeface="Times New Roman" panose="02020603050405020304" pitchFamily="18" charset="0"/>
                <a:cs typeface="Times New Roman" panose="02020603050405020304" pitchFamily="18" charset="0"/>
              </a:rPr>
              <a:t>Updates on Capital Improvement Projects</a:t>
            </a:r>
            <a:endParaRPr sz="3200" dirty="0">
              <a:latin typeface="Times New Roman" panose="02020603050405020304" pitchFamily="18" charset="0"/>
              <a:cs typeface="Times New Roman" panose="02020603050405020304" pitchFamily="18" charset="0"/>
            </a:endParaRPr>
          </a:p>
          <a:p>
            <a:pPr marL="508000" indent="-508000">
              <a:spcBef>
                <a:spcPts val="800"/>
              </a:spcBef>
              <a:buSzPts val="1800"/>
            </a:pPr>
            <a:r>
              <a:rPr lang="en" sz="3200" dirty="0">
                <a:latin typeface="Times New Roman" panose="02020603050405020304" pitchFamily="18" charset="0"/>
                <a:cs typeface="Times New Roman" panose="02020603050405020304" pitchFamily="18" charset="0"/>
              </a:rPr>
              <a:t>Coordination across the district on Sustainability Goals including EV Charging Systems, college practices, APPA standards for custodial, grounds and maintenance staffing, Security System standards</a:t>
            </a:r>
            <a:endParaRPr sz="3200" dirty="0">
              <a:latin typeface="Times New Roman" panose="02020603050405020304" pitchFamily="18" charset="0"/>
              <a:cs typeface="Times New Roman" panose="02020603050405020304" pitchFamily="18" charset="0"/>
            </a:endParaRPr>
          </a:p>
        </p:txBody>
      </p:sp>
      <p:sp>
        <p:nvSpPr>
          <p:cNvPr id="4" name="Google Shape;386;p65">
            <a:extLst>
              <a:ext uri="{FF2B5EF4-FFF2-40B4-BE49-F238E27FC236}">
                <a16:creationId xmlns:a16="http://schemas.microsoft.com/office/drawing/2014/main" id="{56C96972-B495-4E13-B76C-85A66FB61C07}"/>
              </a:ext>
            </a:extLst>
          </p:cNvPr>
          <p:cNvSpPr txBox="1">
            <a:spLocks/>
          </p:cNvSpPr>
          <p:nvPr/>
        </p:nvSpPr>
        <p:spPr>
          <a:xfrm>
            <a:off x="914400" y="1743783"/>
            <a:ext cx="16459200" cy="1714500"/>
          </a:xfrm>
          <a:prstGeom prst="rect">
            <a:avLst/>
          </a:prstGeom>
          <a:noFill/>
          <a:ln>
            <a:noFill/>
          </a:ln>
        </p:spPr>
        <p:txBody>
          <a:bodyPr spcFirstLastPara="1" wrap="square" lIns="137150" tIns="68550" rIns="137150" bIns="6855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ctr">
              <a:buSzPts val="2700"/>
            </a:pPr>
            <a:r>
              <a:rPr lang="en-US" sz="4000" b="1" dirty="0">
                <a:latin typeface="Times New Roman"/>
                <a:ea typeface="Times New Roman"/>
                <a:cs typeface="Times New Roman"/>
                <a:sym typeface="Times New Roman"/>
              </a:rPr>
              <a:t>Standard </a:t>
            </a:r>
            <a:r>
              <a:rPr lang="en-US" sz="4000" b="1" dirty="0">
                <a:latin typeface="Times New Roman" panose="02020603050405020304" pitchFamily="18" charset="0"/>
                <a:cs typeface="Times New Roman" panose="02020603050405020304" pitchFamily="18" charset="0"/>
              </a:rPr>
              <a:t>III.B Physical Resources</a:t>
            </a:r>
          </a:p>
          <a:p>
            <a:pPr algn="ctr">
              <a:buSzPts val="2700"/>
            </a:pPr>
            <a:r>
              <a:rPr lang="en-US" sz="4000" b="1" dirty="0">
                <a:latin typeface="Times New Roman" panose="02020603050405020304" pitchFamily="18" charset="0"/>
                <a:cs typeface="Times New Roman" panose="02020603050405020304" pitchFamily="18" charset="0"/>
              </a:rPr>
              <a:t>Key Processes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98"/>
        <p:cNvGrpSpPr/>
        <p:nvPr/>
      </p:nvGrpSpPr>
      <p:grpSpPr>
        <a:xfrm>
          <a:off x="0" y="0"/>
          <a:ext cx="0" cy="0"/>
          <a:chOff x="0" y="0"/>
          <a:chExt cx="0" cy="0"/>
        </a:xfrm>
      </p:grpSpPr>
      <p:sp>
        <p:nvSpPr>
          <p:cNvPr id="399" name="Google Shape;399;p67"/>
          <p:cNvSpPr txBox="1">
            <a:spLocks noGrp="1"/>
          </p:cNvSpPr>
          <p:nvPr>
            <p:ph type="title"/>
          </p:nvPr>
        </p:nvSpPr>
        <p:spPr>
          <a:xfrm>
            <a:off x="914400" y="1743783"/>
            <a:ext cx="16459200" cy="1714500"/>
          </a:xfrm>
          <a:prstGeom prst="rect">
            <a:avLst/>
          </a:prstGeom>
          <a:noFill/>
          <a:ln>
            <a:noFill/>
          </a:ln>
        </p:spPr>
        <p:txBody>
          <a:bodyPr spcFirstLastPara="1" wrap="square" lIns="137150" tIns="68550" rIns="137150" bIns="68550" anchor="ctr" anchorCtr="0">
            <a:normAutofit/>
          </a:bodyPr>
          <a:lstStyle/>
          <a:p>
            <a:pPr lvl="0" algn="ctr">
              <a:buSzPts val="2700"/>
            </a:pPr>
            <a:r>
              <a:rPr lang="en" sz="4000" b="1" dirty="0">
                <a:latin typeface="Times New Roman"/>
                <a:ea typeface="Times New Roman"/>
                <a:cs typeface="Times New Roman"/>
                <a:sym typeface="Times New Roman"/>
              </a:rPr>
              <a:t>Standard </a:t>
            </a:r>
            <a:r>
              <a:rPr lang="en" sz="4000" b="1" dirty="0">
                <a:latin typeface="Times New Roman" panose="02020603050405020304" pitchFamily="18" charset="0"/>
                <a:cs typeface="Times New Roman" panose="02020603050405020304" pitchFamily="18" charset="0"/>
              </a:rPr>
              <a:t>III.B Physical Resources</a:t>
            </a:r>
            <a:endParaRPr sz="4000" b="1" dirty="0">
              <a:latin typeface="Times New Roman" panose="02020603050405020304" pitchFamily="18" charset="0"/>
              <a:cs typeface="Times New Roman" panose="02020603050405020304" pitchFamily="18" charset="0"/>
            </a:endParaRPr>
          </a:p>
          <a:p>
            <a:pPr algn="ctr">
              <a:buSzPts val="2700"/>
            </a:pPr>
            <a:r>
              <a:rPr lang="en" sz="4000" b="1" dirty="0">
                <a:latin typeface="Times New Roman" panose="02020603050405020304" pitchFamily="18" charset="0"/>
                <a:cs typeface="Times New Roman" panose="02020603050405020304" pitchFamily="18" charset="0"/>
              </a:rPr>
              <a:t>Key Evidence</a:t>
            </a:r>
            <a:endParaRPr sz="4000" b="1" dirty="0">
              <a:latin typeface="Times New Roman" panose="02020603050405020304" pitchFamily="18" charset="0"/>
              <a:cs typeface="Times New Roman" panose="02020603050405020304" pitchFamily="18" charset="0"/>
            </a:endParaRPr>
          </a:p>
        </p:txBody>
      </p:sp>
      <p:sp>
        <p:nvSpPr>
          <p:cNvPr id="400" name="Google Shape;400;p67"/>
          <p:cNvSpPr txBox="1">
            <a:spLocks noGrp="1"/>
          </p:cNvSpPr>
          <p:nvPr>
            <p:ph type="body" idx="1"/>
          </p:nvPr>
        </p:nvSpPr>
        <p:spPr>
          <a:xfrm>
            <a:off x="914400" y="3825204"/>
            <a:ext cx="16459200" cy="6461796"/>
          </a:xfrm>
          <a:prstGeom prst="rect">
            <a:avLst/>
          </a:prstGeom>
          <a:noFill/>
          <a:ln>
            <a:noFill/>
          </a:ln>
        </p:spPr>
        <p:txBody>
          <a:bodyPr spcFirstLastPara="1" wrap="square" lIns="137150" tIns="68550" rIns="137150" bIns="68550" anchor="t" anchorCtr="0">
            <a:normAutofit/>
          </a:bodyPr>
          <a:lstStyle/>
          <a:p>
            <a:pPr marL="0" indent="0">
              <a:spcBef>
                <a:spcPts val="0"/>
              </a:spcBef>
              <a:buSzPts val="1800"/>
              <a:buNone/>
            </a:pPr>
            <a:r>
              <a:rPr lang="en" sz="3200" dirty="0">
                <a:latin typeface="Times New Roman" panose="02020603050405020304" pitchFamily="18" charset="0"/>
                <a:cs typeface="Times New Roman" panose="02020603050405020304" pitchFamily="18" charset="0"/>
              </a:rPr>
              <a:t>The College has prioritized the following projects from the Facilities Master Plan for Bond Funded Improvements:</a:t>
            </a:r>
          </a:p>
          <a:p>
            <a:pPr marL="0" indent="0">
              <a:spcBef>
                <a:spcPts val="0"/>
              </a:spcBef>
              <a:buSzPts val="1800"/>
              <a:buNone/>
            </a:pPr>
            <a:endParaRPr sz="3200" b="1" dirty="0">
              <a:latin typeface="Times New Roman" panose="02020603050405020304" pitchFamily="18" charset="0"/>
              <a:cs typeface="Times New Roman" panose="02020603050405020304" pitchFamily="18" charset="0"/>
            </a:endParaRPr>
          </a:p>
          <a:p>
            <a:pPr marL="508000" indent="-508000">
              <a:spcBef>
                <a:spcPts val="800"/>
              </a:spcBef>
              <a:buSzPct val="100000"/>
            </a:pPr>
            <a:r>
              <a:rPr lang="en" sz="3200" dirty="0">
                <a:latin typeface="Times New Roman" panose="02020603050405020304" pitchFamily="18" charset="0"/>
                <a:cs typeface="Times New Roman" panose="02020603050405020304" pitchFamily="18" charset="0"/>
              </a:rPr>
              <a:t>Biology Phase 1 – $26 million complete Fall 2020</a:t>
            </a:r>
            <a:endParaRPr sz="3200" dirty="0">
              <a:latin typeface="Times New Roman" panose="02020603050405020304" pitchFamily="18" charset="0"/>
              <a:cs typeface="Times New Roman" panose="02020603050405020304" pitchFamily="18" charset="0"/>
            </a:endParaRPr>
          </a:p>
          <a:p>
            <a:pPr marL="508000" indent="-508000">
              <a:spcBef>
                <a:spcPts val="800"/>
              </a:spcBef>
              <a:buSzPct val="100000"/>
            </a:pPr>
            <a:r>
              <a:rPr lang="en" sz="3200" dirty="0">
                <a:latin typeface="Times New Roman" panose="02020603050405020304" pitchFamily="18" charset="0"/>
                <a:cs typeface="Times New Roman" panose="02020603050405020304" pitchFamily="18" charset="0"/>
              </a:rPr>
              <a:t>Fire Training Facility – $20 million complete 2022</a:t>
            </a:r>
            <a:endParaRPr sz="3200" dirty="0">
              <a:latin typeface="Times New Roman" panose="02020603050405020304" pitchFamily="18" charset="0"/>
              <a:cs typeface="Times New Roman" panose="02020603050405020304" pitchFamily="18" charset="0"/>
            </a:endParaRPr>
          </a:p>
          <a:p>
            <a:pPr marL="508000" indent="-508000">
              <a:spcBef>
                <a:spcPts val="800"/>
              </a:spcBef>
              <a:buSzPct val="100000"/>
            </a:pPr>
            <a:r>
              <a:rPr lang="en" sz="3200" dirty="0">
                <a:latin typeface="Times New Roman" panose="02020603050405020304" pitchFamily="18" charset="0"/>
                <a:cs typeface="Times New Roman" panose="02020603050405020304" pitchFamily="18" charset="0"/>
              </a:rPr>
              <a:t>Library Learning Connection – $99 million complete 2024</a:t>
            </a:r>
            <a:endParaRPr sz="3200" dirty="0">
              <a:latin typeface="Times New Roman" panose="02020603050405020304" pitchFamily="18" charset="0"/>
              <a:cs typeface="Times New Roman" panose="02020603050405020304" pitchFamily="18" charset="0"/>
            </a:endParaRPr>
          </a:p>
          <a:p>
            <a:pPr marL="508000" indent="-508000">
              <a:spcBef>
                <a:spcPts val="800"/>
              </a:spcBef>
              <a:buSzPct val="100000"/>
            </a:pPr>
            <a:r>
              <a:rPr lang="en" sz="3200" dirty="0">
                <a:latin typeface="Times New Roman" panose="02020603050405020304" pitchFamily="18" charset="0"/>
                <a:cs typeface="Times New Roman" panose="02020603050405020304" pitchFamily="18" charset="0"/>
              </a:rPr>
              <a:t>Biology Phase 2 (STEM) – $49 million complete 2025</a:t>
            </a:r>
            <a:endParaRPr sz="3200" dirty="0">
              <a:latin typeface="Times New Roman" panose="02020603050405020304" pitchFamily="18" charset="0"/>
              <a:cs typeface="Times New Roman" panose="02020603050405020304" pitchFamily="18" charset="0"/>
            </a:endParaRPr>
          </a:p>
          <a:p>
            <a:pPr marL="508000" indent="-508000">
              <a:spcBef>
                <a:spcPts val="800"/>
              </a:spcBef>
              <a:buSzPct val="100000"/>
            </a:pPr>
            <a:r>
              <a:rPr lang="en" sz="3200" dirty="0">
                <a:latin typeface="Times New Roman" panose="02020603050405020304" pitchFamily="18" charset="0"/>
                <a:cs typeface="Times New Roman" panose="02020603050405020304" pitchFamily="18" charset="0"/>
              </a:rPr>
              <a:t>Classroom/Lab Equipment – $40 million ongoing</a:t>
            </a:r>
            <a:endParaRPr sz="3200" dirty="0">
              <a:latin typeface="Times New Roman" panose="02020603050405020304" pitchFamily="18" charset="0"/>
              <a:cs typeface="Times New Roman" panose="02020603050405020304" pitchFamily="18" charset="0"/>
            </a:endParaRPr>
          </a:p>
          <a:p>
            <a:pPr marL="508000" indent="-508000">
              <a:spcBef>
                <a:spcPts val="800"/>
              </a:spcBef>
              <a:buSzPct val="100000"/>
            </a:pPr>
            <a:r>
              <a:rPr lang="en" sz="3200" dirty="0">
                <a:latin typeface="Times New Roman" panose="02020603050405020304" pitchFamily="18" charset="0"/>
                <a:cs typeface="Times New Roman" panose="02020603050405020304" pitchFamily="18" charset="0"/>
              </a:rPr>
              <a:t>Maintenance &amp; Operations – $16 million complete 2025</a:t>
            </a:r>
            <a:endParaRPr sz="3200" dirty="0">
              <a:latin typeface="Times New Roman" panose="02020603050405020304" pitchFamily="18" charset="0"/>
              <a:cs typeface="Times New Roman" panose="02020603050405020304" pitchFamily="18" charset="0"/>
            </a:endParaRPr>
          </a:p>
          <a:p>
            <a:pPr marL="508000" indent="-279400">
              <a:spcBef>
                <a:spcPts val="800"/>
              </a:spcBef>
              <a:buSzPts val="1800"/>
              <a:buNone/>
            </a:pP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04"/>
        <p:cNvGrpSpPr/>
        <p:nvPr/>
      </p:nvGrpSpPr>
      <p:grpSpPr>
        <a:xfrm>
          <a:off x="0" y="0"/>
          <a:ext cx="0" cy="0"/>
          <a:chOff x="0" y="0"/>
          <a:chExt cx="0" cy="0"/>
        </a:xfrm>
      </p:grpSpPr>
      <p:sp>
        <p:nvSpPr>
          <p:cNvPr id="405" name="Google Shape;405;p68"/>
          <p:cNvSpPr txBox="1">
            <a:spLocks noGrp="1"/>
          </p:cNvSpPr>
          <p:nvPr>
            <p:ph type="title"/>
          </p:nvPr>
        </p:nvSpPr>
        <p:spPr>
          <a:xfrm>
            <a:off x="914400" y="1743783"/>
            <a:ext cx="16459200" cy="1714500"/>
          </a:xfrm>
          <a:prstGeom prst="rect">
            <a:avLst/>
          </a:prstGeom>
          <a:noFill/>
          <a:ln>
            <a:noFill/>
          </a:ln>
        </p:spPr>
        <p:txBody>
          <a:bodyPr spcFirstLastPara="1" wrap="square" lIns="137150" tIns="68550" rIns="137150" bIns="68550" anchor="ctr" anchorCtr="0">
            <a:normAutofit/>
          </a:bodyPr>
          <a:lstStyle/>
          <a:p>
            <a:pPr lvl="0" algn="ctr">
              <a:buSzPts val="2700"/>
            </a:pPr>
            <a:r>
              <a:rPr lang="en" sz="4000" b="1" dirty="0">
                <a:latin typeface="Times New Roman"/>
                <a:ea typeface="Times New Roman"/>
                <a:cs typeface="Times New Roman"/>
                <a:sym typeface="Times New Roman"/>
              </a:rPr>
              <a:t>Standard </a:t>
            </a:r>
            <a:r>
              <a:rPr lang="en" sz="4000" b="1" dirty="0">
                <a:latin typeface="Times New Roman" panose="02020603050405020304" pitchFamily="18" charset="0"/>
                <a:cs typeface="Times New Roman" panose="02020603050405020304" pitchFamily="18" charset="0"/>
              </a:rPr>
              <a:t>III.B Physical Resources</a:t>
            </a:r>
            <a:endParaRPr sz="4000" b="1" dirty="0">
              <a:latin typeface="Times New Roman" panose="02020603050405020304" pitchFamily="18" charset="0"/>
              <a:cs typeface="Times New Roman" panose="02020603050405020304" pitchFamily="18" charset="0"/>
            </a:endParaRPr>
          </a:p>
          <a:p>
            <a:pPr algn="ctr">
              <a:buSzPts val="2700"/>
            </a:pPr>
            <a:r>
              <a:rPr lang="en" sz="4000" b="1" dirty="0">
                <a:latin typeface="Times New Roman" panose="02020603050405020304" pitchFamily="18" charset="0"/>
                <a:cs typeface="Times New Roman" panose="02020603050405020304" pitchFamily="18" charset="0"/>
              </a:rPr>
              <a:t>Key Evidence </a:t>
            </a:r>
            <a:endParaRPr sz="4000" b="1" dirty="0">
              <a:latin typeface="Times New Roman" panose="02020603050405020304" pitchFamily="18" charset="0"/>
              <a:cs typeface="Times New Roman" panose="02020603050405020304" pitchFamily="18" charset="0"/>
            </a:endParaRPr>
          </a:p>
        </p:txBody>
      </p:sp>
      <p:sp>
        <p:nvSpPr>
          <p:cNvPr id="406" name="Google Shape;406;p68"/>
          <p:cNvSpPr txBox="1">
            <a:spLocks noGrp="1"/>
          </p:cNvSpPr>
          <p:nvPr>
            <p:ph type="body" idx="1"/>
          </p:nvPr>
        </p:nvSpPr>
        <p:spPr>
          <a:xfrm>
            <a:off x="914400" y="3918857"/>
            <a:ext cx="16459200" cy="5782746"/>
          </a:xfrm>
          <a:prstGeom prst="rect">
            <a:avLst/>
          </a:prstGeom>
          <a:noFill/>
          <a:ln>
            <a:noFill/>
          </a:ln>
        </p:spPr>
        <p:txBody>
          <a:bodyPr spcFirstLastPara="1" wrap="square" lIns="137150" tIns="68550" rIns="137150" bIns="68550" anchor="t" anchorCtr="0">
            <a:noAutofit/>
          </a:bodyPr>
          <a:lstStyle/>
          <a:p>
            <a:pPr marL="0" indent="0">
              <a:spcBef>
                <a:spcPts val="0"/>
              </a:spcBef>
              <a:buSzPts val="2700"/>
              <a:buNone/>
            </a:pPr>
            <a:r>
              <a:rPr lang="en" sz="3200" b="1" dirty="0">
                <a:latin typeface="Times New Roman" panose="02020603050405020304" pitchFamily="18" charset="0"/>
                <a:cs typeface="Times New Roman" panose="02020603050405020304" pitchFamily="18" charset="0"/>
              </a:rPr>
              <a:t>Improvements to Campus Safety &amp; Security</a:t>
            </a:r>
            <a:endParaRPr sz="3200" b="1" dirty="0">
              <a:latin typeface="Times New Roman" panose="02020603050405020304" pitchFamily="18" charset="0"/>
              <a:cs typeface="Times New Roman" panose="02020603050405020304" pitchFamily="18" charset="0"/>
            </a:endParaRPr>
          </a:p>
          <a:p>
            <a:pPr marL="0" indent="0" algn="ctr">
              <a:spcBef>
                <a:spcPts val="0"/>
              </a:spcBef>
              <a:buSzPts val="2700"/>
              <a:buNone/>
            </a:pPr>
            <a:endParaRPr sz="3200" b="1" dirty="0">
              <a:latin typeface="Times New Roman" panose="02020603050405020304" pitchFamily="18" charset="0"/>
              <a:cs typeface="Times New Roman" panose="02020603050405020304" pitchFamily="18" charset="0"/>
            </a:endParaRPr>
          </a:p>
          <a:p>
            <a:pPr marL="508000" indent="-508000">
              <a:spcBef>
                <a:spcPts val="800"/>
              </a:spcBef>
              <a:buSzPct val="100000"/>
            </a:pPr>
            <a:r>
              <a:rPr lang="en" sz="3200" dirty="0">
                <a:latin typeface="Times New Roman" panose="02020603050405020304" pitchFamily="18" charset="0"/>
                <a:cs typeface="Times New Roman" panose="02020603050405020304" pitchFamily="18" charset="0"/>
              </a:rPr>
              <a:t>Safe Schools Locks – completed 2020</a:t>
            </a:r>
            <a:endParaRPr sz="3200" dirty="0">
              <a:latin typeface="Times New Roman" panose="02020603050405020304" pitchFamily="18" charset="0"/>
              <a:cs typeface="Times New Roman" panose="02020603050405020304" pitchFamily="18" charset="0"/>
            </a:endParaRPr>
          </a:p>
          <a:p>
            <a:pPr marL="508000" indent="-508000">
              <a:spcBef>
                <a:spcPts val="800"/>
              </a:spcBef>
              <a:buSzPct val="100000"/>
            </a:pPr>
            <a:r>
              <a:rPr lang="en" sz="3200" dirty="0">
                <a:latin typeface="Times New Roman" panose="02020603050405020304" pitchFamily="18" charset="0"/>
                <a:cs typeface="Times New Roman" panose="02020603050405020304" pitchFamily="18" charset="0"/>
              </a:rPr>
              <a:t>Fire Alarm and Remote Annunciation – completed 2020</a:t>
            </a:r>
            <a:endParaRPr sz="3200" dirty="0">
              <a:latin typeface="Times New Roman" panose="02020603050405020304" pitchFamily="18" charset="0"/>
              <a:cs typeface="Times New Roman" panose="02020603050405020304" pitchFamily="18" charset="0"/>
            </a:endParaRPr>
          </a:p>
          <a:p>
            <a:pPr marL="508000" indent="-508000">
              <a:spcBef>
                <a:spcPts val="800"/>
              </a:spcBef>
              <a:buSzPct val="100000"/>
            </a:pPr>
            <a:r>
              <a:rPr lang="en" sz="3200" dirty="0">
                <a:latin typeface="Times New Roman" panose="02020603050405020304" pitchFamily="18" charset="0"/>
                <a:cs typeface="Times New Roman" panose="02020603050405020304" pitchFamily="18" charset="0"/>
              </a:rPr>
              <a:t>Campus Safety Lighting – completed 2020</a:t>
            </a:r>
            <a:endParaRPr sz="3200" dirty="0">
              <a:latin typeface="Times New Roman" panose="02020603050405020304" pitchFamily="18" charset="0"/>
              <a:cs typeface="Times New Roman" panose="02020603050405020304" pitchFamily="18" charset="0"/>
            </a:endParaRPr>
          </a:p>
          <a:p>
            <a:pPr marL="508000" indent="-508000">
              <a:spcBef>
                <a:spcPts val="800"/>
              </a:spcBef>
              <a:buSzPct val="100000"/>
            </a:pPr>
            <a:r>
              <a:rPr lang="en" sz="3200" dirty="0">
                <a:latin typeface="Times New Roman" panose="02020603050405020304" pitchFamily="18" charset="0"/>
                <a:cs typeface="Times New Roman" panose="02020603050405020304" pitchFamily="18" charset="0"/>
              </a:rPr>
              <a:t>MPOE Replacement – completed 2021</a:t>
            </a:r>
            <a:endParaRPr sz="3200" dirty="0">
              <a:latin typeface="Times New Roman" panose="02020603050405020304" pitchFamily="18" charset="0"/>
              <a:cs typeface="Times New Roman" panose="02020603050405020304" pitchFamily="18" charset="0"/>
            </a:endParaRPr>
          </a:p>
          <a:p>
            <a:pPr marL="508000" indent="-508000">
              <a:spcBef>
                <a:spcPts val="800"/>
              </a:spcBef>
              <a:buSzPct val="100000"/>
            </a:pPr>
            <a:r>
              <a:rPr lang="en" sz="3200" dirty="0">
                <a:latin typeface="Times New Roman" panose="02020603050405020304" pitchFamily="18" charset="0"/>
                <a:cs typeface="Times New Roman" panose="02020603050405020304" pitchFamily="18" charset="0"/>
              </a:rPr>
              <a:t>Emergency Call Stations – completed 2021</a:t>
            </a:r>
            <a:endParaRPr sz="3200" dirty="0">
              <a:latin typeface="Times New Roman" panose="02020603050405020304" pitchFamily="18" charset="0"/>
              <a:cs typeface="Times New Roman" panose="02020603050405020304" pitchFamily="18" charset="0"/>
            </a:endParaRPr>
          </a:p>
          <a:p>
            <a:pPr marL="508000" indent="-508000">
              <a:spcBef>
                <a:spcPts val="800"/>
              </a:spcBef>
              <a:buSzPct val="100000"/>
            </a:pPr>
            <a:r>
              <a:rPr lang="en" sz="3200" dirty="0">
                <a:latin typeface="Times New Roman" panose="02020603050405020304" pitchFamily="18" charset="0"/>
                <a:cs typeface="Times New Roman" panose="02020603050405020304" pitchFamily="18" charset="0"/>
              </a:rPr>
              <a:t>Security Management System Replacement – completed 2022</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10"/>
        <p:cNvGrpSpPr/>
        <p:nvPr/>
      </p:nvGrpSpPr>
      <p:grpSpPr>
        <a:xfrm>
          <a:off x="0" y="0"/>
          <a:ext cx="0" cy="0"/>
          <a:chOff x="0" y="0"/>
          <a:chExt cx="0" cy="0"/>
        </a:xfrm>
      </p:grpSpPr>
      <p:sp>
        <p:nvSpPr>
          <p:cNvPr id="411" name="Google Shape;411;p69"/>
          <p:cNvSpPr txBox="1">
            <a:spLocks noGrp="1"/>
          </p:cNvSpPr>
          <p:nvPr>
            <p:ph type="title"/>
          </p:nvPr>
        </p:nvSpPr>
        <p:spPr>
          <a:xfrm>
            <a:off x="914400" y="1743782"/>
            <a:ext cx="16459200" cy="1714500"/>
          </a:xfrm>
          <a:prstGeom prst="rect">
            <a:avLst/>
          </a:prstGeom>
          <a:noFill/>
          <a:ln>
            <a:noFill/>
          </a:ln>
        </p:spPr>
        <p:txBody>
          <a:bodyPr spcFirstLastPara="1" wrap="square" lIns="137150" tIns="68550" rIns="137150" bIns="68550" anchor="ctr" anchorCtr="0">
            <a:noAutofit/>
          </a:bodyPr>
          <a:lstStyle/>
          <a:p>
            <a:pPr lvl="0" algn="ctr">
              <a:buSzPts val="2700"/>
            </a:pPr>
            <a:r>
              <a:rPr lang="en" sz="4000" b="1" dirty="0">
                <a:latin typeface="Times New Roman"/>
                <a:ea typeface="Times New Roman"/>
                <a:cs typeface="Times New Roman"/>
                <a:sym typeface="Times New Roman"/>
              </a:rPr>
              <a:t>Standard </a:t>
            </a:r>
            <a:r>
              <a:rPr lang="en" sz="4000" b="1" dirty="0">
                <a:latin typeface="Times New Roman" panose="02020603050405020304" pitchFamily="18" charset="0"/>
                <a:cs typeface="Times New Roman" panose="02020603050405020304" pitchFamily="18" charset="0"/>
              </a:rPr>
              <a:t>III.C Technology Resources </a:t>
            </a:r>
            <a:br>
              <a:rPr lang="en" sz="4000" b="1" dirty="0">
                <a:latin typeface="Times New Roman" panose="02020603050405020304" pitchFamily="18" charset="0"/>
                <a:cs typeface="Times New Roman" panose="02020603050405020304" pitchFamily="18" charset="0"/>
              </a:rPr>
            </a:br>
            <a:r>
              <a:rPr lang="en" sz="4000" b="1" dirty="0">
                <a:latin typeface="Times New Roman" panose="02020603050405020304" pitchFamily="18" charset="0"/>
                <a:cs typeface="Times New Roman" panose="02020603050405020304" pitchFamily="18" charset="0"/>
              </a:rPr>
              <a:t>Committee</a:t>
            </a:r>
            <a:endParaRPr sz="4000" b="1" dirty="0">
              <a:latin typeface="Times New Roman" panose="02020603050405020304" pitchFamily="18" charset="0"/>
              <a:cs typeface="Times New Roman" panose="02020603050405020304" pitchFamily="18" charset="0"/>
            </a:endParaRPr>
          </a:p>
        </p:txBody>
      </p:sp>
      <p:sp>
        <p:nvSpPr>
          <p:cNvPr id="412" name="Google Shape;412;p69"/>
          <p:cNvSpPr txBox="1">
            <a:spLocks noGrp="1"/>
          </p:cNvSpPr>
          <p:nvPr>
            <p:ph type="body" idx="1"/>
          </p:nvPr>
        </p:nvSpPr>
        <p:spPr>
          <a:xfrm>
            <a:off x="2412693" y="3957407"/>
            <a:ext cx="8772758" cy="5876398"/>
          </a:xfrm>
          <a:prstGeom prst="rect">
            <a:avLst/>
          </a:prstGeom>
          <a:noFill/>
          <a:ln>
            <a:noFill/>
          </a:ln>
        </p:spPr>
        <p:txBody>
          <a:bodyPr spcFirstLastPara="1" wrap="square" lIns="137150" tIns="68550" rIns="137150" bIns="68550" anchor="t" anchorCtr="0">
            <a:normAutofit/>
          </a:bodyPr>
          <a:lstStyle/>
          <a:p>
            <a:pPr marL="800100" indent="-571500">
              <a:spcBef>
                <a:spcPts val="0"/>
              </a:spcBef>
              <a:buSzPts val="1800"/>
            </a:pPr>
            <a:endParaRPr dirty="0">
              <a:latin typeface="Times New Roman" panose="02020603050405020304" pitchFamily="18" charset="0"/>
              <a:cs typeface="Times New Roman" panose="02020603050405020304" pitchFamily="18" charset="0"/>
            </a:endParaRPr>
          </a:p>
          <a:p>
            <a:pPr marL="800100" indent="-571500">
              <a:spcBef>
                <a:spcPts val="0"/>
              </a:spcBef>
              <a:buSzPct val="100000"/>
            </a:pPr>
            <a:r>
              <a:rPr lang="en" sz="3600" dirty="0">
                <a:latin typeface="Times New Roman" panose="02020603050405020304" pitchFamily="18" charset="0"/>
                <a:cs typeface="Times New Roman" panose="02020603050405020304" pitchFamily="18" charset="0"/>
              </a:rPr>
              <a:t>Nathaniel Rice </a:t>
            </a:r>
            <a:endParaRPr sz="3600" dirty="0">
              <a:latin typeface="Times New Roman" panose="02020603050405020304" pitchFamily="18" charset="0"/>
              <a:cs typeface="Times New Roman" panose="02020603050405020304" pitchFamily="18" charset="0"/>
            </a:endParaRPr>
          </a:p>
          <a:p>
            <a:pPr marL="800100" indent="-571500">
              <a:spcBef>
                <a:spcPts val="0"/>
              </a:spcBef>
              <a:buSzPct val="100000"/>
            </a:pPr>
            <a:r>
              <a:rPr lang="en" sz="3600" dirty="0">
                <a:latin typeface="Times New Roman" panose="02020603050405020304" pitchFamily="18" charset="0"/>
                <a:cs typeface="Times New Roman" panose="02020603050405020304" pitchFamily="18" charset="0"/>
              </a:rPr>
              <a:t>Mumtaj Ismail</a:t>
            </a:r>
            <a:endParaRPr sz="3600" dirty="0">
              <a:latin typeface="Times New Roman" panose="02020603050405020304" pitchFamily="18" charset="0"/>
              <a:cs typeface="Times New Roman" panose="02020603050405020304" pitchFamily="18" charset="0"/>
            </a:endParaRPr>
          </a:p>
          <a:p>
            <a:pPr marL="800100" indent="-571500">
              <a:spcBef>
                <a:spcPts val="0"/>
              </a:spcBef>
              <a:buSzPct val="100000"/>
            </a:pPr>
            <a:r>
              <a:rPr lang="en" sz="3600" dirty="0">
                <a:latin typeface="Times New Roman" panose="02020603050405020304" pitchFamily="18" charset="0"/>
                <a:cs typeface="Times New Roman" panose="02020603050405020304" pitchFamily="18" charset="0"/>
              </a:rPr>
              <a:t>Morgan Butler, </a:t>
            </a:r>
            <a:r>
              <a:rPr lang="en" sz="3600" i="1" dirty="0">
                <a:latin typeface="Times New Roman" panose="02020603050405020304" pitchFamily="18" charset="0"/>
                <a:cs typeface="Times New Roman" panose="02020603050405020304" pitchFamily="18" charset="0"/>
              </a:rPr>
              <a:t>Writer</a:t>
            </a:r>
            <a:endParaRPr sz="3600" i="1" dirty="0">
              <a:latin typeface="Times New Roman" panose="02020603050405020304" pitchFamily="18" charset="0"/>
              <a:cs typeface="Times New Roman" panose="02020603050405020304" pitchFamily="18" charset="0"/>
            </a:endParaRPr>
          </a:p>
          <a:p>
            <a:pPr marL="800100" indent="-571500">
              <a:spcBef>
                <a:spcPts val="0"/>
              </a:spcBef>
              <a:buSzPct val="100000"/>
            </a:pPr>
            <a:r>
              <a:rPr lang="en" sz="3600" dirty="0">
                <a:latin typeface="Times New Roman" panose="02020603050405020304" pitchFamily="18" charset="0"/>
                <a:cs typeface="Times New Roman" panose="02020603050405020304" pitchFamily="18" charset="0"/>
              </a:rPr>
              <a:t>Sara Woods</a:t>
            </a:r>
            <a:endParaRPr sz="3600" dirty="0">
              <a:latin typeface="Times New Roman" panose="02020603050405020304" pitchFamily="18" charset="0"/>
              <a:cs typeface="Times New Roman" panose="02020603050405020304" pitchFamily="18" charset="0"/>
            </a:endParaRPr>
          </a:p>
          <a:p>
            <a:pPr marL="800100" indent="-571500">
              <a:spcBef>
                <a:spcPts val="0"/>
              </a:spcBef>
              <a:buSzPct val="100000"/>
            </a:pPr>
            <a:r>
              <a:rPr lang="en" sz="3600" dirty="0">
                <a:latin typeface="Times New Roman" panose="02020603050405020304" pitchFamily="18" charset="0"/>
                <a:cs typeface="Times New Roman" panose="02020603050405020304" pitchFamily="18" charset="0"/>
              </a:rPr>
              <a:t>Christy Davis </a:t>
            </a:r>
            <a:endParaRPr sz="3600" dirty="0">
              <a:latin typeface="Times New Roman" panose="02020603050405020304" pitchFamily="18" charset="0"/>
              <a:cs typeface="Times New Roman" panose="02020603050405020304" pitchFamily="18" charset="0"/>
            </a:endParaRPr>
          </a:p>
          <a:p>
            <a:pPr marL="800100" indent="-571500">
              <a:spcBef>
                <a:spcPts val="0"/>
              </a:spcBef>
              <a:buSzPct val="100000"/>
            </a:pPr>
            <a:r>
              <a:rPr lang="en" sz="3600" dirty="0">
                <a:latin typeface="Times New Roman" panose="02020603050405020304" pitchFamily="18" charset="0"/>
                <a:cs typeface="Times New Roman" panose="02020603050405020304" pitchFamily="18" charset="0"/>
              </a:rPr>
              <a:t>Manny Kang</a:t>
            </a:r>
            <a:endParaRPr sz="3600" dirty="0">
              <a:latin typeface="Times New Roman" panose="02020603050405020304" pitchFamily="18" charset="0"/>
              <a:cs typeface="Times New Roman" panose="02020603050405020304" pitchFamily="18" charset="0"/>
            </a:endParaRPr>
          </a:p>
          <a:p>
            <a:pPr marL="800100" indent="-571500">
              <a:spcBef>
                <a:spcPts val="0"/>
              </a:spcBef>
              <a:buSzPct val="100000"/>
            </a:pPr>
            <a:r>
              <a:rPr lang="en" sz="3600" dirty="0">
                <a:latin typeface="Times New Roman" panose="02020603050405020304" pitchFamily="18" charset="0"/>
                <a:cs typeface="Times New Roman" panose="02020603050405020304" pitchFamily="18" charset="0"/>
              </a:rPr>
              <a:t>Thomas Dowrie</a:t>
            </a:r>
          </a:p>
          <a:p>
            <a:pPr marL="800100" indent="-571500">
              <a:spcBef>
                <a:spcPts val="0"/>
              </a:spcBef>
              <a:buSzPct val="100000"/>
            </a:pPr>
            <a:r>
              <a:rPr lang="en" sz="3600" dirty="0">
                <a:latin typeface="Times New Roman" panose="02020603050405020304" pitchFamily="18" charset="0"/>
                <a:cs typeface="Times New Roman" panose="02020603050405020304" pitchFamily="18" charset="0"/>
              </a:rPr>
              <a:t>Bruce Griffin, </a:t>
            </a:r>
            <a:r>
              <a:rPr lang="en" sz="3600" i="1" dirty="0">
                <a:latin typeface="Times New Roman" panose="02020603050405020304" pitchFamily="18" charset="0"/>
                <a:cs typeface="Times New Roman" panose="02020603050405020304" pitchFamily="18" charset="0"/>
              </a:rPr>
              <a:t>District Lead</a:t>
            </a:r>
            <a:endParaRPr sz="36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16"/>
        <p:cNvGrpSpPr/>
        <p:nvPr/>
      </p:nvGrpSpPr>
      <p:grpSpPr>
        <a:xfrm>
          <a:off x="0" y="0"/>
          <a:ext cx="0" cy="0"/>
          <a:chOff x="0" y="0"/>
          <a:chExt cx="0" cy="0"/>
        </a:xfrm>
      </p:grpSpPr>
      <p:sp>
        <p:nvSpPr>
          <p:cNvPr id="417" name="Google Shape;417;p70"/>
          <p:cNvSpPr txBox="1">
            <a:spLocks noGrp="1"/>
          </p:cNvSpPr>
          <p:nvPr>
            <p:ph type="title"/>
          </p:nvPr>
        </p:nvSpPr>
        <p:spPr>
          <a:xfrm>
            <a:off x="914400" y="1747036"/>
            <a:ext cx="16459200" cy="1714500"/>
          </a:xfrm>
          <a:prstGeom prst="rect">
            <a:avLst/>
          </a:prstGeom>
          <a:noFill/>
          <a:ln>
            <a:noFill/>
          </a:ln>
        </p:spPr>
        <p:txBody>
          <a:bodyPr spcFirstLastPara="1" wrap="square" lIns="137150" tIns="68550" rIns="137150" bIns="68550" anchor="ctr" anchorCtr="0">
            <a:normAutofit/>
          </a:bodyPr>
          <a:lstStyle/>
          <a:p>
            <a:pPr lvl="0" algn="ctr">
              <a:buSzPts val="2700"/>
            </a:pPr>
            <a:r>
              <a:rPr lang="en" sz="4000" b="1" dirty="0">
                <a:latin typeface="Times New Roman"/>
                <a:ea typeface="Times New Roman"/>
                <a:cs typeface="Times New Roman"/>
                <a:sym typeface="Times New Roman"/>
              </a:rPr>
              <a:t>Standard </a:t>
            </a:r>
            <a:r>
              <a:rPr lang="en" sz="4000" b="1" dirty="0">
                <a:latin typeface="Times New Roman" panose="02020603050405020304" pitchFamily="18" charset="0"/>
                <a:cs typeface="Times New Roman" panose="02020603050405020304" pitchFamily="18" charset="0"/>
              </a:rPr>
              <a:t>III.C Technology Resources</a:t>
            </a:r>
            <a:endParaRPr sz="4000" b="1" dirty="0">
              <a:latin typeface="Times New Roman" panose="02020603050405020304" pitchFamily="18" charset="0"/>
              <a:cs typeface="Times New Roman" panose="02020603050405020304" pitchFamily="18" charset="0"/>
            </a:endParaRPr>
          </a:p>
          <a:p>
            <a:pPr algn="ctr">
              <a:buSzPts val="2700"/>
            </a:pPr>
            <a:r>
              <a:rPr lang="en" sz="4000" b="1" dirty="0">
                <a:latin typeface="Times New Roman" panose="02020603050405020304" pitchFamily="18" charset="0"/>
                <a:cs typeface="Times New Roman" panose="02020603050405020304" pitchFamily="18" charset="0"/>
              </a:rPr>
              <a:t>Main Points &amp; Key Processes</a:t>
            </a:r>
            <a:endParaRPr sz="4000" b="1" dirty="0">
              <a:latin typeface="Times New Roman" panose="02020603050405020304" pitchFamily="18" charset="0"/>
              <a:cs typeface="Times New Roman" panose="02020603050405020304" pitchFamily="18" charset="0"/>
            </a:endParaRPr>
          </a:p>
        </p:txBody>
      </p:sp>
      <p:sp>
        <p:nvSpPr>
          <p:cNvPr id="418" name="Google Shape;418;p70"/>
          <p:cNvSpPr txBox="1">
            <a:spLocks noGrp="1"/>
          </p:cNvSpPr>
          <p:nvPr>
            <p:ph type="body" idx="1"/>
          </p:nvPr>
        </p:nvSpPr>
        <p:spPr>
          <a:xfrm>
            <a:off x="914400" y="3825205"/>
            <a:ext cx="16459200" cy="5876398"/>
          </a:xfrm>
          <a:prstGeom prst="rect">
            <a:avLst/>
          </a:prstGeom>
          <a:noFill/>
          <a:ln>
            <a:noFill/>
          </a:ln>
        </p:spPr>
        <p:txBody>
          <a:bodyPr spcFirstLastPara="1" wrap="square" lIns="137150" tIns="68550" rIns="137150" bIns="68550" anchor="t" anchorCtr="0">
            <a:normAutofit/>
          </a:bodyPr>
          <a:lstStyle/>
          <a:p>
            <a:pPr marL="571500" indent="-571500">
              <a:spcBef>
                <a:spcPts val="0"/>
              </a:spcBef>
              <a:buSzPct val="100000"/>
            </a:pPr>
            <a:r>
              <a:rPr lang="en" sz="3200" dirty="0">
                <a:latin typeface="Times New Roman" panose="02020603050405020304" pitchFamily="18" charset="0"/>
                <a:cs typeface="Times New Roman" panose="02020603050405020304" pitchFamily="18" charset="0"/>
              </a:rPr>
              <a:t>Technology planning is integrated through the college’s strategic planning and shared governance process including:</a:t>
            </a:r>
            <a:endParaRPr sz="3200" dirty="0">
              <a:latin typeface="Times New Roman" panose="02020603050405020304" pitchFamily="18" charset="0"/>
              <a:cs typeface="Times New Roman" panose="02020603050405020304" pitchFamily="18" charset="0"/>
            </a:endParaRPr>
          </a:p>
          <a:p>
            <a:pPr marL="1270000"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Instructional Services Technology committee (IST)</a:t>
            </a:r>
            <a:endParaRPr sz="3200" dirty="0">
              <a:latin typeface="Times New Roman" panose="02020603050405020304" pitchFamily="18" charset="0"/>
              <a:cs typeface="Times New Roman" panose="02020603050405020304" pitchFamily="18" charset="0"/>
            </a:endParaRPr>
          </a:p>
          <a:p>
            <a:pPr marL="1270000"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District Technology Coordinating Committee (TCC)</a:t>
            </a:r>
            <a:endParaRPr sz="3200" dirty="0">
              <a:latin typeface="Times New Roman" panose="02020603050405020304" pitchFamily="18" charset="0"/>
              <a:cs typeface="Times New Roman" panose="02020603050405020304" pitchFamily="18" charset="0"/>
            </a:endParaRPr>
          </a:p>
          <a:p>
            <a:pPr marL="1270000"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Program and Area Review (PAR)</a:t>
            </a:r>
            <a:endParaRPr sz="3200" dirty="0">
              <a:latin typeface="Times New Roman" panose="02020603050405020304" pitchFamily="18" charset="0"/>
              <a:cs typeface="Times New Roman" panose="02020603050405020304" pitchFamily="18" charset="0"/>
            </a:endParaRPr>
          </a:p>
          <a:p>
            <a:pPr marL="1270000"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Planning and Resource Allocation Committee (PRAC)</a:t>
            </a:r>
            <a:endParaRPr sz="3200" dirty="0">
              <a:latin typeface="Times New Roman" panose="02020603050405020304" pitchFamily="18" charset="0"/>
              <a:cs typeface="Times New Roman" panose="02020603050405020304" pitchFamily="18" charset="0"/>
            </a:endParaRPr>
          </a:p>
          <a:p>
            <a:pPr marL="1117600" lvl="1" indent="-368300">
              <a:buSzPts val="1100"/>
            </a:pPr>
            <a:endParaRPr sz="3200" dirty="0">
              <a:latin typeface="Times New Roman" panose="02020603050405020304" pitchFamily="18" charset="0"/>
              <a:cs typeface="Times New Roman" panose="02020603050405020304" pitchFamily="18" charset="0"/>
            </a:endParaRPr>
          </a:p>
          <a:p>
            <a:pPr marL="0" indent="0">
              <a:spcBef>
                <a:spcPts val="800"/>
              </a:spcBef>
              <a:buSzPct val="100000"/>
              <a:buNone/>
            </a:pPr>
            <a:r>
              <a:rPr lang="en" sz="3200" dirty="0">
                <a:latin typeface="Times New Roman" panose="02020603050405020304" pitchFamily="18" charset="0"/>
                <a:cs typeface="Times New Roman" panose="02020603050405020304" pitchFamily="18" charset="0"/>
              </a:rPr>
              <a:t>The college and district are currently in the process of updating their technology plans which will address the upcoming five years of technology needs.</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22"/>
        <p:cNvGrpSpPr/>
        <p:nvPr/>
      </p:nvGrpSpPr>
      <p:grpSpPr>
        <a:xfrm>
          <a:off x="0" y="0"/>
          <a:ext cx="0" cy="0"/>
          <a:chOff x="0" y="0"/>
          <a:chExt cx="0" cy="0"/>
        </a:xfrm>
      </p:grpSpPr>
      <p:sp>
        <p:nvSpPr>
          <p:cNvPr id="424" name="Google Shape;424;p71"/>
          <p:cNvSpPr txBox="1">
            <a:spLocks noGrp="1"/>
          </p:cNvSpPr>
          <p:nvPr>
            <p:ph type="body" idx="1"/>
          </p:nvPr>
        </p:nvSpPr>
        <p:spPr>
          <a:xfrm>
            <a:off x="1021200" y="3644536"/>
            <a:ext cx="16245600" cy="6550555"/>
          </a:xfrm>
          <a:prstGeom prst="rect">
            <a:avLst/>
          </a:prstGeom>
          <a:noFill/>
          <a:ln>
            <a:noFill/>
          </a:ln>
        </p:spPr>
        <p:txBody>
          <a:bodyPr spcFirstLastPara="1" wrap="square" lIns="137150" tIns="68550" rIns="137150" bIns="68550" anchor="t" anchorCtr="0">
            <a:noAutofit/>
          </a:bodyPr>
          <a:lstStyle/>
          <a:p>
            <a:pPr marL="0" indent="0">
              <a:spcBef>
                <a:spcPts val="0"/>
              </a:spcBef>
              <a:buSzPts val="2400"/>
              <a:buNone/>
            </a:pPr>
            <a:r>
              <a:rPr lang="en" sz="3200" b="1" dirty="0">
                <a:latin typeface="Times New Roman" panose="02020603050405020304" pitchFamily="18" charset="0"/>
                <a:cs typeface="Times New Roman" panose="02020603050405020304" pitchFamily="18" charset="0"/>
              </a:rPr>
              <a:t>Improvements to Campus Technology </a:t>
            </a:r>
            <a:endParaRPr sz="3200" dirty="0">
              <a:latin typeface="Times New Roman" panose="02020603050405020304" pitchFamily="18" charset="0"/>
              <a:cs typeface="Times New Roman" panose="02020603050405020304" pitchFamily="18" charset="0"/>
            </a:endParaRPr>
          </a:p>
          <a:p>
            <a:pPr marL="571500" indent="-571500">
              <a:spcBef>
                <a:spcPts val="800"/>
              </a:spcBef>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Creation of an isolated network for sensitive data</a:t>
            </a:r>
            <a:endParaRPr sz="3200" dirty="0">
              <a:latin typeface="Times New Roman" panose="02020603050405020304" pitchFamily="18" charset="0"/>
              <a:cs typeface="Times New Roman" panose="02020603050405020304" pitchFamily="18" charset="0"/>
            </a:endParaRPr>
          </a:p>
          <a:p>
            <a:pPr marL="571500" indent="-571500">
              <a:spcBef>
                <a:spcPts val="800"/>
              </a:spcBef>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Implementation of a “role-based” account system</a:t>
            </a:r>
            <a:endParaRPr sz="3200" dirty="0">
              <a:latin typeface="Times New Roman" panose="02020603050405020304" pitchFamily="18" charset="0"/>
              <a:cs typeface="Times New Roman" panose="02020603050405020304" pitchFamily="18" charset="0"/>
            </a:endParaRPr>
          </a:p>
          <a:p>
            <a:pPr marL="571500" indent="-571500">
              <a:spcBef>
                <a:spcPts val="800"/>
              </a:spcBef>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Expansion of wireless connectivity both indoors and out</a:t>
            </a:r>
          </a:p>
          <a:p>
            <a:pPr marL="1485900" lvl="1" indent="-571500">
              <a:spcBef>
                <a:spcPts val="800"/>
              </a:spcBef>
              <a:buSzPct val="1000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Over 400 upgraded wi-fi access points installed across campus</a:t>
            </a:r>
          </a:p>
          <a:p>
            <a:pPr marL="1485900" lvl="1" indent="-571500">
              <a:spcBef>
                <a:spcPts val="800"/>
              </a:spcBef>
              <a:buSzPct val="100000"/>
              <a:buFont typeface="Arial" panose="020B0604020202020204" pitchFamily="34" charset="0"/>
              <a:buChar char="•"/>
            </a:pPr>
            <a:r>
              <a:rPr lang="en" sz="2800" dirty="0">
                <a:latin typeface="Times New Roman" panose="02020603050405020304" pitchFamily="18" charset="0"/>
                <a:cs typeface="Times New Roman" panose="02020603050405020304" pitchFamily="18" charset="0"/>
              </a:rPr>
              <a:t>A Distributed Antenna System (DAS) system to improve indoor cellular accessibility</a:t>
            </a:r>
          </a:p>
          <a:p>
            <a:pPr marL="1485900" lvl="1" indent="-571500">
              <a:spcBef>
                <a:spcPts val="800"/>
              </a:spcBef>
              <a:buSzPct val="1000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Installation of a Cisco Firepower next-generation firewall</a:t>
            </a:r>
          </a:p>
          <a:p>
            <a:pPr marL="1485900" lvl="1" indent="-571500">
              <a:spcBef>
                <a:spcPts val="800"/>
              </a:spcBef>
              <a:buSzPct val="1000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Migration to Sophos Advanced Threat Protection</a:t>
            </a:r>
          </a:p>
          <a:p>
            <a:pPr marL="1485900" lvl="1" indent="-571500">
              <a:spcBef>
                <a:spcPts val="800"/>
              </a:spcBef>
              <a:buSzPct val="1000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Launch of a web-based, district-managed technology Help Desk</a:t>
            </a:r>
          </a:p>
          <a:p>
            <a:pPr marL="2400300" lvl="2" indent="-571500">
              <a:spcBef>
                <a:spcPts val="800"/>
              </a:spcBef>
              <a:buSzPct val="1000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Improved turnaround time for help tickets</a:t>
            </a:r>
          </a:p>
          <a:p>
            <a:pPr marL="2400300" lvl="2" indent="-571500">
              <a:spcBef>
                <a:spcPts val="800"/>
              </a:spcBef>
              <a:buSzPct val="1000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Accessible even during email outages</a:t>
            </a:r>
            <a:endParaRPr sz="3200" dirty="0">
              <a:latin typeface="Times New Roman" panose="02020603050405020304" pitchFamily="18" charset="0"/>
              <a:cs typeface="Times New Roman" panose="02020603050405020304" pitchFamily="18" charset="0"/>
            </a:endParaRPr>
          </a:p>
          <a:p>
            <a:pPr marL="508000" indent="-279400">
              <a:spcBef>
                <a:spcPts val="800"/>
              </a:spcBef>
              <a:buSzPts val="1800"/>
              <a:buNone/>
            </a:pPr>
            <a:endParaRPr sz="3200" dirty="0">
              <a:latin typeface="Times New Roman" panose="02020603050405020304" pitchFamily="18" charset="0"/>
              <a:cs typeface="Times New Roman" panose="02020603050405020304" pitchFamily="18" charset="0"/>
            </a:endParaRPr>
          </a:p>
        </p:txBody>
      </p:sp>
      <p:sp>
        <p:nvSpPr>
          <p:cNvPr id="6" name="Google Shape;436;p73">
            <a:extLst>
              <a:ext uri="{FF2B5EF4-FFF2-40B4-BE49-F238E27FC236}">
                <a16:creationId xmlns:a16="http://schemas.microsoft.com/office/drawing/2014/main" id="{2C16543B-E5E0-47BF-9F5D-28F79491A549}"/>
              </a:ext>
            </a:extLst>
          </p:cNvPr>
          <p:cNvSpPr txBox="1">
            <a:spLocks noGrp="1"/>
          </p:cNvSpPr>
          <p:nvPr>
            <p:ph type="title"/>
          </p:nvPr>
        </p:nvSpPr>
        <p:spPr>
          <a:xfrm>
            <a:off x="914400" y="1742993"/>
            <a:ext cx="16459200" cy="1714800"/>
          </a:xfrm>
          <a:prstGeom prst="rect">
            <a:avLst/>
          </a:prstGeom>
          <a:noFill/>
          <a:ln>
            <a:noFill/>
          </a:ln>
        </p:spPr>
        <p:txBody>
          <a:bodyPr spcFirstLastPara="1" wrap="square" lIns="137150" tIns="68550" rIns="137150" bIns="68550" anchor="ctr" anchorCtr="0">
            <a:normAutofit/>
          </a:bodyPr>
          <a:lstStyle/>
          <a:p>
            <a:pPr lvl="0" algn="ctr">
              <a:buSzPts val="2700"/>
            </a:pPr>
            <a:r>
              <a:rPr lang="en" sz="4000" b="1" dirty="0">
                <a:latin typeface="Times New Roman"/>
                <a:ea typeface="Times New Roman"/>
                <a:cs typeface="Times New Roman"/>
                <a:sym typeface="Times New Roman"/>
              </a:rPr>
              <a:t>Standard </a:t>
            </a:r>
            <a:r>
              <a:rPr lang="en" sz="4000" b="1" dirty="0">
                <a:latin typeface="Times New Roman" panose="02020603050405020304" pitchFamily="18" charset="0"/>
                <a:cs typeface="Times New Roman" panose="02020603050405020304" pitchFamily="18" charset="0"/>
              </a:rPr>
              <a:t>III.C Technology Resources</a:t>
            </a:r>
            <a:endParaRPr sz="4000" b="1" dirty="0">
              <a:latin typeface="Times New Roman" panose="02020603050405020304" pitchFamily="18" charset="0"/>
              <a:cs typeface="Times New Roman" panose="02020603050405020304" pitchFamily="18" charset="0"/>
            </a:endParaRPr>
          </a:p>
          <a:p>
            <a:pPr algn="ctr">
              <a:buSzPts val="2700"/>
            </a:pPr>
            <a:r>
              <a:rPr lang="en" sz="4000" b="1" dirty="0">
                <a:latin typeface="Times New Roman" panose="02020603050405020304" pitchFamily="18" charset="0"/>
                <a:cs typeface="Times New Roman" panose="02020603050405020304" pitchFamily="18" charset="0"/>
              </a:rPr>
              <a:t>Key Evidence </a:t>
            </a:r>
            <a:endParaRPr sz="4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29"/>
        <p:cNvGrpSpPr/>
        <p:nvPr/>
      </p:nvGrpSpPr>
      <p:grpSpPr>
        <a:xfrm>
          <a:off x="0" y="0"/>
          <a:ext cx="0" cy="0"/>
          <a:chOff x="0" y="0"/>
          <a:chExt cx="0" cy="0"/>
        </a:xfrm>
      </p:grpSpPr>
      <p:sp>
        <p:nvSpPr>
          <p:cNvPr id="431" name="Google Shape;431;p72"/>
          <p:cNvSpPr txBox="1">
            <a:spLocks noGrp="1"/>
          </p:cNvSpPr>
          <p:nvPr>
            <p:ph type="body" idx="1"/>
          </p:nvPr>
        </p:nvSpPr>
        <p:spPr>
          <a:xfrm>
            <a:off x="1685108" y="3518630"/>
            <a:ext cx="12448903" cy="6004192"/>
          </a:xfrm>
          <a:prstGeom prst="rect">
            <a:avLst/>
          </a:prstGeom>
          <a:noFill/>
          <a:ln>
            <a:noFill/>
          </a:ln>
        </p:spPr>
        <p:txBody>
          <a:bodyPr spcFirstLastPara="1" wrap="square" lIns="137150" tIns="68550" rIns="137150" bIns="68550" anchor="t" anchorCtr="0">
            <a:noAutofit/>
          </a:bodyPr>
          <a:lstStyle/>
          <a:p>
            <a:pPr marL="0" indent="0">
              <a:spcBef>
                <a:spcPts val="0"/>
              </a:spcBef>
              <a:buSzPct val="100000"/>
              <a:buNone/>
            </a:pPr>
            <a:r>
              <a:rPr lang="en" sz="3200" b="1" dirty="0">
                <a:latin typeface="Times New Roman"/>
                <a:ea typeface="Times New Roman"/>
                <a:cs typeface="Times New Roman"/>
                <a:sym typeface="Times New Roman"/>
              </a:rPr>
              <a:t>Trainings for Students &amp; Staff</a:t>
            </a:r>
          </a:p>
          <a:p>
            <a:pPr marL="508000" indent="-520700">
              <a:spcBef>
                <a:spcPts val="0"/>
              </a:spcBef>
              <a:buSzPct val="100000"/>
              <a:buFont typeface="Times New Roman"/>
              <a:buChar char="•"/>
            </a:pPr>
            <a:r>
              <a:rPr lang="en" sz="3200" dirty="0">
                <a:latin typeface="Times New Roman"/>
                <a:ea typeface="Times New Roman"/>
                <a:cs typeface="Times New Roman"/>
                <a:sym typeface="Times New Roman"/>
              </a:rPr>
              <a:t>Students</a:t>
            </a:r>
            <a:endParaRPr sz="3200" dirty="0">
              <a:latin typeface="Times New Roman"/>
              <a:ea typeface="Times New Roman"/>
              <a:cs typeface="Times New Roman"/>
              <a:sym typeface="Times New Roman"/>
            </a:endParaRPr>
          </a:p>
          <a:p>
            <a:pPr marL="1257300" lvl="1" indent="-571500">
              <a:buSzPct val="100000"/>
              <a:buFont typeface="Arial" panose="020B0604020202020204" pitchFamily="34" charset="0"/>
              <a:buChar char="•"/>
            </a:pPr>
            <a:r>
              <a:rPr lang="en" sz="3200" dirty="0">
                <a:latin typeface="Times New Roman"/>
                <a:ea typeface="Times New Roman"/>
                <a:cs typeface="Times New Roman"/>
                <a:sym typeface="Times New Roman"/>
              </a:rPr>
              <a:t>Online Learning Student Support Services</a:t>
            </a:r>
            <a:endParaRPr sz="3200" dirty="0">
              <a:latin typeface="Times New Roman"/>
              <a:ea typeface="Times New Roman"/>
              <a:cs typeface="Times New Roman"/>
              <a:sym typeface="Times New Roman"/>
            </a:endParaRPr>
          </a:p>
          <a:p>
            <a:pPr marL="1257300" lvl="1" indent="-571500">
              <a:buSzPct val="100000"/>
              <a:buFont typeface="Arial" panose="020B0604020202020204" pitchFamily="34" charset="0"/>
              <a:buChar char="•"/>
            </a:pPr>
            <a:r>
              <a:rPr lang="en" sz="3200" dirty="0">
                <a:latin typeface="Times New Roman"/>
                <a:ea typeface="Times New Roman"/>
                <a:cs typeface="Times New Roman"/>
                <a:sym typeface="Times New Roman"/>
              </a:rPr>
              <a:t>Chabot Student Resource Hub within Canvas</a:t>
            </a:r>
            <a:endParaRPr sz="3200" dirty="0">
              <a:latin typeface="Times New Roman"/>
              <a:ea typeface="Times New Roman"/>
              <a:cs typeface="Times New Roman"/>
              <a:sym typeface="Times New Roman"/>
            </a:endParaRPr>
          </a:p>
          <a:p>
            <a:pPr marL="558800" indent="-571500">
              <a:spcBef>
                <a:spcPts val="800"/>
              </a:spcBef>
              <a:buSzPct val="100000"/>
              <a:buFont typeface="Arial" panose="020B0604020202020204" pitchFamily="34" charset="0"/>
              <a:buChar char="•"/>
            </a:pPr>
            <a:r>
              <a:rPr lang="en" sz="3200" dirty="0">
                <a:latin typeface="Times New Roman"/>
                <a:ea typeface="Times New Roman"/>
                <a:cs typeface="Times New Roman"/>
                <a:sym typeface="Times New Roman"/>
              </a:rPr>
              <a:t>Faculty</a:t>
            </a:r>
            <a:endParaRPr sz="3200" dirty="0">
              <a:latin typeface="Times New Roman"/>
              <a:ea typeface="Times New Roman"/>
              <a:cs typeface="Times New Roman"/>
              <a:sym typeface="Times New Roman"/>
            </a:endParaRPr>
          </a:p>
          <a:p>
            <a:pPr marL="1257300" lvl="1" indent="-571500">
              <a:buSzPct val="100000"/>
              <a:buFont typeface="Arial" panose="020B0604020202020204" pitchFamily="34" charset="0"/>
              <a:buChar char="•"/>
            </a:pPr>
            <a:r>
              <a:rPr lang="en" sz="3200" dirty="0">
                <a:latin typeface="Times New Roman"/>
                <a:ea typeface="Times New Roman"/>
                <a:cs typeface="Times New Roman"/>
                <a:sym typeface="Times New Roman"/>
              </a:rPr>
              <a:t>Tools for Teaching Online</a:t>
            </a:r>
            <a:endParaRPr sz="3200" dirty="0">
              <a:latin typeface="Times New Roman"/>
              <a:ea typeface="Times New Roman"/>
              <a:cs typeface="Times New Roman"/>
              <a:sym typeface="Times New Roman"/>
            </a:endParaRPr>
          </a:p>
          <a:p>
            <a:pPr marL="1930400" lvl="2" indent="-571500">
              <a:buSzPct val="100000"/>
              <a:buFont typeface="Arial" panose="020B0604020202020204" pitchFamily="34" charset="0"/>
              <a:buChar char="•"/>
            </a:pPr>
            <a:r>
              <a:rPr lang="en" sz="3200" dirty="0">
                <a:latin typeface="Times New Roman"/>
                <a:ea typeface="Times New Roman"/>
                <a:cs typeface="Times New Roman"/>
                <a:sym typeface="Times New Roman"/>
              </a:rPr>
              <a:t>Designation of faculty mentors</a:t>
            </a:r>
            <a:endParaRPr sz="3200" dirty="0">
              <a:latin typeface="Times New Roman"/>
              <a:ea typeface="Times New Roman"/>
              <a:cs typeface="Times New Roman"/>
              <a:sym typeface="Times New Roman"/>
            </a:endParaRPr>
          </a:p>
          <a:p>
            <a:pPr marL="1257300" lvl="1" indent="-571500">
              <a:buSzPct val="100000"/>
              <a:buFont typeface="Arial" panose="020B0604020202020204" pitchFamily="34" charset="0"/>
              <a:buChar char="•"/>
            </a:pPr>
            <a:r>
              <a:rPr lang="en" sz="3200" dirty="0">
                <a:latin typeface="Times New Roman"/>
                <a:ea typeface="Times New Roman"/>
                <a:cs typeface="Times New Roman"/>
                <a:sym typeface="Times New Roman"/>
              </a:rPr>
              <a:t>Appointment of a dedicated Instructional Technology Specialist</a:t>
            </a:r>
            <a:endParaRPr sz="3200" dirty="0">
              <a:latin typeface="Times New Roman"/>
              <a:ea typeface="Times New Roman"/>
              <a:cs typeface="Times New Roman"/>
              <a:sym typeface="Times New Roman"/>
            </a:endParaRPr>
          </a:p>
          <a:p>
            <a:pPr marL="558800" indent="-571500">
              <a:spcBef>
                <a:spcPts val="800"/>
              </a:spcBef>
              <a:buSzPct val="100000"/>
              <a:buFont typeface="Arial" panose="020B0604020202020204" pitchFamily="34" charset="0"/>
              <a:buChar char="•"/>
            </a:pPr>
            <a:r>
              <a:rPr lang="en" sz="3200" dirty="0">
                <a:latin typeface="Times New Roman"/>
                <a:ea typeface="Times New Roman"/>
                <a:cs typeface="Times New Roman"/>
                <a:sym typeface="Times New Roman"/>
              </a:rPr>
              <a:t>Staff</a:t>
            </a:r>
            <a:endParaRPr sz="3200" dirty="0">
              <a:latin typeface="Times New Roman"/>
              <a:ea typeface="Times New Roman"/>
              <a:cs typeface="Times New Roman"/>
              <a:sym typeface="Times New Roman"/>
            </a:endParaRPr>
          </a:p>
          <a:p>
            <a:pPr marL="1257300" lvl="1" indent="-571500">
              <a:buSzPct val="100000"/>
              <a:buFont typeface="Arial" panose="020B0604020202020204" pitchFamily="34" charset="0"/>
              <a:buChar char="•"/>
            </a:pPr>
            <a:r>
              <a:rPr lang="en" sz="3200" dirty="0">
                <a:latin typeface="Times New Roman"/>
                <a:ea typeface="Times New Roman"/>
                <a:cs typeface="Times New Roman"/>
                <a:sym typeface="Times New Roman"/>
              </a:rPr>
              <a:t>Flex Day training sessions</a:t>
            </a:r>
            <a:endParaRPr sz="3200" dirty="0">
              <a:latin typeface="Times New Roman"/>
              <a:ea typeface="Times New Roman"/>
              <a:cs typeface="Times New Roman"/>
              <a:sym typeface="Times New Roman"/>
            </a:endParaRPr>
          </a:p>
          <a:p>
            <a:pPr marL="1257300" lvl="1" indent="-571500">
              <a:buSzPct val="100000"/>
              <a:buFont typeface="Arial" panose="020B0604020202020204" pitchFamily="34" charset="0"/>
              <a:buChar char="•"/>
            </a:pPr>
            <a:r>
              <a:rPr lang="en" sz="3200" dirty="0">
                <a:latin typeface="Times New Roman"/>
                <a:ea typeface="Times New Roman"/>
                <a:cs typeface="Times New Roman"/>
                <a:sym typeface="Times New Roman"/>
              </a:rPr>
              <a:t>Vision Resource Center</a:t>
            </a:r>
            <a:endParaRPr sz="3200" dirty="0">
              <a:latin typeface="Times New Roman"/>
              <a:ea typeface="Times New Roman"/>
              <a:cs typeface="Times New Roman"/>
              <a:sym typeface="Times New Roman"/>
            </a:endParaRPr>
          </a:p>
        </p:txBody>
      </p:sp>
      <p:sp>
        <p:nvSpPr>
          <p:cNvPr id="6" name="Google Shape;423;p71">
            <a:extLst>
              <a:ext uri="{FF2B5EF4-FFF2-40B4-BE49-F238E27FC236}">
                <a16:creationId xmlns:a16="http://schemas.microsoft.com/office/drawing/2014/main" id="{08E0023E-F41C-4BFC-A0FE-E21931FB0711}"/>
              </a:ext>
            </a:extLst>
          </p:cNvPr>
          <p:cNvSpPr txBox="1">
            <a:spLocks noGrp="1"/>
          </p:cNvSpPr>
          <p:nvPr>
            <p:ph type="title"/>
          </p:nvPr>
        </p:nvSpPr>
        <p:spPr>
          <a:xfrm>
            <a:off x="914400" y="1743783"/>
            <a:ext cx="16459200" cy="1714500"/>
          </a:xfrm>
          <a:prstGeom prst="rect">
            <a:avLst/>
          </a:prstGeom>
          <a:noFill/>
          <a:ln>
            <a:noFill/>
          </a:ln>
        </p:spPr>
        <p:txBody>
          <a:bodyPr spcFirstLastPara="1" wrap="square" lIns="137150" tIns="68550" rIns="137150" bIns="68550" anchor="ctr" anchorCtr="0">
            <a:noAutofit/>
          </a:bodyPr>
          <a:lstStyle/>
          <a:p>
            <a:pPr lvl="0" algn="ctr">
              <a:buSzPct val="122727"/>
            </a:pPr>
            <a:r>
              <a:rPr lang="en" sz="4000" b="1" dirty="0">
                <a:latin typeface="Times New Roman"/>
                <a:ea typeface="Times New Roman"/>
                <a:cs typeface="Times New Roman"/>
                <a:sym typeface="Times New Roman"/>
              </a:rPr>
              <a:t>Standard </a:t>
            </a:r>
            <a:r>
              <a:rPr lang="en" sz="4000" b="1" dirty="0">
                <a:latin typeface="Times New Roman" panose="02020603050405020304" pitchFamily="18" charset="0"/>
                <a:cs typeface="Times New Roman" panose="02020603050405020304" pitchFamily="18" charset="0"/>
              </a:rPr>
              <a:t>III.C Technology Resources</a:t>
            </a:r>
            <a:endParaRPr sz="4000" b="1" dirty="0">
              <a:latin typeface="Times New Roman" panose="02020603050405020304" pitchFamily="18" charset="0"/>
              <a:cs typeface="Times New Roman" panose="02020603050405020304" pitchFamily="18" charset="0"/>
            </a:endParaRPr>
          </a:p>
          <a:p>
            <a:pPr algn="ctr">
              <a:buSzPct val="122727"/>
            </a:pPr>
            <a:r>
              <a:rPr lang="en" sz="4000" b="1" dirty="0">
                <a:latin typeface="Times New Roman" panose="02020603050405020304" pitchFamily="18" charset="0"/>
                <a:cs typeface="Times New Roman" panose="02020603050405020304" pitchFamily="18" charset="0"/>
              </a:rPr>
              <a:t>Key Evidence</a:t>
            </a:r>
            <a:endParaRPr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35"/>
        <p:cNvGrpSpPr/>
        <p:nvPr/>
      </p:nvGrpSpPr>
      <p:grpSpPr>
        <a:xfrm>
          <a:off x="0" y="0"/>
          <a:ext cx="0" cy="0"/>
          <a:chOff x="0" y="0"/>
          <a:chExt cx="0" cy="0"/>
        </a:xfrm>
      </p:grpSpPr>
      <p:sp>
        <p:nvSpPr>
          <p:cNvPr id="436" name="Google Shape;436;p73"/>
          <p:cNvSpPr txBox="1">
            <a:spLocks noGrp="1"/>
          </p:cNvSpPr>
          <p:nvPr>
            <p:ph type="title"/>
          </p:nvPr>
        </p:nvSpPr>
        <p:spPr>
          <a:xfrm>
            <a:off x="914400" y="1742993"/>
            <a:ext cx="16459200" cy="1714800"/>
          </a:xfrm>
          <a:prstGeom prst="rect">
            <a:avLst/>
          </a:prstGeom>
          <a:noFill/>
          <a:ln>
            <a:noFill/>
          </a:ln>
        </p:spPr>
        <p:txBody>
          <a:bodyPr spcFirstLastPara="1" wrap="square" lIns="137150" tIns="68550" rIns="137150" bIns="68550" anchor="ctr" anchorCtr="0">
            <a:normAutofit/>
          </a:bodyPr>
          <a:lstStyle/>
          <a:p>
            <a:pPr lvl="0" algn="ctr">
              <a:buSzPts val="2700"/>
            </a:pPr>
            <a:r>
              <a:rPr lang="en" sz="4000" b="1" dirty="0">
                <a:latin typeface="Times New Roman"/>
                <a:ea typeface="Times New Roman"/>
                <a:cs typeface="Times New Roman"/>
                <a:sym typeface="Times New Roman"/>
              </a:rPr>
              <a:t>Standard </a:t>
            </a:r>
            <a:r>
              <a:rPr lang="en" sz="4000" b="1" dirty="0">
                <a:latin typeface="Times New Roman" panose="02020603050405020304" pitchFamily="18" charset="0"/>
                <a:cs typeface="Times New Roman" panose="02020603050405020304" pitchFamily="18" charset="0"/>
              </a:rPr>
              <a:t>III.C Technology Resources</a:t>
            </a:r>
            <a:endParaRPr sz="4000" b="1" dirty="0">
              <a:latin typeface="Times New Roman" panose="02020603050405020304" pitchFamily="18" charset="0"/>
              <a:cs typeface="Times New Roman" panose="02020603050405020304" pitchFamily="18" charset="0"/>
            </a:endParaRPr>
          </a:p>
          <a:p>
            <a:pPr algn="ctr">
              <a:buSzPts val="2700"/>
            </a:pPr>
            <a:r>
              <a:rPr lang="en" sz="4000" b="1" dirty="0">
                <a:latin typeface="Times New Roman" panose="02020603050405020304" pitchFamily="18" charset="0"/>
                <a:cs typeface="Times New Roman" panose="02020603050405020304" pitchFamily="18" charset="0"/>
              </a:rPr>
              <a:t>Key Evidence </a:t>
            </a:r>
            <a:endParaRPr sz="4000" b="1" dirty="0">
              <a:latin typeface="Times New Roman" panose="02020603050405020304" pitchFamily="18" charset="0"/>
              <a:cs typeface="Times New Roman" panose="02020603050405020304" pitchFamily="18" charset="0"/>
            </a:endParaRPr>
          </a:p>
        </p:txBody>
      </p:sp>
      <p:sp>
        <p:nvSpPr>
          <p:cNvPr id="437" name="Google Shape;437;p73"/>
          <p:cNvSpPr txBox="1">
            <a:spLocks noGrp="1"/>
          </p:cNvSpPr>
          <p:nvPr>
            <p:ph type="body" idx="1"/>
          </p:nvPr>
        </p:nvSpPr>
        <p:spPr>
          <a:xfrm>
            <a:off x="914400" y="4157554"/>
            <a:ext cx="16459200" cy="5876400"/>
          </a:xfrm>
          <a:prstGeom prst="rect">
            <a:avLst/>
          </a:prstGeom>
          <a:noFill/>
          <a:ln>
            <a:noFill/>
          </a:ln>
        </p:spPr>
        <p:txBody>
          <a:bodyPr spcFirstLastPara="1" wrap="square" lIns="137150" tIns="68550" rIns="137150" bIns="68550" anchor="t" anchorCtr="0">
            <a:normAutofit/>
          </a:bodyPr>
          <a:lstStyle/>
          <a:p>
            <a:pPr marL="0" indent="0">
              <a:spcBef>
                <a:spcPts val="0"/>
              </a:spcBef>
              <a:buSzPts val="1800"/>
              <a:buNone/>
            </a:pPr>
            <a:r>
              <a:rPr lang="en" sz="3200" dirty="0">
                <a:latin typeface="Times New Roman" panose="02020603050405020304" pitchFamily="18" charset="0"/>
                <a:cs typeface="Times New Roman" panose="02020603050405020304" pitchFamily="18" charset="0"/>
              </a:rPr>
              <a:t>Chabot College has policies and procedures in place that guide the appropriate use of technology in the educational process:</a:t>
            </a:r>
            <a:endParaRPr sz="3200" dirty="0">
              <a:latin typeface="Times New Roman" panose="02020603050405020304" pitchFamily="18" charset="0"/>
              <a:cs typeface="Times New Roman" panose="02020603050405020304" pitchFamily="18" charset="0"/>
            </a:endParaRPr>
          </a:p>
          <a:p>
            <a:pPr marL="1422400" lvl="1" indent="-508000">
              <a:spcBef>
                <a:spcPts val="800"/>
              </a:spcBef>
              <a:buSzPct val="100000"/>
              <a:buChar char="•"/>
            </a:pPr>
            <a:r>
              <a:rPr lang="en" sz="3200" dirty="0">
                <a:latin typeface="Times New Roman" panose="02020603050405020304" pitchFamily="18" charset="0"/>
                <a:cs typeface="Times New Roman" panose="02020603050405020304" pitchFamily="18" charset="0"/>
              </a:rPr>
              <a:t>BP 3720: Computer and Network Use</a:t>
            </a:r>
            <a:endParaRPr sz="3200" dirty="0">
              <a:latin typeface="Times New Roman" panose="02020603050405020304" pitchFamily="18" charset="0"/>
              <a:cs typeface="Times New Roman" panose="02020603050405020304" pitchFamily="18" charset="0"/>
            </a:endParaRPr>
          </a:p>
          <a:p>
            <a:pPr marL="1422400" lvl="1" indent="-508000">
              <a:spcBef>
                <a:spcPts val="800"/>
              </a:spcBef>
              <a:buSzPct val="100000"/>
              <a:buChar char="•"/>
            </a:pPr>
            <a:r>
              <a:rPr lang="en" sz="3200" dirty="0">
                <a:latin typeface="Times New Roman" panose="02020603050405020304" pitchFamily="18" charset="0"/>
                <a:cs typeface="Times New Roman" panose="02020603050405020304" pitchFamily="18" charset="0"/>
              </a:rPr>
              <a:t>AP/BP 5500: Student Conduct and Due Process</a:t>
            </a:r>
            <a:endParaRPr sz="3200" dirty="0">
              <a:latin typeface="Times New Roman" panose="02020603050405020304" pitchFamily="18" charset="0"/>
              <a:cs typeface="Times New Roman" panose="02020603050405020304" pitchFamily="18" charset="0"/>
            </a:endParaRPr>
          </a:p>
          <a:p>
            <a:pPr marL="1422400" lvl="1" indent="-508000">
              <a:spcBef>
                <a:spcPts val="800"/>
              </a:spcBef>
              <a:buSzPct val="100000"/>
              <a:buChar char="•"/>
            </a:pPr>
            <a:r>
              <a:rPr lang="en" sz="3200" dirty="0">
                <a:latin typeface="Times New Roman" panose="02020603050405020304" pitchFamily="18" charset="0"/>
                <a:cs typeface="Times New Roman" panose="02020603050405020304" pitchFamily="18" charset="0"/>
              </a:rPr>
              <a:t>AP 6365: Accessibility of Information Technology</a:t>
            </a:r>
            <a:endParaRPr sz="3200" dirty="0">
              <a:latin typeface="Times New Roman" panose="02020603050405020304" pitchFamily="18" charset="0"/>
              <a:cs typeface="Times New Roman" panose="02020603050405020304" pitchFamily="18" charset="0"/>
            </a:endParaRPr>
          </a:p>
          <a:p>
            <a:pPr marL="0" indent="0">
              <a:spcBef>
                <a:spcPts val="800"/>
              </a:spcBef>
              <a:buSzPts val="1800"/>
              <a:buNone/>
            </a:pPr>
            <a:endParaRPr lang="en" sz="3200" dirty="0">
              <a:latin typeface="Times New Roman" panose="02020603050405020304" pitchFamily="18" charset="0"/>
              <a:cs typeface="Times New Roman" panose="02020603050405020304" pitchFamily="18" charset="0"/>
            </a:endParaRPr>
          </a:p>
          <a:p>
            <a:pPr marL="0" indent="0">
              <a:spcBef>
                <a:spcPts val="800"/>
              </a:spcBef>
              <a:buSzPts val="1800"/>
              <a:buNone/>
            </a:pPr>
            <a:r>
              <a:rPr lang="en" sz="3200" dirty="0">
                <a:latin typeface="Times New Roman" panose="02020603050405020304" pitchFamily="18" charset="0"/>
                <a:cs typeface="Times New Roman" panose="02020603050405020304" pitchFamily="18" charset="0"/>
              </a:rPr>
              <a:t>These policies and procedures affirm the college’s commitment to safeguarding students, faculty, and staff while directing the appropriate use of technology.</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41"/>
        <p:cNvGrpSpPr/>
        <p:nvPr/>
      </p:nvGrpSpPr>
      <p:grpSpPr>
        <a:xfrm>
          <a:off x="0" y="0"/>
          <a:ext cx="0" cy="0"/>
          <a:chOff x="0" y="0"/>
          <a:chExt cx="0" cy="0"/>
        </a:xfrm>
      </p:grpSpPr>
      <p:sp>
        <p:nvSpPr>
          <p:cNvPr id="442" name="Google Shape;442;p74"/>
          <p:cNvSpPr txBox="1">
            <a:spLocks noGrp="1"/>
          </p:cNvSpPr>
          <p:nvPr>
            <p:ph type="title"/>
          </p:nvPr>
        </p:nvSpPr>
        <p:spPr>
          <a:xfrm>
            <a:off x="914400" y="1743783"/>
            <a:ext cx="16459200" cy="1714500"/>
          </a:xfrm>
          <a:prstGeom prst="rect">
            <a:avLst/>
          </a:prstGeom>
          <a:noFill/>
          <a:ln>
            <a:noFill/>
          </a:ln>
        </p:spPr>
        <p:txBody>
          <a:bodyPr spcFirstLastPara="1" wrap="square" lIns="137150" tIns="68550" rIns="137150" bIns="68550" anchor="ctr" anchorCtr="0">
            <a:normAutofit/>
          </a:bodyPr>
          <a:lstStyle/>
          <a:p>
            <a:pPr algn="ctr">
              <a:buSzPts val="2700"/>
            </a:pPr>
            <a:r>
              <a:rPr lang="en" sz="4000" b="1" dirty="0">
                <a:latin typeface="Times New Roman" panose="02020603050405020304" pitchFamily="18" charset="0"/>
                <a:cs typeface="Times New Roman" panose="02020603050405020304" pitchFamily="18" charset="0"/>
              </a:rPr>
              <a:t>Standard III.D Financial Resources</a:t>
            </a:r>
            <a:br>
              <a:rPr lang="en" sz="4000" b="1" dirty="0">
                <a:latin typeface="Times New Roman" panose="02020603050405020304" pitchFamily="18" charset="0"/>
                <a:cs typeface="Times New Roman" panose="02020603050405020304" pitchFamily="18" charset="0"/>
              </a:rPr>
            </a:br>
            <a:r>
              <a:rPr lang="en" sz="4000" b="1" dirty="0">
                <a:latin typeface="Times New Roman" panose="02020603050405020304" pitchFamily="18" charset="0"/>
                <a:cs typeface="Times New Roman" panose="02020603050405020304" pitchFamily="18" charset="0"/>
              </a:rPr>
              <a:t>Committee</a:t>
            </a:r>
            <a:endParaRPr sz="4000" b="1" dirty="0">
              <a:latin typeface="Times New Roman" panose="02020603050405020304" pitchFamily="18" charset="0"/>
              <a:cs typeface="Times New Roman" panose="02020603050405020304" pitchFamily="18" charset="0"/>
            </a:endParaRPr>
          </a:p>
        </p:txBody>
      </p:sp>
      <p:sp>
        <p:nvSpPr>
          <p:cNvPr id="443" name="Google Shape;443;p74"/>
          <p:cNvSpPr txBox="1">
            <a:spLocks noGrp="1"/>
          </p:cNvSpPr>
          <p:nvPr>
            <p:ph type="body" idx="1"/>
          </p:nvPr>
        </p:nvSpPr>
        <p:spPr>
          <a:xfrm>
            <a:off x="2243769" y="4060231"/>
            <a:ext cx="8200222" cy="5876398"/>
          </a:xfrm>
          <a:prstGeom prst="rect">
            <a:avLst/>
          </a:prstGeom>
          <a:noFill/>
          <a:ln>
            <a:noFill/>
          </a:ln>
        </p:spPr>
        <p:txBody>
          <a:bodyPr spcFirstLastPara="1" wrap="square" lIns="137150" tIns="68550" rIns="137150" bIns="68550" anchor="t" anchorCtr="0">
            <a:normAutofit/>
          </a:bodyPr>
          <a:lstStyle/>
          <a:p>
            <a:pPr marL="800100" indent="-571500">
              <a:spcBef>
                <a:spcPts val="0"/>
              </a:spcBef>
              <a:buSzPct val="100000"/>
            </a:pPr>
            <a:r>
              <a:rPr lang="en" sz="3600" dirty="0">
                <a:latin typeface="Times New Roman" panose="02020603050405020304" pitchFamily="18" charset="0"/>
                <a:ea typeface="Times New Roman"/>
                <a:cs typeface="Times New Roman" panose="02020603050405020304" pitchFamily="18" charset="0"/>
                <a:sym typeface="Times New Roman"/>
              </a:rPr>
              <a:t>Dale Wagoner, </a:t>
            </a:r>
            <a:r>
              <a:rPr lang="en" sz="3600" i="1" dirty="0">
                <a:latin typeface="Times New Roman" panose="02020603050405020304" pitchFamily="18" charset="0"/>
                <a:ea typeface="Times New Roman"/>
                <a:cs typeface="Times New Roman" panose="02020603050405020304" pitchFamily="18" charset="0"/>
                <a:sym typeface="Times New Roman"/>
              </a:rPr>
              <a:t>Writer</a:t>
            </a:r>
            <a:endParaRPr sz="3600" i="1" dirty="0">
              <a:latin typeface="Times New Roman" panose="02020603050405020304" pitchFamily="18" charset="0"/>
              <a:ea typeface="Times New Roman"/>
              <a:cs typeface="Times New Roman" panose="02020603050405020304" pitchFamily="18" charset="0"/>
              <a:sym typeface="Times New Roman"/>
            </a:endParaRPr>
          </a:p>
          <a:p>
            <a:pPr marL="800100" indent="-571500">
              <a:spcBef>
                <a:spcPts val="0"/>
              </a:spcBef>
              <a:buSzPct val="100000"/>
            </a:pPr>
            <a:r>
              <a:rPr lang="en" sz="3600" dirty="0">
                <a:latin typeface="Times New Roman" panose="02020603050405020304" pitchFamily="18" charset="0"/>
                <a:ea typeface="Times New Roman"/>
                <a:cs typeface="Times New Roman" panose="02020603050405020304" pitchFamily="18" charset="0"/>
                <a:sym typeface="Times New Roman"/>
              </a:rPr>
              <a:t>Heather Hernandez, </a:t>
            </a:r>
            <a:r>
              <a:rPr lang="en" sz="3600" i="1" dirty="0">
                <a:latin typeface="Times New Roman" panose="02020603050405020304" pitchFamily="18" charset="0"/>
                <a:ea typeface="Times New Roman"/>
                <a:cs typeface="Times New Roman" panose="02020603050405020304" pitchFamily="18" charset="0"/>
                <a:sym typeface="Times New Roman"/>
              </a:rPr>
              <a:t>Writer</a:t>
            </a:r>
            <a:endParaRPr sz="3600" i="1" dirty="0">
              <a:latin typeface="Times New Roman" panose="02020603050405020304" pitchFamily="18" charset="0"/>
              <a:ea typeface="Times New Roman"/>
              <a:cs typeface="Times New Roman" panose="02020603050405020304" pitchFamily="18" charset="0"/>
              <a:sym typeface="Times New Roman"/>
            </a:endParaRPr>
          </a:p>
          <a:p>
            <a:pPr marL="800100" indent="-571500">
              <a:spcBef>
                <a:spcPts val="0"/>
              </a:spcBef>
              <a:buSzPct val="100000"/>
            </a:pPr>
            <a:r>
              <a:rPr lang="en" sz="3600" dirty="0">
                <a:latin typeface="Times New Roman" panose="02020603050405020304" pitchFamily="18" charset="0"/>
                <a:ea typeface="Times New Roman"/>
                <a:cs typeface="Times New Roman" panose="02020603050405020304" pitchFamily="18" charset="0"/>
                <a:sym typeface="Times New Roman"/>
              </a:rPr>
              <a:t>Mimi Munoz</a:t>
            </a:r>
            <a:endParaRPr sz="3600" dirty="0">
              <a:latin typeface="Times New Roman" panose="02020603050405020304" pitchFamily="18" charset="0"/>
              <a:ea typeface="Times New Roman"/>
              <a:cs typeface="Times New Roman" panose="02020603050405020304" pitchFamily="18" charset="0"/>
              <a:sym typeface="Times New Roman"/>
            </a:endParaRPr>
          </a:p>
          <a:p>
            <a:pPr marL="800100" indent="-571500">
              <a:spcBef>
                <a:spcPts val="0"/>
              </a:spcBef>
              <a:buSzPct val="100000"/>
            </a:pPr>
            <a:r>
              <a:rPr lang="en" sz="3600" dirty="0">
                <a:latin typeface="Times New Roman" panose="02020603050405020304" pitchFamily="18" charset="0"/>
                <a:ea typeface="Times New Roman"/>
                <a:cs typeface="Times New Roman" panose="02020603050405020304" pitchFamily="18" charset="0"/>
                <a:sym typeface="Times New Roman"/>
              </a:rPr>
              <a:t>Billy De Los Santos</a:t>
            </a:r>
            <a:endParaRPr sz="3600" dirty="0">
              <a:latin typeface="Times New Roman" panose="02020603050405020304" pitchFamily="18" charset="0"/>
              <a:ea typeface="Times New Roman"/>
              <a:cs typeface="Times New Roman" panose="02020603050405020304" pitchFamily="18" charset="0"/>
              <a:sym typeface="Times New Roman"/>
            </a:endParaRPr>
          </a:p>
          <a:p>
            <a:pPr marL="800100" indent="-571500">
              <a:spcBef>
                <a:spcPts val="0"/>
              </a:spcBef>
              <a:buSzPct val="100000"/>
            </a:pPr>
            <a:r>
              <a:rPr lang="en" sz="3600" dirty="0">
                <a:latin typeface="Times New Roman" panose="02020603050405020304" pitchFamily="18" charset="0"/>
                <a:ea typeface="Times New Roman"/>
                <a:cs typeface="Times New Roman" panose="02020603050405020304" pitchFamily="18" charset="0"/>
                <a:sym typeface="Times New Roman"/>
              </a:rPr>
              <a:t>Angela Castellano</a:t>
            </a:r>
            <a:r>
              <a:rPr lang="en" sz="3600" dirty="0">
                <a:latin typeface="Times New Roman" panose="02020603050405020304" pitchFamily="18" charset="0"/>
                <a:cs typeface="Times New Roman" panose="02020603050405020304" pitchFamily="18" charset="0"/>
              </a:rPr>
              <a:t>s</a:t>
            </a:r>
          </a:p>
          <a:p>
            <a:pPr marL="800100" indent="-571500">
              <a:spcBef>
                <a:spcPts val="0"/>
              </a:spcBef>
              <a:buSzPct val="100000"/>
            </a:pPr>
            <a:r>
              <a:rPr lang="en" sz="3600" dirty="0">
                <a:latin typeface="Times New Roman" panose="02020603050405020304" pitchFamily="18" charset="0"/>
                <a:cs typeface="Times New Roman" panose="02020603050405020304" pitchFamily="18" charset="0"/>
              </a:rPr>
              <a:t>Jonah Nicholas, </a:t>
            </a:r>
            <a:r>
              <a:rPr lang="en" sz="3600" i="1" dirty="0">
                <a:latin typeface="Times New Roman" panose="02020603050405020304" pitchFamily="18" charset="0"/>
                <a:cs typeface="Times New Roman" panose="02020603050405020304" pitchFamily="18" charset="0"/>
              </a:rPr>
              <a:t>District Lead</a:t>
            </a:r>
            <a:endParaRPr sz="36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47"/>
        <p:cNvGrpSpPr/>
        <p:nvPr/>
      </p:nvGrpSpPr>
      <p:grpSpPr>
        <a:xfrm>
          <a:off x="0" y="0"/>
          <a:ext cx="0" cy="0"/>
          <a:chOff x="0" y="0"/>
          <a:chExt cx="0" cy="0"/>
        </a:xfrm>
      </p:grpSpPr>
      <p:sp>
        <p:nvSpPr>
          <p:cNvPr id="448" name="Google Shape;448;p75"/>
          <p:cNvSpPr txBox="1">
            <a:spLocks noGrp="1"/>
          </p:cNvSpPr>
          <p:nvPr>
            <p:ph type="title"/>
          </p:nvPr>
        </p:nvSpPr>
        <p:spPr>
          <a:xfrm>
            <a:off x="914400" y="1730720"/>
            <a:ext cx="16459200" cy="1714500"/>
          </a:xfrm>
          <a:prstGeom prst="rect">
            <a:avLst/>
          </a:prstGeom>
          <a:noFill/>
          <a:ln>
            <a:noFill/>
          </a:ln>
        </p:spPr>
        <p:txBody>
          <a:bodyPr spcFirstLastPara="1" wrap="square" lIns="137150" tIns="68550" rIns="137150" bIns="68550" anchor="ctr" anchorCtr="0">
            <a:normAutofit/>
          </a:bodyPr>
          <a:lstStyle/>
          <a:p>
            <a:pPr algn="ctr">
              <a:buSzPts val="2700"/>
            </a:pPr>
            <a:r>
              <a:rPr lang="en" sz="4000" b="1" dirty="0">
                <a:latin typeface="Times New Roman" panose="02020603050405020304" pitchFamily="18" charset="0"/>
                <a:cs typeface="Times New Roman" panose="02020603050405020304" pitchFamily="18" charset="0"/>
              </a:rPr>
              <a:t>Standard III.D Financial Resources</a:t>
            </a:r>
            <a:endParaRPr sz="4000" b="1" dirty="0">
              <a:latin typeface="Times New Roman" panose="02020603050405020304" pitchFamily="18" charset="0"/>
              <a:cs typeface="Times New Roman" panose="02020603050405020304" pitchFamily="18" charset="0"/>
            </a:endParaRPr>
          </a:p>
          <a:p>
            <a:pPr algn="ctr">
              <a:buSzPts val="2700"/>
            </a:pPr>
            <a:r>
              <a:rPr lang="en" sz="4000" b="1" dirty="0">
                <a:latin typeface="Times New Roman" panose="02020603050405020304" pitchFamily="18" charset="0"/>
                <a:cs typeface="Times New Roman" panose="02020603050405020304" pitchFamily="18" charset="0"/>
              </a:rPr>
              <a:t>Main Points</a:t>
            </a:r>
            <a:endParaRPr sz="4000" b="1" dirty="0">
              <a:latin typeface="Times New Roman" panose="02020603050405020304" pitchFamily="18" charset="0"/>
              <a:cs typeface="Times New Roman" panose="02020603050405020304" pitchFamily="18" charset="0"/>
            </a:endParaRPr>
          </a:p>
        </p:txBody>
      </p:sp>
      <p:sp>
        <p:nvSpPr>
          <p:cNvPr id="449" name="Google Shape;449;p75"/>
          <p:cNvSpPr txBox="1">
            <a:spLocks noGrp="1"/>
          </p:cNvSpPr>
          <p:nvPr>
            <p:ph type="body" idx="1"/>
          </p:nvPr>
        </p:nvSpPr>
        <p:spPr>
          <a:xfrm>
            <a:off x="914400" y="4287913"/>
            <a:ext cx="16759646" cy="5876398"/>
          </a:xfrm>
          <a:prstGeom prst="rect">
            <a:avLst/>
          </a:prstGeom>
          <a:noFill/>
          <a:ln>
            <a:noFill/>
          </a:ln>
        </p:spPr>
        <p:txBody>
          <a:bodyPr spcFirstLastPara="1" wrap="square" lIns="137150" tIns="68550" rIns="137150" bIns="68550" anchor="t" anchorCtr="0">
            <a:normAutofit/>
          </a:bodyPr>
          <a:lstStyle/>
          <a:p>
            <a:pPr marL="508000" indent="-508000">
              <a:spcBef>
                <a:spcPts val="0"/>
              </a:spcBef>
              <a:buSzPct val="100000"/>
            </a:pPr>
            <a:r>
              <a:rPr lang="en" sz="3200" dirty="0">
                <a:latin typeface="Times New Roman" panose="02020603050405020304" pitchFamily="18" charset="0"/>
                <a:cs typeface="Times New Roman" panose="02020603050405020304" pitchFamily="18" charset="0"/>
              </a:rPr>
              <a:t>Budget Allocation Model (BAM) undergoing revisions through shared governance process throughout the District. New model in alignment with Student Centered Funding Formula (SCFF)</a:t>
            </a:r>
          </a:p>
          <a:p>
            <a:pPr marL="508000" indent="-508000">
              <a:spcBef>
                <a:spcPts val="0"/>
              </a:spcBef>
              <a:buSzPct val="100000"/>
            </a:pPr>
            <a:endParaRPr sz="3200" dirty="0">
              <a:latin typeface="Times New Roman" panose="02020603050405020304" pitchFamily="18" charset="0"/>
              <a:cs typeface="Times New Roman" panose="02020603050405020304" pitchFamily="18" charset="0"/>
            </a:endParaRPr>
          </a:p>
          <a:p>
            <a:pPr marL="508000" indent="-508000">
              <a:spcBef>
                <a:spcPts val="800"/>
              </a:spcBef>
              <a:buSzPct val="100000"/>
            </a:pPr>
            <a:r>
              <a:rPr lang="en" sz="3200" dirty="0">
                <a:latin typeface="Times New Roman" panose="02020603050405020304" pitchFamily="18" charset="0"/>
                <a:cs typeface="Times New Roman" panose="02020603050405020304" pitchFamily="18" charset="0"/>
              </a:rPr>
              <a:t>Measure A Bond activities directly aligned with vision for Success Goals from the State</a:t>
            </a:r>
          </a:p>
          <a:p>
            <a:pPr marL="508000" indent="-508000">
              <a:spcBef>
                <a:spcPts val="800"/>
              </a:spcBef>
              <a:buSzPct val="100000"/>
            </a:pPr>
            <a:endParaRPr sz="3200" dirty="0">
              <a:latin typeface="Times New Roman" panose="02020603050405020304" pitchFamily="18" charset="0"/>
              <a:cs typeface="Times New Roman" panose="02020603050405020304" pitchFamily="18" charset="0"/>
            </a:endParaRPr>
          </a:p>
          <a:p>
            <a:pPr marL="508000" indent="-508000">
              <a:spcBef>
                <a:spcPts val="800"/>
              </a:spcBef>
              <a:buSzPct val="100000"/>
            </a:pPr>
            <a:r>
              <a:rPr lang="en" sz="3200" dirty="0">
                <a:latin typeface="Times New Roman" panose="02020603050405020304" pitchFamily="18" charset="0"/>
                <a:cs typeface="Times New Roman" panose="02020603050405020304" pitchFamily="18" charset="0"/>
              </a:rPr>
              <a:t>Chabot College adheres to budget protocols as set forth by the District in the Budget Development Process</a:t>
            </a:r>
            <a:endParaRPr sz="3200" dirty="0">
              <a:latin typeface="Times New Roman" panose="02020603050405020304" pitchFamily="18" charset="0"/>
              <a:cs typeface="Times New Roman" panose="02020603050405020304" pitchFamily="18" charset="0"/>
            </a:endParaRPr>
          </a:p>
          <a:p>
            <a:pPr marL="508000" indent="-279400">
              <a:spcBef>
                <a:spcPts val="800"/>
              </a:spcBef>
              <a:buSzPts val="1800"/>
              <a:buNone/>
            </a:pP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5"/>
        <p:cNvGrpSpPr/>
        <p:nvPr/>
      </p:nvGrpSpPr>
      <p:grpSpPr>
        <a:xfrm>
          <a:off x="0" y="0"/>
          <a:ext cx="0" cy="0"/>
          <a:chOff x="0" y="0"/>
          <a:chExt cx="0" cy="0"/>
        </a:xfrm>
      </p:grpSpPr>
      <p:sp>
        <p:nvSpPr>
          <p:cNvPr id="367" name="Google Shape;367;p62"/>
          <p:cNvSpPr txBox="1">
            <a:spLocks noGrp="1"/>
          </p:cNvSpPr>
          <p:nvPr>
            <p:ph type="body" idx="1"/>
          </p:nvPr>
        </p:nvSpPr>
        <p:spPr>
          <a:xfrm>
            <a:off x="378822" y="3370218"/>
            <a:ext cx="17321349" cy="6916782"/>
          </a:xfrm>
          <a:prstGeom prst="rect">
            <a:avLst/>
          </a:prstGeom>
          <a:noFill/>
          <a:ln>
            <a:noFill/>
          </a:ln>
        </p:spPr>
        <p:txBody>
          <a:bodyPr spcFirstLastPara="1" wrap="square" lIns="137150" tIns="68550" rIns="137150" bIns="68550" anchor="t" anchorCtr="0">
            <a:noAutofit/>
          </a:bodyPr>
          <a:lstStyle/>
          <a:p>
            <a:pPr marL="508000" indent="0">
              <a:spcBef>
                <a:spcPts val="1200"/>
              </a:spcBef>
              <a:buNone/>
            </a:pPr>
            <a:r>
              <a:rPr lang="en" sz="3200" dirty="0">
                <a:latin typeface="Times New Roman" panose="02020603050405020304" pitchFamily="18" charset="0"/>
                <a:cs typeface="Times New Roman" panose="02020603050405020304" pitchFamily="18" charset="0"/>
              </a:rPr>
              <a:t>The institution assures the integrity and quality of its programs and services by employing administrators, faculty and staff who are qualified by appropriate education, training, and experience to provide and support these programs and services. </a:t>
            </a:r>
          </a:p>
          <a:p>
            <a:pPr marL="508000" indent="0">
              <a:spcBef>
                <a:spcPts val="300"/>
              </a:spcBef>
              <a:buNone/>
            </a:pPr>
            <a:endParaRPr sz="2000" dirty="0">
              <a:latin typeface="Times New Roman" panose="02020603050405020304" pitchFamily="18" charset="0"/>
              <a:cs typeface="Times New Roman" panose="02020603050405020304" pitchFamily="18" charset="0"/>
            </a:endParaRPr>
          </a:p>
          <a:p>
            <a:pPr marL="508000" indent="0">
              <a:spcBef>
                <a:spcPts val="1200"/>
              </a:spcBef>
              <a:buNone/>
            </a:pPr>
            <a:r>
              <a:rPr lang="en" sz="3200" dirty="0">
                <a:latin typeface="Times New Roman" panose="02020603050405020304" pitchFamily="18" charset="0"/>
                <a:cs typeface="Times New Roman" panose="02020603050405020304" pitchFamily="18" charset="0"/>
              </a:rPr>
              <a:t>Criteria, qualifications, and procedures for selection of personnel are clearly and publicly stated and address the needs of the institution in serving its student population. Job descriptions are directly related to institutional mission and goals and accurately reflect position duties, responsibilities, and authority.</a:t>
            </a:r>
          </a:p>
          <a:p>
            <a:pPr marL="508000" indent="0">
              <a:spcBef>
                <a:spcPts val="300"/>
              </a:spcBef>
              <a:buNone/>
            </a:pPr>
            <a:endParaRPr lang="en" sz="2000" dirty="0">
              <a:latin typeface="Times New Roman" panose="02020603050405020304" pitchFamily="18" charset="0"/>
              <a:cs typeface="Times New Roman" panose="02020603050405020304" pitchFamily="18" charset="0"/>
            </a:endParaRPr>
          </a:p>
          <a:p>
            <a:pPr marL="508000" indent="0">
              <a:spcBef>
                <a:spcPts val="1200"/>
              </a:spcBef>
              <a:buNone/>
            </a:pPr>
            <a:r>
              <a:rPr lang="en" sz="3200" dirty="0">
                <a:latin typeface="Times New Roman" panose="02020603050405020304" pitchFamily="18" charset="0"/>
                <a:cs typeface="Times New Roman" panose="02020603050405020304" pitchFamily="18" charset="0"/>
              </a:rPr>
              <a:t>Did we meet the Standard?</a:t>
            </a:r>
          </a:p>
          <a:p>
            <a:pPr marL="508000" indent="0">
              <a:spcBef>
                <a:spcPts val="1200"/>
              </a:spcBef>
              <a:buNone/>
            </a:pPr>
            <a:r>
              <a:rPr lang="en" sz="3200" dirty="0">
                <a:latin typeface="Times New Roman" panose="02020603050405020304" pitchFamily="18" charset="0"/>
                <a:cs typeface="Times New Roman" panose="02020603050405020304" pitchFamily="18" charset="0"/>
              </a:rPr>
              <a:t>Yes! We meet all 14 standards in Standard III.A as described in our analysis and evaluation and evidence citations.</a:t>
            </a:r>
            <a:endParaRPr sz="3200" dirty="0">
              <a:latin typeface="Times New Roman" panose="02020603050405020304" pitchFamily="18" charset="0"/>
              <a:cs typeface="Times New Roman" panose="02020603050405020304" pitchFamily="18" charset="0"/>
            </a:endParaRPr>
          </a:p>
        </p:txBody>
      </p:sp>
      <p:sp>
        <p:nvSpPr>
          <p:cNvPr id="5" name="Google Shape;360;p61">
            <a:extLst>
              <a:ext uri="{FF2B5EF4-FFF2-40B4-BE49-F238E27FC236}">
                <a16:creationId xmlns:a16="http://schemas.microsoft.com/office/drawing/2014/main" id="{1673874B-7122-482C-BF79-19800D57FAC1}"/>
              </a:ext>
            </a:extLst>
          </p:cNvPr>
          <p:cNvSpPr txBox="1">
            <a:spLocks/>
          </p:cNvSpPr>
          <p:nvPr/>
        </p:nvSpPr>
        <p:spPr>
          <a:xfrm>
            <a:off x="1037700" y="1748745"/>
            <a:ext cx="16212600" cy="1676154"/>
          </a:xfrm>
          <a:prstGeom prst="rect">
            <a:avLst/>
          </a:prstGeom>
          <a:noFill/>
          <a:ln>
            <a:noFill/>
          </a:ln>
        </p:spPr>
        <p:txBody>
          <a:bodyPr spcFirstLastPara="1" wrap="square" lIns="137150" tIns="68550" rIns="137150" bIns="68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ctr">
              <a:buSzPct val="135000"/>
            </a:pPr>
            <a:endParaRPr lang="en-US" sz="4000" b="1" dirty="0">
              <a:latin typeface="Times New Roman" panose="02020603050405020304" pitchFamily="18" charset="0"/>
              <a:ea typeface="Times New Roman"/>
              <a:cs typeface="Times New Roman" panose="02020603050405020304" pitchFamily="18" charset="0"/>
              <a:sym typeface="Times New Roman"/>
            </a:endParaRPr>
          </a:p>
          <a:p>
            <a:pPr algn="ctr">
              <a:buSzPct val="135000"/>
            </a:pPr>
            <a:endParaRPr lang="en-US" sz="4000" b="1" dirty="0">
              <a:latin typeface="Times New Roman" panose="02020603050405020304" pitchFamily="18" charset="0"/>
              <a:ea typeface="Times New Roman"/>
              <a:cs typeface="Times New Roman" panose="02020603050405020304" pitchFamily="18" charset="0"/>
              <a:sym typeface="Times New Roman"/>
            </a:endParaRPr>
          </a:p>
          <a:p>
            <a:pPr algn="ctr">
              <a:buSzPct val="135000"/>
            </a:pPr>
            <a:r>
              <a:rPr lang="en-US" sz="4000" b="1" dirty="0">
                <a:latin typeface="Times New Roman" panose="02020603050405020304" pitchFamily="18" charset="0"/>
                <a:ea typeface="Times New Roman"/>
                <a:cs typeface="Times New Roman" panose="02020603050405020304" pitchFamily="18" charset="0"/>
                <a:sym typeface="Times New Roman"/>
              </a:rPr>
              <a:t>Standard III.A Human Resources</a:t>
            </a:r>
            <a:br>
              <a:rPr lang="en-US" sz="4000" b="1" dirty="0">
                <a:latin typeface="Times New Roman" panose="02020603050405020304" pitchFamily="18" charset="0"/>
                <a:ea typeface="Times New Roman"/>
                <a:cs typeface="Times New Roman" panose="02020603050405020304" pitchFamily="18" charset="0"/>
                <a:sym typeface="Times New Roman"/>
              </a:rPr>
            </a:br>
            <a:r>
              <a:rPr lang="en-US" sz="4000" b="1" dirty="0">
                <a:latin typeface="Times New Roman" panose="02020603050405020304" pitchFamily="18" charset="0"/>
                <a:ea typeface="Times New Roman"/>
                <a:cs typeface="Times New Roman" panose="02020603050405020304" pitchFamily="18" charset="0"/>
                <a:sym typeface="Times New Roman"/>
              </a:rPr>
              <a:t>Main Points</a:t>
            </a:r>
          </a:p>
          <a:p>
            <a:pPr algn="ctr">
              <a:buSzPct val="168750"/>
            </a:pPr>
            <a:endParaRPr lang="en-US" sz="4000" b="1" dirty="0">
              <a:latin typeface="Times New Roman" panose="02020603050405020304" pitchFamily="18" charset="0"/>
              <a:cs typeface="Times New Roman" panose="02020603050405020304" pitchFamily="18" charset="0"/>
            </a:endParaRPr>
          </a:p>
          <a:p>
            <a:pPr algn="ctr">
              <a:buSzPct val="168750"/>
            </a:pP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54"/>
        <p:cNvGrpSpPr/>
        <p:nvPr/>
      </p:nvGrpSpPr>
      <p:grpSpPr>
        <a:xfrm>
          <a:off x="0" y="0"/>
          <a:ext cx="0" cy="0"/>
          <a:chOff x="0" y="0"/>
          <a:chExt cx="0" cy="0"/>
        </a:xfrm>
      </p:grpSpPr>
      <p:sp>
        <p:nvSpPr>
          <p:cNvPr id="455" name="Google Shape;455;p76"/>
          <p:cNvSpPr txBox="1">
            <a:spLocks noGrp="1"/>
          </p:cNvSpPr>
          <p:nvPr>
            <p:ph type="title"/>
          </p:nvPr>
        </p:nvSpPr>
        <p:spPr>
          <a:xfrm>
            <a:off x="914400" y="1745472"/>
            <a:ext cx="16459200" cy="1714500"/>
          </a:xfrm>
          <a:prstGeom prst="rect">
            <a:avLst/>
          </a:prstGeom>
          <a:noFill/>
          <a:ln>
            <a:noFill/>
          </a:ln>
        </p:spPr>
        <p:txBody>
          <a:bodyPr spcFirstLastPara="1" wrap="square" lIns="137150" tIns="68550" rIns="137150" bIns="68550" anchor="ctr" anchorCtr="0">
            <a:normAutofit/>
          </a:bodyPr>
          <a:lstStyle/>
          <a:p>
            <a:pPr algn="ctr">
              <a:buSzPts val="2700"/>
            </a:pPr>
            <a:r>
              <a:rPr lang="en" sz="4000" b="1" dirty="0">
                <a:latin typeface="Times New Roman" panose="02020603050405020304" pitchFamily="18" charset="0"/>
                <a:cs typeface="Times New Roman" panose="02020603050405020304" pitchFamily="18" charset="0"/>
              </a:rPr>
              <a:t>Standard III.D Financial Resources</a:t>
            </a:r>
            <a:endParaRPr sz="4000" b="1" dirty="0">
              <a:latin typeface="Times New Roman" panose="02020603050405020304" pitchFamily="18" charset="0"/>
              <a:cs typeface="Times New Roman" panose="02020603050405020304" pitchFamily="18" charset="0"/>
            </a:endParaRPr>
          </a:p>
          <a:p>
            <a:pPr algn="ctr">
              <a:buSzPts val="2700"/>
            </a:pPr>
            <a:r>
              <a:rPr lang="en" sz="4000" b="1" dirty="0">
                <a:latin typeface="Times New Roman" panose="02020603050405020304" pitchFamily="18" charset="0"/>
                <a:cs typeface="Times New Roman" panose="02020603050405020304" pitchFamily="18" charset="0"/>
              </a:rPr>
              <a:t>Key Processes</a:t>
            </a:r>
            <a:endParaRPr sz="4000" b="1" dirty="0">
              <a:latin typeface="Times New Roman" panose="02020603050405020304" pitchFamily="18" charset="0"/>
              <a:cs typeface="Times New Roman" panose="02020603050405020304" pitchFamily="18" charset="0"/>
            </a:endParaRPr>
          </a:p>
        </p:txBody>
      </p:sp>
      <p:sp>
        <p:nvSpPr>
          <p:cNvPr id="456" name="Google Shape;456;p76"/>
          <p:cNvSpPr txBox="1">
            <a:spLocks noGrp="1"/>
          </p:cNvSpPr>
          <p:nvPr>
            <p:ph type="body" idx="1"/>
          </p:nvPr>
        </p:nvSpPr>
        <p:spPr>
          <a:xfrm>
            <a:off x="914400" y="3579600"/>
            <a:ext cx="16026600" cy="6707400"/>
          </a:xfrm>
          <a:prstGeom prst="rect">
            <a:avLst/>
          </a:prstGeom>
          <a:noFill/>
          <a:ln>
            <a:noFill/>
          </a:ln>
        </p:spPr>
        <p:txBody>
          <a:bodyPr spcFirstLastPara="1" wrap="square" lIns="137150" tIns="68550" rIns="137150" bIns="68550" anchor="t" anchorCtr="0">
            <a:normAutofit/>
          </a:bodyPr>
          <a:lstStyle/>
          <a:p>
            <a:pPr marL="0" indent="0">
              <a:spcBef>
                <a:spcPts val="0"/>
              </a:spcBef>
              <a:buSzPts val="1800"/>
              <a:buNone/>
            </a:pPr>
            <a:r>
              <a:rPr lang="en" sz="3200" dirty="0">
                <a:latin typeface="Times New Roman" panose="02020603050405020304" pitchFamily="18" charset="0"/>
                <a:cs typeface="Times New Roman" panose="02020603050405020304" pitchFamily="18" charset="0"/>
              </a:rPr>
              <a:t>Financial planning is integrated through the college’s strategic planning and shared governance processes to ensure sound financial practices that meet student and employee needs each fiscal year.</a:t>
            </a:r>
            <a:endParaRPr sz="3200" dirty="0">
              <a:latin typeface="Times New Roman" panose="02020603050405020304" pitchFamily="18" charset="0"/>
              <a:cs typeface="Times New Roman" panose="02020603050405020304" pitchFamily="18" charset="0"/>
            </a:endParaRPr>
          </a:p>
          <a:p>
            <a:pPr marL="1282700" lvl="1" indent="-571500">
              <a:spcBef>
                <a:spcPts val="300"/>
              </a:spcBef>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Planning and Resource Allocation Committee (PRAC)</a:t>
            </a:r>
            <a:endParaRPr sz="3200" dirty="0">
              <a:latin typeface="Times New Roman" panose="02020603050405020304" pitchFamily="18" charset="0"/>
              <a:cs typeface="Times New Roman" panose="02020603050405020304" pitchFamily="18" charset="0"/>
            </a:endParaRPr>
          </a:p>
          <a:p>
            <a:pPr marL="1282700" lvl="1" indent="-571500">
              <a:spcBef>
                <a:spcPts val="300"/>
              </a:spcBef>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Planning and Budget Committee (PBC)  </a:t>
            </a:r>
            <a:endParaRPr sz="3200" dirty="0">
              <a:latin typeface="Times New Roman" panose="02020603050405020304" pitchFamily="18" charset="0"/>
              <a:cs typeface="Times New Roman" panose="02020603050405020304" pitchFamily="18" charset="0"/>
            </a:endParaRPr>
          </a:p>
          <a:p>
            <a:pPr marL="1282700" lvl="1" indent="-571500">
              <a:spcBef>
                <a:spcPts val="300"/>
              </a:spcBef>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Program and Area Review (PAR)</a:t>
            </a:r>
            <a:endParaRPr sz="3200" dirty="0">
              <a:latin typeface="Times New Roman" panose="02020603050405020304" pitchFamily="18" charset="0"/>
              <a:cs typeface="Times New Roman" panose="02020603050405020304" pitchFamily="18" charset="0"/>
            </a:endParaRPr>
          </a:p>
          <a:p>
            <a:pPr marL="1282700" lvl="1" indent="-571500">
              <a:spcBef>
                <a:spcPts val="300"/>
              </a:spcBef>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Student Access, Success &amp; Equity (SASE)</a:t>
            </a:r>
            <a:endParaRPr sz="3200" dirty="0">
              <a:latin typeface="Times New Roman" panose="02020603050405020304" pitchFamily="18" charset="0"/>
              <a:cs typeface="Times New Roman" panose="02020603050405020304" pitchFamily="18" charset="0"/>
            </a:endParaRPr>
          </a:p>
          <a:p>
            <a:pPr marL="1282700" lvl="1" indent="-571500">
              <a:spcBef>
                <a:spcPts val="300"/>
              </a:spcBef>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Professional Development (PDEV)</a:t>
            </a:r>
            <a:endParaRPr sz="3200" dirty="0">
              <a:latin typeface="Times New Roman" panose="02020603050405020304" pitchFamily="18" charset="0"/>
              <a:cs typeface="Times New Roman" panose="02020603050405020304" pitchFamily="18" charset="0"/>
            </a:endParaRPr>
          </a:p>
          <a:p>
            <a:pPr marL="1282700" lvl="1" indent="-571500">
              <a:spcBef>
                <a:spcPts val="300"/>
              </a:spcBef>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Instructional &amp; Services Technology (IST)</a:t>
            </a:r>
            <a:endParaRPr sz="3200" dirty="0">
              <a:latin typeface="Times New Roman" panose="02020603050405020304" pitchFamily="18" charset="0"/>
              <a:cs typeface="Times New Roman" panose="02020603050405020304" pitchFamily="18" charset="0"/>
            </a:endParaRPr>
          </a:p>
          <a:p>
            <a:pPr marL="1282700" lvl="1" indent="-571500">
              <a:spcBef>
                <a:spcPts val="300"/>
              </a:spcBef>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Facilities &amp; Infrastructure Technology (FIT)</a:t>
            </a:r>
            <a:endParaRPr sz="3200" dirty="0">
              <a:latin typeface="Times New Roman" panose="02020603050405020304" pitchFamily="18" charset="0"/>
              <a:cs typeface="Times New Roman" panose="02020603050405020304" pitchFamily="18" charset="0"/>
            </a:endParaRPr>
          </a:p>
          <a:p>
            <a:pPr marL="1282700" lvl="1" indent="-571500">
              <a:spcBef>
                <a:spcPts val="300"/>
              </a:spcBef>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Career Education Committee (CE)</a:t>
            </a:r>
            <a:endParaRPr sz="3200" dirty="0">
              <a:latin typeface="Times New Roman" panose="02020603050405020304" pitchFamily="18" charset="0"/>
              <a:cs typeface="Times New Roman" panose="02020603050405020304" pitchFamily="18" charset="0"/>
            </a:endParaRPr>
          </a:p>
          <a:p>
            <a:pPr marL="1282700" lvl="1" indent="-571500">
              <a:spcBef>
                <a:spcPts val="300"/>
              </a:spcBef>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College Enrollment Management Committee (CEMC)</a:t>
            </a:r>
            <a:endParaRPr sz="3200" dirty="0">
              <a:latin typeface="Times New Roman" panose="02020603050405020304" pitchFamily="18" charset="0"/>
              <a:cs typeface="Times New Roman" panose="02020603050405020304" pitchFamily="18" charset="0"/>
            </a:endParaRPr>
          </a:p>
          <a:p>
            <a:pPr marL="1117600" lvl="1" indent="-228600">
              <a:buSzPts val="1500"/>
              <a:buNone/>
            </a:pPr>
            <a:endParaRPr sz="3200" dirty="0">
              <a:latin typeface="Times New Roman" panose="02020603050405020304" pitchFamily="18" charset="0"/>
              <a:cs typeface="Times New Roman" panose="02020603050405020304" pitchFamily="18" charset="0"/>
            </a:endParaRPr>
          </a:p>
          <a:p>
            <a:pPr marL="1117600" lvl="1" indent="-228600">
              <a:buSzPts val="1500"/>
              <a:buNone/>
            </a:pPr>
            <a:endParaRPr sz="3200" dirty="0">
              <a:latin typeface="Times New Roman" panose="02020603050405020304" pitchFamily="18" charset="0"/>
              <a:cs typeface="Times New Roman" panose="02020603050405020304" pitchFamily="18" charset="0"/>
            </a:endParaRPr>
          </a:p>
          <a:p>
            <a:pPr marL="1117600" lvl="1" indent="-228600">
              <a:buSzPts val="1500"/>
              <a:buNone/>
            </a:pP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61"/>
        <p:cNvGrpSpPr/>
        <p:nvPr/>
      </p:nvGrpSpPr>
      <p:grpSpPr>
        <a:xfrm>
          <a:off x="0" y="0"/>
          <a:ext cx="0" cy="0"/>
          <a:chOff x="0" y="0"/>
          <a:chExt cx="0" cy="0"/>
        </a:xfrm>
      </p:grpSpPr>
      <p:sp>
        <p:nvSpPr>
          <p:cNvPr id="463" name="Google Shape;463;p77"/>
          <p:cNvSpPr txBox="1">
            <a:spLocks noGrp="1"/>
          </p:cNvSpPr>
          <p:nvPr>
            <p:ph type="body" idx="1"/>
          </p:nvPr>
        </p:nvSpPr>
        <p:spPr>
          <a:xfrm>
            <a:off x="914400" y="3486873"/>
            <a:ext cx="16459200" cy="3062176"/>
          </a:xfrm>
          <a:prstGeom prst="rect">
            <a:avLst/>
          </a:prstGeom>
          <a:noFill/>
          <a:ln>
            <a:noFill/>
          </a:ln>
        </p:spPr>
        <p:txBody>
          <a:bodyPr spcFirstLastPara="1" wrap="square" lIns="137150" tIns="68550" rIns="137150" bIns="68550" anchor="t" anchorCtr="0">
            <a:noAutofit/>
          </a:bodyPr>
          <a:lstStyle/>
          <a:p>
            <a:pPr marL="0" indent="0">
              <a:spcBef>
                <a:spcPts val="0"/>
              </a:spcBef>
              <a:buNone/>
            </a:pPr>
            <a:r>
              <a:rPr lang="en" sz="2800" dirty="0">
                <a:solidFill>
                  <a:srgbClr val="000000"/>
                </a:solidFill>
                <a:latin typeface="Times New Roman" panose="02020603050405020304" pitchFamily="18" charset="0"/>
                <a:ea typeface="Times New Roman"/>
                <a:cs typeface="Times New Roman" panose="02020603050405020304" pitchFamily="18" charset="0"/>
                <a:sym typeface="Times New Roman"/>
              </a:rPr>
              <a:t>Financial information is provided to the college through the shared governance structure including the PRAC, FIT, President’s Council, and Senate Meetings. In addition, the Vice President of Administrative Services, who serves on the shared governance committees, is regularly scheduled on the agenda to keep the campus informed of routine budget issues as well as new mandates from the state. The Vice President presents financial information to the college at large at the President’s Town Hall Meetings, and at Convocation and Flex Days. </a:t>
            </a:r>
            <a:endParaRPr sz="2800" dirty="0">
              <a:latin typeface="Times New Roman" panose="02020603050405020304" pitchFamily="18" charset="0"/>
              <a:cs typeface="Times New Roman" panose="02020603050405020304" pitchFamily="18" charset="0"/>
            </a:endParaRPr>
          </a:p>
        </p:txBody>
      </p:sp>
      <p:sp>
        <p:nvSpPr>
          <p:cNvPr id="464" name="Google Shape;464;p77"/>
          <p:cNvSpPr txBox="1">
            <a:spLocks noGrp="1"/>
          </p:cNvSpPr>
          <p:nvPr>
            <p:ph type="body" idx="1"/>
          </p:nvPr>
        </p:nvSpPr>
        <p:spPr>
          <a:xfrm>
            <a:off x="914400" y="6549049"/>
            <a:ext cx="16459200" cy="2751705"/>
          </a:xfrm>
          <a:prstGeom prst="rect">
            <a:avLst/>
          </a:prstGeom>
          <a:noFill/>
          <a:ln>
            <a:noFill/>
          </a:ln>
        </p:spPr>
        <p:txBody>
          <a:bodyPr spcFirstLastPara="1" wrap="square" lIns="137150" tIns="68550" rIns="137150" bIns="68550" anchor="t" anchorCtr="0">
            <a:noAutofit/>
          </a:bodyPr>
          <a:lstStyle/>
          <a:p>
            <a:pPr marL="0" indent="0">
              <a:spcBef>
                <a:spcPts val="0"/>
              </a:spcBef>
              <a:buNone/>
            </a:pPr>
            <a:r>
              <a:rPr lang="en" sz="2800" dirty="0">
                <a:solidFill>
                  <a:srgbClr val="000000"/>
                </a:solidFill>
                <a:latin typeface="Times New Roman" panose="02020603050405020304" pitchFamily="18" charset="0"/>
                <a:ea typeface="Times New Roman"/>
                <a:cs typeface="Times New Roman" panose="02020603050405020304" pitchFamily="18" charset="0"/>
                <a:sym typeface="Times New Roman"/>
              </a:rPr>
              <a:t>The Planning &amp; Resource Allocation Committee reviews and applies the results of Program &amp; Area Review to planning and resource allocation, develops and evaluates annual planning goals, develops resource allocation guidelines and recommendations to support planning goals, and broadly and consistently communicates planning priorities ensuring transparency in resource allocation decisions in a timely manner. Integrated planning is driven by the Chabot College Mission→Educational Master Plan→Strategic Plan→Program and Area Review Planning→Classroom/Lesson Plans &amp; Service Planning.</a:t>
            </a:r>
            <a:endParaRPr sz="2800" dirty="0">
              <a:latin typeface="Times New Roman" panose="02020603050405020304" pitchFamily="18" charset="0"/>
              <a:cs typeface="Times New Roman" panose="02020603050405020304" pitchFamily="18" charset="0"/>
            </a:endParaRPr>
          </a:p>
          <a:p>
            <a:pPr marL="508000" indent="-279400">
              <a:spcBef>
                <a:spcPts val="800"/>
              </a:spcBef>
              <a:buSzPts val="1800"/>
              <a:buNone/>
            </a:pPr>
            <a:endParaRPr sz="3200" dirty="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4B587D66-CC33-40FB-8305-5F3A2F3E034B}"/>
              </a:ext>
            </a:extLst>
          </p:cNvPr>
          <p:cNvCxnSpPr>
            <a:cxnSpLocks/>
          </p:cNvCxnSpPr>
          <p:nvPr/>
        </p:nvCxnSpPr>
        <p:spPr>
          <a:xfrm>
            <a:off x="4431575" y="6165668"/>
            <a:ext cx="9424851"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0" name="Google Shape;455;p76">
            <a:extLst>
              <a:ext uri="{FF2B5EF4-FFF2-40B4-BE49-F238E27FC236}">
                <a16:creationId xmlns:a16="http://schemas.microsoft.com/office/drawing/2014/main" id="{C2C6C5FE-6955-4E79-BD5C-6F7DCFB2FFE3}"/>
              </a:ext>
            </a:extLst>
          </p:cNvPr>
          <p:cNvSpPr txBox="1">
            <a:spLocks/>
          </p:cNvSpPr>
          <p:nvPr/>
        </p:nvSpPr>
        <p:spPr>
          <a:xfrm>
            <a:off x="914400" y="1745472"/>
            <a:ext cx="16459200" cy="1714500"/>
          </a:xfrm>
          <a:prstGeom prst="rect">
            <a:avLst/>
          </a:prstGeom>
          <a:noFill/>
          <a:ln>
            <a:noFill/>
          </a:ln>
        </p:spPr>
        <p:txBody>
          <a:bodyPr spcFirstLastPara="1" wrap="square" lIns="137150" tIns="68550" rIns="137150" bIns="6855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ctr">
              <a:buSzPts val="2700"/>
            </a:pPr>
            <a:r>
              <a:rPr lang="en-US" sz="4000" b="1">
                <a:latin typeface="Times New Roman" panose="02020603050405020304" pitchFamily="18" charset="0"/>
                <a:cs typeface="Times New Roman" panose="02020603050405020304" pitchFamily="18" charset="0"/>
              </a:rPr>
              <a:t>Standard III.D Financial Resources</a:t>
            </a:r>
          </a:p>
          <a:p>
            <a:pPr algn="ctr">
              <a:buSzPts val="2700"/>
            </a:pPr>
            <a:r>
              <a:rPr lang="en-US" sz="4000" b="1">
                <a:latin typeface="Times New Roman" panose="02020603050405020304" pitchFamily="18" charset="0"/>
                <a:cs typeface="Times New Roman" panose="02020603050405020304" pitchFamily="18" charset="0"/>
              </a:rPr>
              <a:t>Key Processes</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69"/>
        <p:cNvGrpSpPr/>
        <p:nvPr/>
      </p:nvGrpSpPr>
      <p:grpSpPr>
        <a:xfrm>
          <a:off x="0" y="0"/>
          <a:ext cx="0" cy="0"/>
          <a:chOff x="0" y="0"/>
          <a:chExt cx="0" cy="0"/>
        </a:xfrm>
      </p:grpSpPr>
      <p:sp>
        <p:nvSpPr>
          <p:cNvPr id="471" name="Google Shape;471;p78"/>
          <p:cNvSpPr txBox="1">
            <a:spLocks noGrp="1"/>
          </p:cNvSpPr>
          <p:nvPr>
            <p:ph type="body" idx="1"/>
          </p:nvPr>
        </p:nvSpPr>
        <p:spPr>
          <a:xfrm>
            <a:off x="914398" y="3546726"/>
            <a:ext cx="16459200" cy="2827784"/>
          </a:xfrm>
          <a:prstGeom prst="rect">
            <a:avLst/>
          </a:prstGeom>
          <a:noFill/>
          <a:ln>
            <a:noFill/>
          </a:ln>
        </p:spPr>
        <p:txBody>
          <a:bodyPr spcFirstLastPara="1" wrap="square" lIns="137150" tIns="68550" rIns="137150" bIns="68550" anchor="t" anchorCtr="0">
            <a:normAutofit/>
          </a:bodyPr>
          <a:lstStyle/>
          <a:p>
            <a:pPr marL="0" marR="330200" indent="0">
              <a:spcBef>
                <a:spcPts val="0"/>
              </a:spcBef>
              <a:buNone/>
            </a:pPr>
            <a:r>
              <a:rPr lang="en" sz="2800" dirty="0">
                <a:solidFill>
                  <a:srgbClr val="000000"/>
                </a:solidFill>
                <a:latin typeface="Times New Roman"/>
                <a:ea typeface="Times New Roman"/>
                <a:cs typeface="Times New Roman"/>
                <a:sym typeface="Times New Roman"/>
              </a:rPr>
              <a:t>The College President’s Planning Initiatives for fiscal year 20-21, Institutional Research’s presentation on ACCJC Standards &amp; Stretch Goals, and Chabot’s Vision for Success Goals also provide guidance on resource allocation priorities. PRAC, in consultation with PAR, approves synthesis statements to capture college-wide planning priorities for the upcoming year and shares them with resource committees as they evaluate funding requests for the upcoming fiscal year. </a:t>
            </a:r>
            <a:endParaRPr sz="2800" dirty="0"/>
          </a:p>
        </p:txBody>
      </p:sp>
      <p:sp>
        <p:nvSpPr>
          <p:cNvPr id="472" name="Google Shape;472;p78"/>
          <p:cNvSpPr txBox="1">
            <a:spLocks noGrp="1"/>
          </p:cNvSpPr>
          <p:nvPr>
            <p:ph type="body" idx="1"/>
          </p:nvPr>
        </p:nvSpPr>
        <p:spPr>
          <a:xfrm>
            <a:off x="914398" y="6513516"/>
            <a:ext cx="16459200" cy="3972800"/>
          </a:xfrm>
          <a:prstGeom prst="rect">
            <a:avLst/>
          </a:prstGeom>
          <a:noFill/>
          <a:ln>
            <a:noFill/>
          </a:ln>
        </p:spPr>
        <p:txBody>
          <a:bodyPr spcFirstLastPara="1" wrap="square" lIns="137150" tIns="68550" rIns="137150" bIns="68550" anchor="t" anchorCtr="0">
            <a:noAutofit/>
          </a:bodyPr>
          <a:lstStyle/>
          <a:p>
            <a:pPr marL="0" indent="0">
              <a:spcBef>
                <a:spcPts val="0"/>
              </a:spcBef>
              <a:buNone/>
            </a:pPr>
            <a:r>
              <a:rPr lang="en" sz="2800" dirty="0">
                <a:solidFill>
                  <a:srgbClr val="000000"/>
                </a:solidFill>
                <a:latin typeface="Times New Roman"/>
                <a:ea typeface="Times New Roman"/>
                <a:cs typeface="Times New Roman"/>
                <a:sym typeface="Times New Roman"/>
              </a:rPr>
              <a:t>Chabot College Business Services, Administrative Services, Grant Development/Institutional Advancement, and District Business Services collaborated to create the “Chabot College Grant and MOU/Contract Lifecycle Diagram.” The diagram is a visual guide designed to help navigate the various types of grant and MOU/contract processes. Specific goals, steps, and positions/offices responsible for each step are captured in an effort to clarify grant, MOU, and contract funding oversight from the very beginning of a pre-award process all the way through closeout activities. This comprehensive approach intends to make it easier to identify which steps of the process must occur at the college and which steps occur at the District. </a:t>
            </a:r>
            <a:endParaRPr sz="2800" dirty="0"/>
          </a:p>
        </p:txBody>
      </p:sp>
      <p:sp>
        <p:nvSpPr>
          <p:cNvPr id="7" name="Google Shape;455;p76">
            <a:extLst>
              <a:ext uri="{FF2B5EF4-FFF2-40B4-BE49-F238E27FC236}">
                <a16:creationId xmlns:a16="http://schemas.microsoft.com/office/drawing/2014/main" id="{9D43135A-E405-423A-8992-6C1F57C0ED5D}"/>
              </a:ext>
            </a:extLst>
          </p:cNvPr>
          <p:cNvSpPr txBox="1">
            <a:spLocks noGrp="1"/>
          </p:cNvSpPr>
          <p:nvPr>
            <p:ph type="title"/>
          </p:nvPr>
        </p:nvSpPr>
        <p:spPr>
          <a:xfrm>
            <a:off x="914400" y="1745472"/>
            <a:ext cx="16459200" cy="1714500"/>
          </a:xfrm>
          <a:prstGeom prst="rect">
            <a:avLst/>
          </a:prstGeom>
          <a:noFill/>
          <a:ln>
            <a:noFill/>
          </a:ln>
        </p:spPr>
        <p:txBody>
          <a:bodyPr spcFirstLastPara="1" wrap="square" lIns="137150" tIns="68550" rIns="137150" bIns="68550" anchor="ctr" anchorCtr="0">
            <a:normAutofit/>
          </a:bodyPr>
          <a:lstStyle/>
          <a:p>
            <a:pPr algn="ctr">
              <a:buSzPts val="2700"/>
            </a:pPr>
            <a:r>
              <a:rPr lang="en" sz="4000" b="1" dirty="0">
                <a:latin typeface="Times New Roman" panose="02020603050405020304" pitchFamily="18" charset="0"/>
                <a:cs typeface="Times New Roman" panose="02020603050405020304" pitchFamily="18" charset="0"/>
              </a:rPr>
              <a:t>Standard III.D Financial Resources</a:t>
            </a:r>
            <a:endParaRPr sz="4000" b="1" dirty="0">
              <a:latin typeface="Times New Roman" panose="02020603050405020304" pitchFamily="18" charset="0"/>
              <a:cs typeface="Times New Roman" panose="02020603050405020304" pitchFamily="18" charset="0"/>
            </a:endParaRPr>
          </a:p>
          <a:p>
            <a:pPr algn="ctr">
              <a:buSzPts val="2700"/>
            </a:pPr>
            <a:r>
              <a:rPr lang="en" sz="4000" b="1" dirty="0">
                <a:latin typeface="Times New Roman" panose="02020603050405020304" pitchFamily="18" charset="0"/>
                <a:cs typeface="Times New Roman" panose="02020603050405020304" pitchFamily="18" charset="0"/>
              </a:rPr>
              <a:t>Key Processes</a:t>
            </a:r>
            <a:endParaRPr sz="4000"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02D0F54E-AB0F-4A9E-A46F-073AEC3F8EFB}"/>
              </a:ext>
            </a:extLst>
          </p:cNvPr>
          <p:cNvCxnSpPr>
            <a:cxnSpLocks/>
          </p:cNvCxnSpPr>
          <p:nvPr/>
        </p:nvCxnSpPr>
        <p:spPr>
          <a:xfrm>
            <a:off x="4431575" y="6204857"/>
            <a:ext cx="9424851" cy="0"/>
          </a:xfrm>
          <a:prstGeom prst="line">
            <a:avLst/>
          </a:prstGeom>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77"/>
        <p:cNvGrpSpPr/>
        <p:nvPr/>
      </p:nvGrpSpPr>
      <p:grpSpPr>
        <a:xfrm>
          <a:off x="0" y="0"/>
          <a:ext cx="0" cy="0"/>
          <a:chOff x="0" y="0"/>
          <a:chExt cx="0" cy="0"/>
        </a:xfrm>
      </p:grpSpPr>
      <p:graphicFrame>
        <p:nvGraphicFramePr>
          <p:cNvPr id="479" name="Google Shape;479;p79"/>
          <p:cNvGraphicFramePr/>
          <p:nvPr>
            <p:extLst>
              <p:ext uri="{D42A27DB-BD31-4B8C-83A1-F6EECF244321}">
                <p14:modId xmlns:p14="http://schemas.microsoft.com/office/powerpoint/2010/main" val="3171727149"/>
              </p:ext>
            </p:extLst>
          </p:nvPr>
        </p:nvGraphicFramePr>
        <p:xfrm>
          <a:off x="2664823" y="3758975"/>
          <a:ext cx="12958354" cy="6391175"/>
        </p:xfrm>
        <a:graphic>
          <a:graphicData uri="http://schemas.openxmlformats.org/drawingml/2006/table">
            <a:tbl>
              <a:tblPr>
                <a:tableStyleId>{22838BEF-8BB2-4498-84A7-C5851F593DF1}</a:tableStyleId>
              </a:tblPr>
              <a:tblGrid>
                <a:gridCol w="7317031">
                  <a:extLst>
                    <a:ext uri="{9D8B030D-6E8A-4147-A177-3AD203B41FA5}">
                      <a16:colId xmlns:a16="http://schemas.microsoft.com/office/drawing/2014/main" val="20000"/>
                    </a:ext>
                  </a:extLst>
                </a:gridCol>
                <a:gridCol w="5641323">
                  <a:extLst>
                    <a:ext uri="{9D8B030D-6E8A-4147-A177-3AD203B41FA5}">
                      <a16:colId xmlns:a16="http://schemas.microsoft.com/office/drawing/2014/main" val="20001"/>
                    </a:ext>
                  </a:extLst>
                </a:gridCol>
              </a:tblGrid>
              <a:tr h="580297">
                <a:tc gridSpan="2">
                  <a:txBody>
                    <a:bodyPr/>
                    <a:lstStyle/>
                    <a:p>
                      <a:pPr marL="0" marR="0" lvl="0" indent="0" algn="ctr" rtl="0">
                        <a:lnSpc>
                          <a:spcPct val="107000"/>
                        </a:lnSpc>
                        <a:spcBef>
                          <a:spcPts val="0"/>
                        </a:spcBef>
                        <a:spcAft>
                          <a:spcPts val="0"/>
                        </a:spcAft>
                        <a:buNone/>
                      </a:pPr>
                      <a:r>
                        <a:rPr lang="en" sz="2800" b="1" u="none" strike="noStrike" cap="none" dirty="0">
                          <a:latin typeface="Times New Roman" panose="02020603050405020304" pitchFamily="18" charset="0"/>
                          <a:cs typeface="Times New Roman" panose="02020603050405020304" pitchFamily="18" charset="0"/>
                        </a:rPr>
                        <a:t>BASE ALLOCATION</a:t>
                      </a:r>
                      <a:endParaRPr sz="2800" b="1"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nchor="ctr"/>
                </a:tc>
                <a:tc hMerge="1">
                  <a:txBody>
                    <a:bodyPr/>
                    <a:lstStyle/>
                    <a:p>
                      <a:endParaRPr lang="en-US"/>
                    </a:p>
                  </a:txBody>
                  <a:tcPr/>
                </a:tc>
                <a:extLst>
                  <a:ext uri="{0D108BD9-81ED-4DB2-BD59-A6C34878D82A}">
                    <a16:rowId xmlns:a16="http://schemas.microsoft.com/office/drawing/2014/main" val="10000"/>
                  </a:ext>
                </a:extLst>
              </a:tr>
              <a:tr h="865382">
                <a:tc gridSpan="2">
                  <a:txBody>
                    <a:bodyPr/>
                    <a:lstStyle/>
                    <a:p>
                      <a:pPr marL="0" marR="0" lvl="0" indent="0" algn="l"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UGF, Lottery (Table 1) and Measure A Bond (Table 2) assumed to be equal to prior year’s allocation. Adjusted after May Revise.</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nchor="ctr"/>
                </a:tc>
                <a:tc hMerge="1">
                  <a:txBody>
                    <a:bodyPr/>
                    <a:lstStyle/>
                    <a:p>
                      <a:endParaRPr lang="en-US"/>
                    </a:p>
                  </a:txBody>
                  <a:tcPr/>
                </a:tc>
                <a:extLst>
                  <a:ext uri="{0D108BD9-81ED-4DB2-BD59-A6C34878D82A}">
                    <a16:rowId xmlns:a16="http://schemas.microsoft.com/office/drawing/2014/main" val="10001"/>
                  </a:ext>
                </a:extLst>
              </a:tr>
              <a:tr h="1313176">
                <a:tc gridSpan="2">
                  <a:txBody>
                    <a:bodyPr/>
                    <a:lstStyle/>
                    <a:p>
                      <a:pPr marL="0" marR="0" lvl="0" indent="0" algn="l" rtl="0">
                        <a:lnSpc>
                          <a:spcPct val="107000"/>
                        </a:lnSpc>
                        <a:spcBef>
                          <a:spcPts val="0"/>
                        </a:spcBef>
                        <a:spcAft>
                          <a:spcPts val="0"/>
                        </a:spcAft>
                        <a:buNone/>
                      </a:pPr>
                      <a:r>
                        <a:rPr lang="en" sz="2800" b="1" u="none" strike="noStrike" cap="none" dirty="0">
                          <a:latin typeface="Times New Roman" panose="02020603050405020304" pitchFamily="18" charset="0"/>
                          <a:cs typeface="Times New Roman" panose="02020603050405020304" pitchFamily="18" charset="0"/>
                        </a:rPr>
                        <a:t>Table 1. :  Lottery Allocation</a:t>
                      </a:r>
                      <a:endParaRPr sz="2800" dirty="0">
                        <a:latin typeface="Times New Roman" panose="02020603050405020304" pitchFamily="18" charset="0"/>
                        <a:cs typeface="Times New Roman" panose="02020603050405020304" pitchFamily="18" charset="0"/>
                      </a:endParaRPr>
                    </a:p>
                    <a:p>
                      <a:pPr marL="254000" marR="0" lvl="0" indent="-254000" algn="l" rtl="0">
                        <a:lnSpc>
                          <a:spcPct val="107000"/>
                        </a:lnSpc>
                        <a:spcBef>
                          <a:spcPts val="0"/>
                        </a:spcBef>
                        <a:spcAft>
                          <a:spcPts val="0"/>
                        </a:spcAft>
                        <a:buClr>
                          <a:schemeClr val="dk1"/>
                        </a:buClr>
                        <a:buSzPct val="100000"/>
                        <a:buFont typeface="Source Sans Pro"/>
                        <a:buAutoNum type="arabicPeriod"/>
                      </a:pPr>
                      <a:r>
                        <a:rPr lang="en" sz="2800" u="none" strike="noStrike" cap="none" dirty="0">
                          <a:latin typeface="Times New Roman" panose="02020603050405020304" pitchFamily="18" charset="0"/>
                          <a:cs typeface="Times New Roman" panose="02020603050405020304" pitchFamily="18" charset="0"/>
                        </a:rPr>
                        <a:t>13K allocated to Academic Services</a:t>
                      </a:r>
                      <a:endParaRPr sz="2800" dirty="0">
                        <a:latin typeface="Times New Roman" panose="02020603050405020304" pitchFamily="18" charset="0"/>
                        <a:cs typeface="Times New Roman" panose="02020603050405020304" pitchFamily="18" charset="0"/>
                      </a:endParaRPr>
                    </a:p>
                    <a:p>
                      <a:pPr marL="254000" marR="0" lvl="0" indent="-254000" algn="l" rtl="0">
                        <a:lnSpc>
                          <a:spcPct val="107000"/>
                        </a:lnSpc>
                        <a:spcBef>
                          <a:spcPts val="0"/>
                        </a:spcBef>
                        <a:spcAft>
                          <a:spcPts val="0"/>
                        </a:spcAft>
                        <a:buClr>
                          <a:schemeClr val="dk1"/>
                        </a:buClr>
                        <a:buSzPct val="100000"/>
                        <a:buFont typeface="Source Sans Pro"/>
                        <a:buAutoNum type="arabicPeriod"/>
                      </a:pPr>
                      <a:r>
                        <a:rPr lang="en" sz="2800" u="none" strike="noStrike" cap="none" dirty="0">
                          <a:latin typeface="Times New Roman" panose="02020603050405020304" pitchFamily="18" charset="0"/>
                          <a:cs typeface="Times New Roman" panose="02020603050405020304" pitchFamily="18" charset="0"/>
                        </a:rPr>
                        <a:t>Balance allocated to divisions as follows:</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nchor="ctr"/>
                </a:tc>
                <a:tc hMerge="1">
                  <a:txBody>
                    <a:bodyPr/>
                    <a:lstStyle/>
                    <a:p>
                      <a:endParaRPr lang="en-US"/>
                    </a:p>
                  </a:txBody>
                  <a:tcPr/>
                </a:tc>
                <a:extLst>
                  <a:ext uri="{0D108BD9-81ED-4DB2-BD59-A6C34878D82A}">
                    <a16:rowId xmlns:a16="http://schemas.microsoft.com/office/drawing/2014/main" val="10002"/>
                  </a:ext>
                </a:extLst>
              </a:tr>
              <a:tr h="604893">
                <a:tc>
                  <a:txBody>
                    <a:bodyPr/>
                    <a:lstStyle/>
                    <a:p>
                      <a:pPr marL="0" marR="0" lvl="0" indent="0" algn="ctr" rtl="0">
                        <a:lnSpc>
                          <a:spcPct val="107000"/>
                        </a:lnSpc>
                        <a:spcBef>
                          <a:spcPts val="0"/>
                        </a:spcBef>
                        <a:spcAft>
                          <a:spcPts val="0"/>
                        </a:spcAft>
                        <a:buNone/>
                      </a:pPr>
                      <a:r>
                        <a:rPr lang="en" sz="2800" b="1" u="sng" strike="noStrike" cap="none" dirty="0">
                          <a:latin typeface="Times New Roman" panose="02020603050405020304" pitchFamily="18" charset="0"/>
                          <a:cs typeface="Times New Roman" panose="02020603050405020304" pitchFamily="18" charset="0"/>
                        </a:rPr>
                        <a:t>DIVISION</a:t>
                      </a:r>
                      <a:endParaRPr sz="2800" b="1" u="sng"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nchor="ctr"/>
                </a:tc>
                <a:tc>
                  <a:txBody>
                    <a:bodyPr/>
                    <a:lstStyle/>
                    <a:p>
                      <a:pPr marL="0" marR="0" lvl="0" indent="0" algn="ctr" rtl="0">
                        <a:lnSpc>
                          <a:spcPct val="107000"/>
                        </a:lnSpc>
                        <a:spcBef>
                          <a:spcPts val="0"/>
                        </a:spcBef>
                        <a:spcAft>
                          <a:spcPts val="0"/>
                        </a:spcAft>
                        <a:buNone/>
                      </a:pPr>
                      <a:r>
                        <a:rPr lang="en" sz="2800" b="1" u="sng" strike="noStrike" cap="none" dirty="0">
                          <a:latin typeface="Times New Roman" panose="02020603050405020304" pitchFamily="18" charset="0"/>
                          <a:cs typeface="Times New Roman" panose="02020603050405020304" pitchFamily="18" charset="0"/>
                        </a:rPr>
                        <a:t>%</a:t>
                      </a:r>
                      <a:endParaRPr sz="2800" b="1" u="sng"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nchor="ctr"/>
                </a:tc>
                <a:extLst>
                  <a:ext uri="{0D108BD9-81ED-4DB2-BD59-A6C34878D82A}">
                    <a16:rowId xmlns:a16="http://schemas.microsoft.com/office/drawing/2014/main" val="10003"/>
                  </a:ext>
                </a:extLst>
              </a:tr>
              <a:tr h="417589">
                <a:tc>
                  <a:txBody>
                    <a:bodyPr/>
                    <a:lstStyle/>
                    <a:p>
                      <a:pPr marL="0" marR="0" lvl="0" indent="0" algn="l"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APSS</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nchor="ctr"/>
                </a:tc>
                <a:tc>
                  <a:txBody>
                    <a:bodyPr/>
                    <a:lstStyle/>
                    <a:p>
                      <a:pPr marL="0" marR="0" lvl="0" indent="0" algn="ctr"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5</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nchor="ctr"/>
                </a:tc>
                <a:extLst>
                  <a:ext uri="{0D108BD9-81ED-4DB2-BD59-A6C34878D82A}">
                    <a16:rowId xmlns:a16="http://schemas.microsoft.com/office/drawing/2014/main" val="10004"/>
                  </a:ext>
                </a:extLst>
              </a:tr>
              <a:tr h="417589">
                <a:tc>
                  <a:txBody>
                    <a:bodyPr/>
                    <a:lstStyle/>
                    <a:p>
                      <a:pPr marL="0" marR="0" lvl="0" indent="0" algn="l"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Applied Technology &amp; Business</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tc>
                  <a:txBody>
                    <a:bodyPr/>
                    <a:lstStyle/>
                    <a:p>
                      <a:pPr marL="0" marR="0" lvl="0" indent="0" algn="ctr"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23</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extLst>
                  <a:ext uri="{0D108BD9-81ED-4DB2-BD59-A6C34878D82A}">
                    <a16:rowId xmlns:a16="http://schemas.microsoft.com/office/drawing/2014/main" val="10005"/>
                  </a:ext>
                </a:extLst>
              </a:tr>
              <a:tr h="430146">
                <a:tc>
                  <a:txBody>
                    <a:bodyPr/>
                    <a:lstStyle/>
                    <a:p>
                      <a:pPr marL="0" marR="0" lvl="0" indent="0" algn="l"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Arts, Media &amp; Communication</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tc>
                  <a:txBody>
                    <a:bodyPr/>
                    <a:lstStyle/>
                    <a:p>
                      <a:pPr marL="0" marR="0" lvl="0" indent="0" algn="ctr"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22</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extLst>
                  <a:ext uri="{0D108BD9-81ED-4DB2-BD59-A6C34878D82A}">
                    <a16:rowId xmlns:a16="http://schemas.microsoft.com/office/drawing/2014/main" val="10006"/>
                  </a:ext>
                </a:extLst>
              </a:tr>
              <a:tr h="417589">
                <a:tc>
                  <a:txBody>
                    <a:bodyPr/>
                    <a:lstStyle/>
                    <a:p>
                      <a:pPr marL="0" marR="0" lvl="0" indent="0" algn="l"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Health, Kinesiology &amp; Athletics</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tc>
                  <a:txBody>
                    <a:bodyPr/>
                    <a:lstStyle/>
                    <a:p>
                      <a:pPr marL="0" marR="0" lvl="0" indent="0" algn="ctr"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22</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extLst>
                  <a:ext uri="{0D108BD9-81ED-4DB2-BD59-A6C34878D82A}">
                    <a16:rowId xmlns:a16="http://schemas.microsoft.com/office/drawing/2014/main" val="10007"/>
                  </a:ext>
                </a:extLst>
              </a:tr>
              <a:tr h="417589">
                <a:tc>
                  <a:txBody>
                    <a:bodyPr/>
                    <a:lstStyle/>
                    <a:p>
                      <a:pPr marL="0" marR="0" lvl="0" indent="0" algn="l"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Language Arts</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tc>
                  <a:txBody>
                    <a:bodyPr/>
                    <a:lstStyle/>
                    <a:p>
                      <a:pPr marL="0" marR="0" lvl="0" indent="0" algn="ctr"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3</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extLst>
                  <a:ext uri="{0D108BD9-81ED-4DB2-BD59-A6C34878D82A}">
                    <a16:rowId xmlns:a16="http://schemas.microsoft.com/office/drawing/2014/main" val="10008"/>
                  </a:ext>
                </a:extLst>
              </a:tr>
              <a:tr h="417589">
                <a:tc>
                  <a:txBody>
                    <a:bodyPr/>
                    <a:lstStyle/>
                    <a:p>
                      <a:pPr marL="0" marR="0" lvl="0" indent="0" algn="l" rtl="0">
                        <a:lnSpc>
                          <a:spcPct val="107000"/>
                        </a:lnSpc>
                        <a:spcBef>
                          <a:spcPts val="0"/>
                        </a:spcBef>
                        <a:spcAft>
                          <a:spcPts val="0"/>
                        </a:spcAft>
                        <a:buNone/>
                      </a:pPr>
                      <a:r>
                        <a:rPr lang="en" sz="2800" u="none" strike="noStrike" cap="none">
                          <a:latin typeface="Times New Roman" panose="02020603050405020304" pitchFamily="18" charset="0"/>
                          <a:cs typeface="Times New Roman" panose="02020603050405020304" pitchFamily="18" charset="0"/>
                        </a:rPr>
                        <a:t>Science &amp; Math</a:t>
                      </a:r>
                      <a:endParaRPr sz="2800" u="none" strike="noStrike" cap="none">
                        <a:latin typeface="Times New Roman" panose="02020603050405020304" pitchFamily="18" charset="0"/>
                        <a:ea typeface="Arial"/>
                        <a:cs typeface="Times New Roman" panose="02020603050405020304" pitchFamily="18" charset="0"/>
                        <a:sym typeface="Arial"/>
                      </a:endParaRPr>
                    </a:p>
                  </a:txBody>
                  <a:tcPr marL="120200" marR="120200" marT="0" marB="0"/>
                </a:tc>
                <a:tc>
                  <a:txBody>
                    <a:bodyPr/>
                    <a:lstStyle/>
                    <a:p>
                      <a:pPr marL="0" marR="0" lvl="0" indent="0" algn="ctr"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22</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extLst>
                  <a:ext uri="{0D108BD9-81ED-4DB2-BD59-A6C34878D82A}">
                    <a16:rowId xmlns:a16="http://schemas.microsoft.com/office/drawing/2014/main" val="10009"/>
                  </a:ext>
                </a:extLst>
              </a:tr>
              <a:tr h="417589">
                <a:tc>
                  <a:txBody>
                    <a:bodyPr/>
                    <a:lstStyle/>
                    <a:p>
                      <a:pPr marL="0" marR="0" lvl="0" indent="0" algn="l" rtl="0">
                        <a:lnSpc>
                          <a:spcPct val="107000"/>
                        </a:lnSpc>
                        <a:spcBef>
                          <a:spcPts val="0"/>
                        </a:spcBef>
                        <a:spcAft>
                          <a:spcPts val="0"/>
                        </a:spcAft>
                        <a:buNone/>
                      </a:pPr>
                      <a:r>
                        <a:rPr lang="en" sz="2800" u="none" strike="noStrike" cap="none">
                          <a:latin typeface="Times New Roman" panose="02020603050405020304" pitchFamily="18" charset="0"/>
                          <a:cs typeface="Times New Roman" panose="02020603050405020304" pitchFamily="18" charset="0"/>
                        </a:rPr>
                        <a:t>Social Sciences</a:t>
                      </a:r>
                      <a:endParaRPr sz="2800" u="none" strike="noStrike" cap="none">
                        <a:latin typeface="Times New Roman" panose="02020603050405020304" pitchFamily="18" charset="0"/>
                        <a:ea typeface="Arial"/>
                        <a:cs typeface="Times New Roman" panose="02020603050405020304" pitchFamily="18" charset="0"/>
                        <a:sym typeface="Arial"/>
                      </a:endParaRPr>
                    </a:p>
                  </a:txBody>
                  <a:tcPr marL="120200" marR="120200" marT="0" marB="0"/>
                </a:tc>
                <a:tc>
                  <a:txBody>
                    <a:bodyPr/>
                    <a:lstStyle/>
                    <a:p>
                      <a:pPr marL="0" marR="0" lvl="0" indent="0" algn="ctr"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3</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extLst>
                  <a:ext uri="{0D108BD9-81ED-4DB2-BD59-A6C34878D82A}">
                    <a16:rowId xmlns:a16="http://schemas.microsoft.com/office/drawing/2014/main" val="10010"/>
                  </a:ext>
                </a:extLst>
              </a:tr>
            </a:tbl>
          </a:graphicData>
        </a:graphic>
      </p:graphicFrame>
      <p:sp>
        <p:nvSpPr>
          <p:cNvPr id="8" name="Google Shape;455;p76">
            <a:extLst>
              <a:ext uri="{FF2B5EF4-FFF2-40B4-BE49-F238E27FC236}">
                <a16:creationId xmlns:a16="http://schemas.microsoft.com/office/drawing/2014/main" id="{1BDC5CCC-D1E3-4B06-A413-0642B8B1368D}"/>
              </a:ext>
            </a:extLst>
          </p:cNvPr>
          <p:cNvSpPr txBox="1">
            <a:spLocks noGrp="1"/>
          </p:cNvSpPr>
          <p:nvPr>
            <p:ph type="title"/>
          </p:nvPr>
        </p:nvSpPr>
        <p:spPr>
          <a:xfrm>
            <a:off x="914400" y="1863037"/>
            <a:ext cx="16459200" cy="1714500"/>
          </a:xfrm>
          <a:prstGeom prst="rect">
            <a:avLst/>
          </a:prstGeom>
          <a:noFill/>
          <a:ln>
            <a:noFill/>
          </a:ln>
        </p:spPr>
        <p:txBody>
          <a:bodyPr spcFirstLastPara="1" wrap="square" lIns="137150" tIns="68550" rIns="137150" bIns="68550" anchor="ctr" anchorCtr="0">
            <a:noAutofit/>
          </a:bodyPr>
          <a:lstStyle/>
          <a:p>
            <a:pPr algn="ctr">
              <a:buSzPts val="2700"/>
            </a:pPr>
            <a:r>
              <a:rPr lang="en" sz="4000" b="1" dirty="0">
                <a:latin typeface="Times New Roman" panose="02020603050405020304" pitchFamily="18" charset="0"/>
                <a:cs typeface="Times New Roman" panose="02020603050405020304" pitchFamily="18" charset="0"/>
              </a:rPr>
              <a:t>Standard III.D Financial Resources</a:t>
            </a:r>
            <a:endParaRPr sz="4000" b="1" dirty="0">
              <a:latin typeface="Times New Roman" panose="02020603050405020304" pitchFamily="18" charset="0"/>
              <a:cs typeface="Times New Roman" panose="02020603050405020304" pitchFamily="18" charset="0"/>
            </a:endParaRPr>
          </a:p>
          <a:p>
            <a:pPr algn="ctr">
              <a:buSzPts val="2700"/>
            </a:pPr>
            <a:r>
              <a:rPr lang="en" sz="4000" b="1" dirty="0">
                <a:latin typeface="Times New Roman" panose="02020603050405020304" pitchFamily="18" charset="0"/>
                <a:cs typeface="Times New Roman" panose="02020603050405020304" pitchFamily="18" charset="0"/>
              </a:rPr>
              <a:t>Key Processes</a:t>
            </a:r>
            <a:br>
              <a:rPr lang="en" sz="4000" b="1" dirty="0">
                <a:latin typeface="Times New Roman" panose="02020603050405020304" pitchFamily="18" charset="0"/>
                <a:cs typeface="Times New Roman" panose="02020603050405020304" pitchFamily="18" charset="0"/>
              </a:rPr>
            </a:br>
            <a:r>
              <a:rPr lang="en" sz="3200" b="1" dirty="0">
                <a:latin typeface="Times New Roman" panose="02020603050405020304" pitchFamily="18" charset="0"/>
                <a:cs typeface="Times New Roman" panose="02020603050405020304" pitchFamily="18" charset="0"/>
              </a:rPr>
              <a:t>College Resource Allocation Model (CRAM) Lottery Allocation</a:t>
            </a:r>
            <a:endParaRPr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77"/>
        <p:cNvGrpSpPr/>
        <p:nvPr/>
      </p:nvGrpSpPr>
      <p:grpSpPr>
        <a:xfrm>
          <a:off x="0" y="0"/>
          <a:ext cx="0" cy="0"/>
          <a:chOff x="0" y="0"/>
          <a:chExt cx="0" cy="0"/>
        </a:xfrm>
      </p:grpSpPr>
      <p:graphicFrame>
        <p:nvGraphicFramePr>
          <p:cNvPr id="479" name="Google Shape;479;p79"/>
          <p:cNvGraphicFramePr/>
          <p:nvPr>
            <p:extLst>
              <p:ext uri="{D42A27DB-BD31-4B8C-83A1-F6EECF244321}">
                <p14:modId xmlns:p14="http://schemas.microsoft.com/office/powerpoint/2010/main" val="1335511716"/>
              </p:ext>
            </p:extLst>
          </p:nvPr>
        </p:nvGraphicFramePr>
        <p:xfrm>
          <a:off x="2664823" y="3758975"/>
          <a:ext cx="12958354" cy="6364743"/>
        </p:xfrm>
        <a:graphic>
          <a:graphicData uri="http://schemas.openxmlformats.org/drawingml/2006/table">
            <a:tbl>
              <a:tblPr>
                <a:tableStyleId>{22838BEF-8BB2-4498-84A7-C5851F593DF1}</a:tableStyleId>
              </a:tblPr>
              <a:tblGrid>
                <a:gridCol w="6479177">
                  <a:extLst>
                    <a:ext uri="{9D8B030D-6E8A-4147-A177-3AD203B41FA5}">
                      <a16:colId xmlns:a16="http://schemas.microsoft.com/office/drawing/2014/main" val="20000"/>
                    </a:ext>
                  </a:extLst>
                </a:gridCol>
                <a:gridCol w="1366857">
                  <a:extLst>
                    <a:ext uri="{9D8B030D-6E8A-4147-A177-3AD203B41FA5}">
                      <a16:colId xmlns:a16="http://schemas.microsoft.com/office/drawing/2014/main" val="2450912626"/>
                    </a:ext>
                  </a:extLst>
                </a:gridCol>
                <a:gridCol w="5112320">
                  <a:extLst>
                    <a:ext uri="{9D8B030D-6E8A-4147-A177-3AD203B41FA5}">
                      <a16:colId xmlns:a16="http://schemas.microsoft.com/office/drawing/2014/main" val="20002"/>
                    </a:ext>
                  </a:extLst>
                </a:gridCol>
              </a:tblGrid>
              <a:tr h="433356">
                <a:tc gridSpan="3">
                  <a:txBody>
                    <a:bodyPr/>
                    <a:lstStyle/>
                    <a:p>
                      <a:pPr marL="0" marR="0" lvl="0" indent="0" algn="ctr" rtl="0">
                        <a:lnSpc>
                          <a:spcPct val="107000"/>
                        </a:lnSpc>
                        <a:spcBef>
                          <a:spcPts val="0"/>
                        </a:spcBef>
                        <a:spcAft>
                          <a:spcPts val="0"/>
                        </a:spcAft>
                        <a:buNone/>
                      </a:pPr>
                      <a:r>
                        <a:rPr lang="en" sz="2800" b="1" u="none" strike="noStrike" cap="none" dirty="0">
                          <a:latin typeface="Times New Roman" panose="02020603050405020304" pitchFamily="18" charset="0"/>
                          <a:cs typeface="Times New Roman" panose="02020603050405020304" pitchFamily="18" charset="0"/>
                        </a:rPr>
                        <a:t>BASE ALLOCATION</a:t>
                      </a:r>
                      <a:endParaRPr sz="2800" b="1"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8059">
                <a:tc gridSpan="3">
                  <a:txBody>
                    <a:bodyPr/>
                    <a:lstStyle/>
                    <a:p>
                      <a:pPr marL="0" marR="0" lvl="0" indent="0" algn="l"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UGF, Lottery (Table 1) and Measure A Bond (Table 2) assumed to be equal to prior year’s allocation. Adjusted after May Revise.</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66480">
                <a:tc>
                  <a:txBody>
                    <a:bodyPr/>
                    <a:lstStyle/>
                    <a:p>
                      <a:pPr marL="0" marR="0" lvl="0" indent="0" algn="l" rtl="0">
                        <a:lnSpc>
                          <a:spcPct val="107000"/>
                        </a:lnSpc>
                        <a:spcBef>
                          <a:spcPts val="0"/>
                        </a:spcBef>
                        <a:spcAft>
                          <a:spcPts val="0"/>
                        </a:spcAft>
                        <a:buNone/>
                      </a:pPr>
                      <a:r>
                        <a:rPr lang="en" sz="2400" b="1" u="none" strike="noStrike" cap="none" dirty="0">
                          <a:latin typeface="Times New Roman" panose="02020603050405020304" pitchFamily="18" charset="0"/>
                          <a:cs typeface="Times New Roman" panose="02020603050405020304" pitchFamily="18" charset="0"/>
                        </a:rPr>
                        <a:t>Table 2. :  Measure A Bond Allocation</a:t>
                      </a:r>
                      <a:endParaRPr sz="2400" dirty="0">
                        <a:latin typeface="Times New Roman" panose="02020603050405020304" pitchFamily="18" charset="0"/>
                        <a:cs typeface="Times New Roman" panose="02020603050405020304" pitchFamily="18" charset="0"/>
                      </a:endParaRPr>
                    </a:p>
                    <a:p>
                      <a:pPr marL="254000" marR="0" lvl="0" indent="-254000" algn="l" rtl="0">
                        <a:lnSpc>
                          <a:spcPct val="107000"/>
                        </a:lnSpc>
                        <a:spcBef>
                          <a:spcPts val="0"/>
                        </a:spcBef>
                        <a:spcAft>
                          <a:spcPts val="0"/>
                        </a:spcAft>
                        <a:buClr>
                          <a:schemeClr val="dk1"/>
                        </a:buClr>
                        <a:buSzPct val="100000"/>
                        <a:buFont typeface="Source Sans Pro"/>
                        <a:buAutoNum type="arabicPeriod"/>
                      </a:pPr>
                      <a:r>
                        <a:rPr lang="en" sz="2400" u="none" strike="noStrike" cap="none" dirty="0">
                          <a:latin typeface="Times New Roman" panose="02020603050405020304" pitchFamily="18" charset="0"/>
                          <a:cs typeface="Times New Roman" panose="02020603050405020304" pitchFamily="18" charset="0"/>
                        </a:rPr>
                        <a:t>$300K allocation to Library</a:t>
                      </a:r>
                      <a:endParaRPr sz="2400" dirty="0">
                        <a:latin typeface="Times New Roman" panose="02020603050405020304" pitchFamily="18" charset="0"/>
                        <a:cs typeface="Times New Roman" panose="02020603050405020304" pitchFamily="18" charset="0"/>
                      </a:endParaRPr>
                    </a:p>
                    <a:p>
                      <a:pPr marL="254000" marR="0" lvl="0" indent="-254000" algn="l" rtl="0">
                        <a:lnSpc>
                          <a:spcPct val="107000"/>
                        </a:lnSpc>
                        <a:spcBef>
                          <a:spcPts val="0"/>
                        </a:spcBef>
                        <a:spcAft>
                          <a:spcPts val="0"/>
                        </a:spcAft>
                        <a:buClr>
                          <a:schemeClr val="dk1"/>
                        </a:buClr>
                        <a:buSzPct val="100000"/>
                        <a:buFont typeface="Source Sans Pro"/>
                        <a:buAutoNum type="arabicPeriod"/>
                      </a:pPr>
                      <a:r>
                        <a:rPr lang="en" sz="2400" u="none" strike="noStrike" cap="none" dirty="0">
                          <a:latin typeface="Times New Roman" panose="02020603050405020304" pitchFamily="18" charset="0"/>
                          <a:cs typeface="Times New Roman" panose="02020603050405020304" pitchFamily="18" charset="0"/>
                        </a:rPr>
                        <a:t>$200K reserved for emergent needs</a:t>
                      </a:r>
                      <a:endParaRPr sz="2400" dirty="0">
                        <a:latin typeface="Times New Roman" panose="02020603050405020304" pitchFamily="18" charset="0"/>
                        <a:cs typeface="Times New Roman" panose="02020603050405020304" pitchFamily="18" charset="0"/>
                      </a:endParaRPr>
                    </a:p>
                    <a:p>
                      <a:pPr marL="254000" marR="0" lvl="0" indent="-254000" algn="l" rtl="0">
                        <a:lnSpc>
                          <a:spcPct val="107000"/>
                        </a:lnSpc>
                        <a:spcBef>
                          <a:spcPts val="0"/>
                        </a:spcBef>
                        <a:spcAft>
                          <a:spcPts val="0"/>
                        </a:spcAft>
                        <a:buClr>
                          <a:schemeClr val="dk1"/>
                        </a:buClr>
                        <a:buSzPct val="100000"/>
                        <a:buFont typeface="Source Sans Pro"/>
                        <a:buAutoNum type="arabicPeriod"/>
                      </a:pPr>
                      <a:r>
                        <a:rPr lang="en" sz="2400" u="none" strike="noStrike" cap="none" dirty="0">
                          <a:latin typeface="Times New Roman" panose="02020603050405020304" pitchFamily="18" charset="0"/>
                          <a:cs typeface="Times New Roman" panose="02020603050405020304" pitchFamily="18" charset="0"/>
                        </a:rPr>
                        <a:t>$300K allocated to FIT for special projects</a:t>
                      </a:r>
                      <a:endParaRPr sz="2400" dirty="0">
                        <a:latin typeface="Times New Roman" panose="02020603050405020304" pitchFamily="18" charset="0"/>
                        <a:cs typeface="Times New Roman" panose="02020603050405020304" pitchFamily="18" charset="0"/>
                      </a:endParaRPr>
                    </a:p>
                  </a:txBody>
                  <a:tcPr marL="120200" marR="120200" marT="0" marB="0"/>
                </a:tc>
                <a:tc gridSpan="2">
                  <a:txBody>
                    <a:bodyPr/>
                    <a:lstStyle/>
                    <a:p>
                      <a:pPr marL="0" marR="0" lvl="0" indent="0" algn="l" rtl="0">
                        <a:lnSpc>
                          <a:spcPct val="107000"/>
                        </a:lnSpc>
                        <a:spcBef>
                          <a:spcPts val="0"/>
                        </a:spcBef>
                        <a:spcAft>
                          <a:spcPts val="0"/>
                        </a:spcAft>
                        <a:buClr>
                          <a:schemeClr val="dk1"/>
                        </a:buClr>
                        <a:buSzPct val="100000"/>
                        <a:buFont typeface="Source Sans Pro"/>
                        <a:buNone/>
                      </a:pPr>
                      <a:r>
                        <a:rPr lang="en-US" sz="2400" u="none" strike="noStrike" cap="none" dirty="0">
                          <a:latin typeface="Times New Roman" panose="02020603050405020304" pitchFamily="18" charset="0"/>
                          <a:cs typeface="Times New Roman" panose="02020603050405020304" pitchFamily="18" charset="0"/>
                        </a:rPr>
                        <a:t>4. $300K reserved to fund most pressing Program &amp; Area Review requests determined through VPBS consultation with budget managers</a:t>
                      </a:r>
                      <a:endParaRPr lang="en-US" sz="2400" dirty="0">
                        <a:latin typeface="Times New Roman" panose="02020603050405020304" pitchFamily="18" charset="0"/>
                        <a:cs typeface="Times New Roman" panose="02020603050405020304" pitchFamily="18" charset="0"/>
                      </a:endParaRPr>
                    </a:p>
                    <a:p>
                      <a:pPr marL="0" marR="0" lvl="0" indent="0" algn="l" rtl="0">
                        <a:lnSpc>
                          <a:spcPct val="107000"/>
                        </a:lnSpc>
                        <a:spcBef>
                          <a:spcPts val="0"/>
                        </a:spcBef>
                        <a:spcAft>
                          <a:spcPts val="0"/>
                        </a:spcAft>
                        <a:buNone/>
                      </a:pPr>
                      <a:r>
                        <a:rPr lang="en-US" sz="2400" u="none" strike="noStrike" cap="none" dirty="0">
                          <a:latin typeface="Times New Roman" panose="02020603050405020304" pitchFamily="18" charset="0"/>
                          <a:cs typeface="Times New Roman" panose="02020603050405020304" pitchFamily="18" charset="0"/>
                        </a:rPr>
                        <a:t>5. $500K allocated to divisions as follows:</a:t>
                      </a:r>
                      <a:endParaRPr lang="en-US" sz="24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tc hMerge="1">
                  <a:txBody>
                    <a:bodyPr/>
                    <a:lstStyle/>
                    <a:p>
                      <a:endParaRPr lang="en-US"/>
                    </a:p>
                  </a:txBody>
                  <a:tcPr/>
                </a:tc>
                <a:extLst>
                  <a:ext uri="{0D108BD9-81ED-4DB2-BD59-A6C34878D82A}">
                    <a16:rowId xmlns:a16="http://schemas.microsoft.com/office/drawing/2014/main" val="10011"/>
                  </a:ext>
                </a:extLst>
              </a:tr>
              <a:tr h="433356">
                <a:tc gridSpan="2">
                  <a:txBody>
                    <a:bodyPr/>
                    <a:lstStyle/>
                    <a:p>
                      <a:pPr marL="0" marR="0" lvl="0" indent="0" algn="ctr" rtl="0">
                        <a:lnSpc>
                          <a:spcPct val="107000"/>
                        </a:lnSpc>
                        <a:spcBef>
                          <a:spcPts val="0"/>
                        </a:spcBef>
                        <a:spcAft>
                          <a:spcPts val="0"/>
                        </a:spcAft>
                        <a:buNone/>
                      </a:pPr>
                      <a:r>
                        <a:rPr lang="en" sz="2800" b="1" u="sng" strike="noStrike" cap="none">
                          <a:latin typeface="Times New Roman" panose="02020603050405020304" pitchFamily="18" charset="0"/>
                          <a:cs typeface="Times New Roman" panose="02020603050405020304" pitchFamily="18" charset="0"/>
                        </a:rPr>
                        <a:t>DIVISION</a:t>
                      </a:r>
                      <a:endParaRPr sz="2800" b="1" u="sng" strike="noStrike" cap="none">
                        <a:latin typeface="Times New Roman" panose="02020603050405020304" pitchFamily="18" charset="0"/>
                        <a:ea typeface="Arial"/>
                        <a:cs typeface="Times New Roman" panose="02020603050405020304" pitchFamily="18" charset="0"/>
                        <a:sym typeface="Arial"/>
                      </a:endParaRPr>
                    </a:p>
                  </a:txBody>
                  <a:tcPr marL="120200" marR="120200" marT="0" marB="0"/>
                </a:tc>
                <a:tc hMerge="1">
                  <a:txBody>
                    <a:bodyPr/>
                    <a:lstStyle/>
                    <a:p>
                      <a:endParaRPr lang="en-US"/>
                    </a:p>
                  </a:txBody>
                  <a:tcPr/>
                </a:tc>
                <a:tc>
                  <a:txBody>
                    <a:bodyPr/>
                    <a:lstStyle/>
                    <a:p>
                      <a:pPr marL="0" marR="0" lvl="0" indent="0" algn="ctr" rtl="0">
                        <a:lnSpc>
                          <a:spcPct val="107000"/>
                        </a:lnSpc>
                        <a:spcBef>
                          <a:spcPts val="0"/>
                        </a:spcBef>
                        <a:spcAft>
                          <a:spcPts val="0"/>
                        </a:spcAft>
                        <a:buNone/>
                      </a:pPr>
                      <a:r>
                        <a:rPr lang="en" sz="2800" b="1" u="sng" strike="noStrike" cap="none">
                          <a:latin typeface="Times New Roman" panose="02020603050405020304" pitchFamily="18" charset="0"/>
                          <a:cs typeface="Times New Roman" panose="02020603050405020304" pitchFamily="18" charset="0"/>
                        </a:rPr>
                        <a:t>%</a:t>
                      </a:r>
                      <a:endParaRPr sz="2800" b="1" u="sng" strike="noStrike" cap="none">
                        <a:latin typeface="Times New Roman" panose="02020603050405020304" pitchFamily="18" charset="0"/>
                        <a:ea typeface="Arial"/>
                        <a:cs typeface="Times New Roman" panose="02020603050405020304" pitchFamily="18" charset="0"/>
                        <a:sym typeface="Arial"/>
                      </a:endParaRPr>
                    </a:p>
                  </a:txBody>
                  <a:tcPr marL="120200" marR="120200" marT="0" marB="0"/>
                </a:tc>
                <a:extLst>
                  <a:ext uri="{0D108BD9-81ED-4DB2-BD59-A6C34878D82A}">
                    <a16:rowId xmlns:a16="http://schemas.microsoft.com/office/drawing/2014/main" val="10012"/>
                  </a:ext>
                </a:extLst>
              </a:tr>
              <a:tr h="433356">
                <a:tc gridSpan="2">
                  <a:txBody>
                    <a:bodyPr/>
                    <a:lstStyle/>
                    <a:p>
                      <a:pPr marL="0" marR="0" lvl="0" indent="0" algn="l" rtl="0">
                        <a:lnSpc>
                          <a:spcPct val="107000"/>
                        </a:lnSpc>
                        <a:spcBef>
                          <a:spcPts val="0"/>
                        </a:spcBef>
                        <a:spcAft>
                          <a:spcPts val="0"/>
                        </a:spcAft>
                        <a:buNone/>
                      </a:pPr>
                      <a:r>
                        <a:rPr lang="en" sz="2800" u="none" strike="noStrike" cap="none">
                          <a:latin typeface="Times New Roman" panose="02020603050405020304" pitchFamily="18" charset="0"/>
                          <a:cs typeface="Times New Roman" panose="02020603050405020304" pitchFamily="18" charset="0"/>
                        </a:rPr>
                        <a:t>APSS</a:t>
                      </a:r>
                      <a:endParaRPr sz="2800" u="none" strike="noStrike" cap="none">
                        <a:latin typeface="Times New Roman" panose="02020603050405020304" pitchFamily="18" charset="0"/>
                        <a:ea typeface="Arial"/>
                        <a:cs typeface="Times New Roman" panose="02020603050405020304" pitchFamily="18" charset="0"/>
                        <a:sym typeface="Arial"/>
                      </a:endParaRPr>
                    </a:p>
                  </a:txBody>
                  <a:tcPr marL="120200" marR="120200" marT="0" marB="0"/>
                </a:tc>
                <a:tc hMerge="1">
                  <a:txBody>
                    <a:bodyPr/>
                    <a:lstStyle/>
                    <a:p>
                      <a:endParaRPr lang="en-US"/>
                    </a:p>
                  </a:txBody>
                  <a:tcPr/>
                </a:tc>
                <a:tc>
                  <a:txBody>
                    <a:bodyPr/>
                    <a:lstStyle/>
                    <a:p>
                      <a:pPr marL="0" marR="0" lvl="0" indent="0" algn="ctr" rtl="0">
                        <a:lnSpc>
                          <a:spcPct val="107000"/>
                        </a:lnSpc>
                        <a:spcBef>
                          <a:spcPts val="0"/>
                        </a:spcBef>
                        <a:spcAft>
                          <a:spcPts val="0"/>
                        </a:spcAft>
                        <a:buNone/>
                      </a:pPr>
                      <a:r>
                        <a:rPr lang="en" sz="2800" u="none" strike="noStrike" cap="none">
                          <a:latin typeface="Times New Roman" panose="02020603050405020304" pitchFamily="18" charset="0"/>
                          <a:cs typeface="Times New Roman" panose="02020603050405020304" pitchFamily="18" charset="0"/>
                        </a:rPr>
                        <a:t>5</a:t>
                      </a:r>
                      <a:endParaRPr sz="2800" u="none" strike="noStrike" cap="none">
                        <a:latin typeface="Times New Roman" panose="02020603050405020304" pitchFamily="18" charset="0"/>
                        <a:ea typeface="Arial"/>
                        <a:cs typeface="Times New Roman" panose="02020603050405020304" pitchFamily="18" charset="0"/>
                        <a:sym typeface="Arial"/>
                      </a:endParaRPr>
                    </a:p>
                  </a:txBody>
                  <a:tcPr marL="120200" marR="120200" marT="0" marB="0"/>
                </a:tc>
                <a:extLst>
                  <a:ext uri="{0D108BD9-81ED-4DB2-BD59-A6C34878D82A}">
                    <a16:rowId xmlns:a16="http://schemas.microsoft.com/office/drawing/2014/main" val="10013"/>
                  </a:ext>
                </a:extLst>
              </a:tr>
              <a:tr h="433356">
                <a:tc gridSpan="2">
                  <a:txBody>
                    <a:bodyPr/>
                    <a:lstStyle/>
                    <a:p>
                      <a:pPr marL="0" marR="0" lvl="0" indent="0" algn="l"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Applied Technology &amp; Business</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tc hMerge="1">
                  <a:txBody>
                    <a:bodyPr/>
                    <a:lstStyle/>
                    <a:p>
                      <a:endParaRPr lang="en-US"/>
                    </a:p>
                  </a:txBody>
                  <a:tcPr/>
                </a:tc>
                <a:tc>
                  <a:txBody>
                    <a:bodyPr/>
                    <a:lstStyle/>
                    <a:p>
                      <a:pPr marL="0" marR="0" lvl="0" indent="0" algn="ctr" rtl="0">
                        <a:lnSpc>
                          <a:spcPct val="107000"/>
                        </a:lnSpc>
                        <a:spcBef>
                          <a:spcPts val="0"/>
                        </a:spcBef>
                        <a:spcAft>
                          <a:spcPts val="0"/>
                        </a:spcAft>
                        <a:buNone/>
                      </a:pPr>
                      <a:r>
                        <a:rPr lang="en" sz="2800" u="none" strike="noStrike" cap="none">
                          <a:latin typeface="Times New Roman" panose="02020603050405020304" pitchFamily="18" charset="0"/>
                          <a:cs typeface="Times New Roman" panose="02020603050405020304" pitchFamily="18" charset="0"/>
                        </a:rPr>
                        <a:t>23</a:t>
                      </a:r>
                      <a:endParaRPr sz="2800" u="none" strike="noStrike" cap="none">
                        <a:latin typeface="Times New Roman" panose="02020603050405020304" pitchFamily="18" charset="0"/>
                        <a:ea typeface="Arial"/>
                        <a:cs typeface="Times New Roman" panose="02020603050405020304" pitchFamily="18" charset="0"/>
                        <a:sym typeface="Arial"/>
                      </a:endParaRPr>
                    </a:p>
                  </a:txBody>
                  <a:tcPr marL="120200" marR="120200" marT="0" marB="0"/>
                </a:tc>
                <a:extLst>
                  <a:ext uri="{0D108BD9-81ED-4DB2-BD59-A6C34878D82A}">
                    <a16:rowId xmlns:a16="http://schemas.microsoft.com/office/drawing/2014/main" val="10014"/>
                  </a:ext>
                </a:extLst>
              </a:tr>
              <a:tr h="433356">
                <a:tc gridSpan="2">
                  <a:txBody>
                    <a:bodyPr/>
                    <a:lstStyle/>
                    <a:p>
                      <a:pPr marL="0" marR="0" lvl="0" indent="0" algn="l"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Arts, Media &amp; Communication</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tc hMerge="1">
                  <a:txBody>
                    <a:bodyPr/>
                    <a:lstStyle/>
                    <a:p>
                      <a:endParaRPr lang="en-US"/>
                    </a:p>
                  </a:txBody>
                  <a:tcPr/>
                </a:tc>
                <a:tc>
                  <a:txBody>
                    <a:bodyPr/>
                    <a:lstStyle/>
                    <a:p>
                      <a:pPr marL="0" marR="0" lvl="0" indent="0" algn="ctr" rtl="0">
                        <a:lnSpc>
                          <a:spcPct val="107000"/>
                        </a:lnSpc>
                        <a:spcBef>
                          <a:spcPts val="0"/>
                        </a:spcBef>
                        <a:spcAft>
                          <a:spcPts val="0"/>
                        </a:spcAft>
                        <a:buNone/>
                      </a:pPr>
                      <a:r>
                        <a:rPr lang="en" sz="2800" u="none" strike="noStrike" cap="none">
                          <a:latin typeface="Times New Roman" panose="02020603050405020304" pitchFamily="18" charset="0"/>
                          <a:cs typeface="Times New Roman" panose="02020603050405020304" pitchFamily="18" charset="0"/>
                        </a:rPr>
                        <a:t>22</a:t>
                      </a:r>
                      <a:endParaRPr sz="2800" u="none" strike="noStrike" cap="none">
                        <a:latin typeface="Times New Roman" panose="02020603050405020304" pitchFamily="18" charset="0"/>
                        <a:ea typeface="Arial"/>
                        <a:cs typeface="Times New Roman" panose="02020603050405020304" pitchFamily="18" charset="0"/>
                        <a:sym typeface="Arial"/>
                      </a:endParaRPr>
                    </a:p>
                  </a:txBody>
                  <a:tcPr marL="120200" marR="120200" marT="0" marB="0"/>
                </a:tc>
                <a:extLst>
                  <a:ext uri="{0D108BD9-81ED-4DB2-BD59-A6C34878D82A}">
                    <a16:rowId xmlns:a16="http://schemas.microsoft.com/office/drawing/2014/main" val="10015"/>
                  </a:ext>
                </a:extLst>
              </a:tr>
              <a:tr h="433356">
                <a:tc gridSpan="2">
                  <a:txBody>
                    <a:bodyPr/>
                    <a:lstStyle/>
                    <a:p>
                      <a:pPr marL="0" marR="0" lvl="0" indent="0" algn="l"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Health, Kinesiology &amp; Athletics</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tc hMerge="1">
                  <a:txBody>
                    <a:bodyPr/>
                    <a:lstStyle/>
                    <a:p>
                      <a:endParaRPr lang="en-US"/>
                    </a:p>
                  </a:txBody>
                  <a:tcPr/>
                </a:tc>
                <a:tc>
                  <a:txBody>
                    <a:bodyPr/>
                    <a:lstStyle/>
                    <a:p>
                      <a:pPr marL="0" marR="0" lvl="0" indent="0" algn="ctr"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22</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extLst>
                  <a:ext uri="{0D108BD9-81ED-4DB2-BD59-A6C34878D82A}">
                    <a16:rowId xmlns:a16="http://schemas.microsoft.com/office/drawing/2014/main" val="10016"/>
                  </a:ext>
                </a:extLst>
              </a:tr>
              <a:tr h="433356">
                <a:tc gridSpan="2">
                  <a:txBody>
                    <a:bodyPr/>
                    <a:lstStyle/>
                    <a:p>
                      <a:pPr marL="0" marR="0" lvl="0" indent="0" algn="l" rtl="0">
                        <a:lnSpc>
                          <a:spcPct val="107000"/>
                        </a:lnSpc>
                        <a:spcBef>
                          <a:spcPts val="0"/>
                        </a:spcBef>
                        <a:spcAft>
                          <a:spcPts val="0"/>
                        </a:spcAft>
                        <a:buNone/>
                      </a:pPr>
                      <a:r>
                        <a:rPr lang="en" sz="2800" u="none" strike="noStrike" cap="none">
                          <a:latin typeface="Times New Roman" panose="02020603050405020304" pitchFamily="18" charset="0"/>
                          <a:cs typeface="Times New Roman" panose="02020603050405020304" pitchFamily="18" charset="0"/>
                        </a:rPr>
                        <a:t>Language Arts</a:t>
                      </a:r>
                      <a:endParaRPr sz="2800" u="none" strike="noStrike" cap="none">
                        <a:latin typeface="Times New Roman" panose="02020603050405020304" pitchFamily="18" charset="0"/>
                        <a:ea typeface="Arial"/>
                        <a:cs typeface="Times New Roman" panose="02020603050405020304" pitchFamily="18" charset="0"/>
                        <a:sym typeface="Arial"/>
                      </a:endParaRPr>
                    </a:p>
                  </a:txBody>
                  <a:tcPr marL="120200" marR="120200" marT="0" marB="0"/>
                </a:tc>
                <a:tc hMerge="1">
                  <a:txBody>
                    <a:bodyPr/>
                    <a:lstStyle/>
                    <a:p>
                      <a:endParaRPr lang="en-US"/>
                    </a:p>
                  </a:txBody>
                  <a:tcPr/>
                </a:tc>
                <a:tc>
                  <a:txBody>
                    <a:bodyPr/>
                    <a:lstStyle/>
                    <a:p>
                      <a:pPr marL="0" marR="0" lvl="0" indent="0" algn="ctr" rtl="0">
                        <a:lnSpc>
                          <a:spcPct val="107000"/>
                        </a:lnSpc>
                        <a:spcBef>
                          <a:spcPts val="0"/>
                        </a:spcBef>
                        <a:spcAft>
                          <a:spcPts val="0"/>
                        </a:spcAft>
                        <a:buNone/>
                      </a:pPr>
                      <a:r>
                        <a:rPr lang="en" sz="2800" u="none" strike="noStrike" cap="none">
                          <a:latin typeface="Times New Roman" panose="02020603050405020304" pitchFamily="18" charset="0"/>
                          <a:cs typeface="Times New Roman" panose="02020603050405020304" pitchFamily="18" charset="0"/>
                        </a:rPr>
                        <a:t>3</a:t>
                      </a:r>
                      <a:endParaRPr sz="2800" u="none" strike="noStrike" cap="none">
                        <a:latin typeface="Times New Roman" panose="02020603050405020304" pitchFamily="18" charset="0"/>
                        <a:ea typeface="Arial"/>
                        <a:cs typeface="Times New Roman" panose="02020603050405020304" pitchFamily="18" charset="0"/>
                        <a:sym typeface="Arial"/>
                      </a:endParaRPr>
                    </a:p>
                  </a:txBody>
                  <a:tcPr marL="120200" marR="120200" marT="0" marB="0"/>
                </a:tc>
                <a:extLst>
                  <a:ext uri="{0D108BD9-81ED-4DB2-BD59-A6C34878D82A}">
                    <a16:rowId xmlns:a16="http://schemas.microsoft.com/office/drawing/2014/main" val="10017"/>
                  </a:ext>
                </a:extLst>
              </a:tr>
              <a:tr h="433356">
                <a:tc gridSpan="2">
                  <a:txBody>
                    <a:bodyPr/>
                    <a:lstStyle/>
                    <a:p>
                      <a:pPr marL="0" marR="0" lvl="0" indent="0" algn="l" rtl="0">
                        <a:lnSpc>
                          <a:spcPct val="107000"/>
                        </a:lnSpc>
                        <a:spcBef>
                          <a:spcPts val="0"/>
                        </a:spcBef>
                        <a:spcAft>
                          <a:spcPts val="0"/>
                        </a:spcAft>
                        <a:buNone/>
                      </a:pPr>
                      <a:r>
                        <a:rPr lang="en" sz="2800" u="none" strike="noStrike" cap="none">
                          <a:latin typeface="Times New Roman" panose="02020603050405020304" pitchFamily="18" charset="0"/>
                          <a:cs typeface="Times New Roman" panose="02020603050405020304" pitchFamily="18" charset="0"/>
                        </a:rPr>
                        <a:t>Science &amp; Math</a:t>
                      </a:r>
                      <a:endParaRPr sz="2800" u="none" strike="noStrike" cap="none">
                        <a:latin typeface="Times New Roman" panose="02020603050405020304" pitchFamily="18" charset="0"/>
                        <a:ea typeface="Arial"/>
                        <a:cs typeface="Times New Roman" panose="02020603050405020304" pitchFamily="18" charset="0"/>
                        <a:sym typeface="Arial"/>
                      </a:endParaRPr>
                    </a:p>
                  </a:txBody>
                  <a:tcPr marL="120200" marR="120200" marT="0" marB="0"/>
                </a:tc>
                <a:tc hMerge="1">
                  <a:txBody>
                    <a:bodyPr/>
                    <a:lstStyle/>
                    <a:p>
                      <a:endParaRPr lang="en-US"/>
                    </a:p>
                  </a:txBody>
                  <a:tcPr/>
                </a:tc>
                <a:tc>
                  <a:txBody>
                    <a:bodyPr/>
                    <a:lstStyle/>
                    <a:p>
                      <a:pPr marL="0" marR="0" lvl="0" indent="0" algn="ctr"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22</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extLst>
                  <a:ext uri="{0D108BD9-81ED-4DB2-BD59-A6C34878D82A}">
                    <a16:rowId xmlns:a16="http://schemas.microsoft.com/office/drawing/2014/main" val="10018"/>
                  </a:ext>
                </a:extLst>
              </a:tr>
              <a:tr h="433356">
                <a:tc gridSpan="2">
                  <a:txBody>
                    <a:bodyPr/>
                    <a:lstStyle/>
                    <a:p>
                      <a:pPr marL="0" marR="0" lvl="0" indent="0" algn="l"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Social Sciences</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tc hMerge="1">
                  <a:txBody>
                    <a:bodyPr/>
                    <a:lstStyle/>
                    <a:p>
                      <a:endParaRPr lang="en-US"/>
                    </a:p>
                  </a:txBody>
                  <a:tcPr/>
                </a:tc>
                <a:tc>
                  <a:txBody>
                    <a:bodyPr/>
                    <a:lstStyle/>
                    <a:p>
                      <a:pPr marL="0" marR="0" lvl="0" indent="0" algn="ctr" rtl="0">
                        <a:lnSpc>
                          <a:spcPct val="107000"/>
                        </a:lnSpc>
                        <a:spcBef>
                          <a:spcPts val="0"/>
                        </a:spcBef>
                        <a:spcAft>
                          <a:spcPts val="0"/>
                        </a:spcAft>
                        <a:buNone/>
                      </a:pPr>
                      <a:r>
                        <a:rPr lang="en" sz="2800" u="none" strike="noStrike" cap="none" dirty="0">
                          <a:latin typeface="Times New Roman" panose="02020603050405020304" pitchFamily="18" charset="0"/>
                          <a:cs typeface="Times New Roman" panose="02020603050405020304" pitchFamily="18" charset="0"/>
                        </a:rPr>
                        <a:t>3</a:t>
                      </a:r>
                      <a:endParaRPr sz="2800" u="none" strike="noStrike" cap="none" dirty="0">
                        <a:latin typeface="Times New Roman" panose="02020603050405020304" pitchFamily="18" charset="0"/>
                        <a:ea typeface="Arial"/>
                        <a:cs typeface="Times New Roman" panose="02020603050405020304" pitchFamily="18" charset="0"/>
                        <a:sym typeface="Arial"/>
                      </a:endParaRPr>
                    </a:p>
                  </a:txBody>
                  <a:tcPr marL="120200" marR="120200" marT="0" marB="0"/>
                </a:tc>
                <a:extLst>
                  <a:ext uri="{0D108BD9-81ED-4DB2-BD59-A6C34878D82A}">
                    <a16:rowId xmlns:a16="http://schemas.microsoft.com/office/drawing/2014/main" val="10019"/>
                  </a:ext>
                </a:extLst>
              </a:tr>
            </a:tbl>
          </a:graphicData>
        </a:graphic>
      </p:graphicFrame>
      <p:sp>
        <p:nvSpPr>
          <p:cNvPr id="8" name="Google Shape;455;p76">
            <a:extLst>
              <a:ext uri="{FF2B5EF4-FFF2-40B4-BE49-F238E27FC236}">
                <a16:creationId xmlns:a16="http://schemas.microsoft.com/office/drawing/2014/main" id="{1BDC5CCC-D1E3-4B06-A413-0642B8B1368D}"/>
              </a:ext>
            </a:extLst>
          </p:cNvPr>
          <p:cNvSpPr txBox="1">
            <a:spLocks noGrp="1"/>
          </p:cNvSpPr>
          <p:nvPr>
            <p:ph type="title"/>
          </p:nvPr>
        </p:nvSpPr>
        <p:spPr>
          <a:xfrm>
            <a:off x="914400" y="1863037"/>
            <a:ext cx="16459200" cy="1714500"/>
          </a:xfrm>
          <a:prstGeom prst="rect">
            <a:avLst/>
          </a:prstGeom>
          <a:noFill/>
          <a:ln>
            <a:noFill/>
          </a:ln>
        </p:spPr>
        <p:txBody>
          <a:bodyPr spcFirstLastPara="1" wrap="square" lIns="137150" tIns="68550" rIns="137150" bIns="68550" anchor="ctr" anchorCtr="0">
            <a:noAutofit/>
          </a:bodyPr>
          <a:lstStyle/>
          <a:p>
            <a:pPr algn="ctr">
              <a:buSzPts val="2700"/>
            </a:pPr>
            <a:r>
              <a:rPr lang="en" sz="4000" b="1" dirty="0">
                <a:latin typeface="Times New Roman" panose="02020603050405020304" pitchFamily="18" charset="0"/>
                <a:cs typeface="Times New Roman" panose="02020603050405020304" pitchFamily="18" charset="0"/>
              </a:rPr>
              <a:t>Standard III.D Financial Resources</a:t>
            </a:r>
            <a:endParaRPr sz="4000" b="1" dirty="0">
              <a:latin typeface="Times New Roman" panose="02020603050405020304" pitchFamily="18" charset="0"/>
              <a:cs typeface="Times New Roman" panose="02020603050405020304" pitchFamily="18" charset="0"/>
            </a:endParaRPr>
          </a:p>
          <a:p>
            <a:pPr algn="ctr">
              <a:buSzPts val="2700"/>
            </a:pPr>
            <a:r>
              <a:rPr lang="en" sz="4000" b="1" dirty="0">
                <a:latin typeface="Times New Roman" panose="02020603050405020304" pitchFamily="18" charset="0"/>
                <a:cs typeface="Times New Roman" panose="02020603050405020304" pitchFamily="18" charset="0"/>
              </a:rPr>
              <a:t>Key Processes</a:t>
            </a:r>
            <a:br>
              <a:rPr lang="en" sz="4000" b="1" dirty="0">
                <a:latin typeface="Times New Roman" panose="02020603050405020304" pitchFamily="18" charset="0"/>
                <a:cs typeface="Times New Roman" panose="02020603050405020304" pitchFamily="18" charset="0"/>
              </a:rPr>
            </a:br>
            <a:r>
              <a:rPr lang="en" sz="3200" b="1" dirty="0">
                <a:latin typeface="Times New Roman" panose="02020603050405020304" pitchFamily="18" charset="0"/>
                <a:cs typeface="Times New Roman" panose="02020603050405020304" pitchFamily="18" charset="0"/>
              </a:rPr>
              <a:t>College Resource Allocation Model (CRAM) Measure A Bond Allocation</a:t>
            </a:r>
            <a:endParaRP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56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84"/>
        <p:cNvGrpSpPr/>
        <p:nvPr/>
      </p:nvGrpSpPr>
      <p:grpSpPr>
        <a:xfrm>
          <a:off x="0" y="0"/>
          <a:ext cx="0" cy="0"/>
          <a:chOff x="0" y="0"/>
          <a:chExt cx="0" cy="0"/>
        </a:xfrm>
      </p:grpSpPr>
      <p:graphicFrame>
        <p:nvGraphicFramePr>
          <p:cNvPr id="485" name="Google Shape;485;p80"/>
          <p:cNvGraphicFramePr/>
          <p:nvPr>
            <p:extLst>
              <p:ext uri="{D42A27DB-BD31-4B8C-83A1-F6EECF244321}">
                <p14:modId xmlns:p14="http://schemas.microsoft.com/office/powerpoint/2010/main" val="2013858763"/>
              </p:ext>
            </p:extLst>
          </p:nvPr>
        </p:nvGraphicFramePr>
        <p:xfrm>
          <a:off x="2168434" y="2586445"/>
          <a:ext cx="13964195" cy="7542007"/>
        </p:xfrm>
        <a:graphic>
          <a:graphicData uri="http://schemas.openxmlformats.org/drawingml/2006/table">
            <a:tbl>
              <a:tblPr>
                <a:tableStyleId>{22838BEF-8BB2-4498-84A7-C5851F593DF1}</a:tableStyleId>
              </a:tblPr>
              <a:tblGrid>
                <a:gridCol w="1750143">
                  <a:extLst>
                    <a:ext uri="{9D8B030D-6E8A-4147-A177-3AD203B41FA5}">
                      <a16:colId xmlns:a16="http://schemas.microsoft.com/office/drawing/2014/main" val="20000"/>
                    </a:ext>
                  </a:extLst>
                </a:gridCol>
                <a:gridCol w="12214052">
                  <a:extLst>
                    <a:ext uri="{9D8B030D-6E8A-4147-A177-3AD203B41FA5}">
                      <a16:colId xmlns:a16="http://schemas.microsoft.com/office/drawing/2014/main" val="20001"/>
                    </a:ext>
                  </a:extLst>
                </a:gridCol>
              </a:tblGrid>
              <a:tr h="646740">
                <a:tc>
                  <a:txBody>
                    <a:bodyPr/>
                    <a:lstStyle/>
                    <a:p>
                      <a:pPr marL="0" marR="0" lvl="0" indent="0" algn="l" rtl="0">
                        <a:lnSpc>
                          <a:spcPct val="107000"/>
                        </a:lnSpc>
                        <a:spcBef>
                          <a:spcPts val="0"/>
                        </a:spcBef>
                        <a:spcAft>
                          <a:spcPts val="0"/>
                        </a:spcAft>
                        <a:buNone/>
                      </a:pPr>
                      <a:r>
                        <a:rPr lang="en" sz="2000" u="none" strike="noStrike" cap="none"/>
                        <a:t>JULY</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84350" marR="84350" marT="0" marB="0" anchor="ctr"/>
                </a:tc>
                <a:tc>
                  <a:txBody>
                    <a:bodyPr/>
                    <a:lstStyle/>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Final budgets allocated and loaded</a:t>
                      </a:r>
                      <a:endParaRPr sz="2000" dirty="0"/>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UGF, Lotter, Bond – Allocated per CRAM%</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84350" marR="84350" marT="0" marB="0" anchor="ctr"/>
                </a:tc>
                <a:extLst>
                  <a:ext uri="{0D108BD9-81ED-4DB2-BD59-A6C34878D82A}">
                    <a16:rowId xmlns:a16="http://schemas.microsoft.com/office/drawing/2014/main" val="10000"/>
                  </a:ext>
                </a:extLst>
              </a:tr>
              <a:tr h="1916664">
                <a:tc>
                  <a:txBody>
                    <a:bodyPr/>
                    <a:lstStyle/>
                    <a:p>
                      <a:pPr marL="0" marR="0" lvl="0" indent="0" algn="l" rtl="0">
                        <a:lnSpc>
                          <a:spcPct val="107000"/>
                        </a:lnSpc>
                        <a:spcBef>
                          <a:spcPts val="0"/>
                        </a:spcBef>
                        <a:spcAft>
                          <a:spcPts val="0"/>
                        </a:spcAft>
                        <a:buNone/>
                      </a:pPr>
                      <a:r>
                        <a:rPr lang="en" sz="2000" u="none" strike="noStrike" cap="none"/>
                        <a:t>AUG</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84350" marR="84350" marT="0" marB="0" anchor="ctr"/>
                </a:tc>
                <a:tc>
                  <a:txBody>
                    <a:bodyPr/>
                    <a:lstStyle/>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President shared annual college priorities and funding overview</a:t>
                      </a:r>
                      <a:endParaRPr sz="2000" dirty="0"/>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Deans/Area Managers review budgets and AY funding with areas</a:t>
                      </a:r>
                      <a:endParaRPr sz="2000" dirty="0"/>
                    </a:p>
                    <a:p>
                      <a:pPr marL="685800" marR="0" lvl="1"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“Close the Loop” on Program Review Requests</a:t>
                      </a:r>
                      <a:endParaRPr sz="2000" dirty="0"/>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Program and Area Review or Annual Update Launch</a:t>
                      </a:r>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President announces updates to any hiring decisions (positions that will be posted or hires made in summer)</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84350" marR="84350" marT="0" marB="0" anchor="ctr"/>
                </a:tc>
                <a:extLst>
                  <a:ext uri="{0D108BD9-81ED-4DB2-BD59-A6C34878D82A}">
                    <a16:rowId xmlns:a16="http://schemas.microsoft.com/office/drawing/2014/main" val="10001"/>
                  </a:ext>
                </a:extLst>
              </a:tr>
              <a:tr h="1317981">
                <a:tc>
                  <a:txBody>
                    <a:bodyPr/>
                    <a:lstStyle/>
                    <a:p>
                      <a:pPr marL="0" marR="0" lvl="0" indent="0" algn="l" rtl="0">
                        <a:lnSpc>
                          <a:spcPct val="107000"/>
                        </a:lnSpc>
                        <a:spcBef>
                          <a:spcPts val="0"/>
                        </a:spcBef>
                        <a:spcAft>
                          <a:spcPts val="0"/>
                        </a:spcAft>
                        <a:buNone/>
                      </a:pPr>
                      <a:r>
                        <a:rPr lang="en" sz="2000" u="none" strike="noStrike" cap="none"/>
                        <a:t>SEPT</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84350" marR="84350" marT="0" marB="0" anchor="ctr"/>
                </a:tc>
                <a:tc>
                  <a:txBody>
                    <a:bodyPr/>
                    <a:lstStyle/>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Proposed Final Budget is presented for review and approval to Governing Board</a:t>
                      </a:r>
                      <a:endParaRPr sz="2000" dirty="0"/>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All committees review Integrated Planning, Budgeting, and Resource Allocation calendar</a:t>
                      </a:r>
                      <a:endParaRPr sz="2000" dirty="0"/>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Updates to restricted grants and categorical funds since summer presented to PRAC</a:t>
                      </a:r>
                      <a:endParaRPr sz="2000" dirty="0"/>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Deans/Area Managers identify and communicate funded items from program review with their areas </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84350" marR="84350" marT="0" marB="0" anchor="ctr"/>
                </a:tc>
                <a:extLst>
                  <a:ext uri="{0D108BD9-81ED-4DB2-BD59-A6C34878D82A}">
                    <a16:rowId xmlns:a16="http://schemas.microsoft.com/office/drawing/2014/main" val="10002"/>
                  </a:ext>
                </a:extLst>
              </a:tr>
              <a:tr h="646740">
                <a:tc>
                  <a:txBody>
                    <a:bodyPr/>
                    <a:lstStyle/>
                    <a:p>
                      <a:pPr marL="0" marR="0" lvl="0" indent="0" algn="l" rtl="0">
                        <a:lnSpc>
                          <a:spcPct val="107000"/>
                        </a:lnSpc>
                        <a:spcBef>
                          <a:spcPts val="0"/>
                        </a:spcBef>
                        <a:spcAft>
                          <a:spcPts val="0"/>
                        </a:spcAft>
                        <a:buNone/>
                      </a:pPr>
                      <a:r>
                        <a:rPr lang="en" sz="2000" u="none" strike="noStrike" cap="none"/>
                        <a:t>OCT</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84350" marR="84350" marT="0" marB="0" anchor="ctr"/>
                </a:tc>
                <a:tc>
                  <a:txBody>
                    <a:bodyPr/>
                    <a:lstStyle/>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Program and Area Review/Annual Updates completed</a:t>
                      </a:r>
                      <a:endParaRPr sz="2000" dirty="0"/>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Deans and Area Managers summarize and prioritize resource requests in their area (Dean’s Summary)</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84350" marR="84350" marT="0" marB="0" anchor="ctr"/>
                </a:tc>
                <a:extLst>
                  <a:ext uri="{0D108BD9-81ED-4DB2-BD59-A6C34878D82A}">
                    <a16:rowId xmlns:a16="http://schemas.microsoft.com/office/drawing/2014/main" val="10003"/>
                  </a:ext>
                </a:extLst>
              </a:tr>
              <a:tr h="2996082">
                <a:tc>
                  <a:txBody>
                    <a:bodyPr/>
                    <a:lstStyle/>
                    <a:p>
                      <a:pPr marL="0" marR="0" lvl="0" indent="0" algn="l" rtl="0">
                        <a:lnSpc>
                          <a:spcPct val="107000"/>
                        </a:lnSpc>
                        <a:spcBef>
                          <a:spcPts val="0"/>
                        </a:spcBef>
                        <a:spcAft>
                          <a:spcPts val="0"/>
                        </a:spcAft>
                        <a:buNone/>
                      </a:pPr>
                      <a:r>
                        <a:rPr lang="en" sz="2000" u="none" strike="noStrike" cap="none"/>
                        <a:t>NOV</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84350" marR="84350" marT="0" marB="0" anchor="ctr"/>
                </a:tc>
                <a:tc>
                  <a:txBody>
                    <a:bodyPr/>
                    <a:lstStyle/>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Synthesis of Program and Area Reviews/Annual Updates begins</a:t>
                      </a:r>
                      <a:endParaRPr sz="2000" dirty="0"/>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 sz="2000" u="none" strike="noStrike" cap="none" dirty="0"/>
                        <a:t>Aggregation of resource requests and sent to committees for initial review</a:t>
                      </a:r>
                      <a:endParaRPr sz="2000" dirty="0"/>
                    </a:p>
                    <a:p>
                      <a:pPr marL="685800" marR="0" lvl="2" indent="0" algn="l" rtl="0">
                        <a:lnSpc>
                          <a:spcPct val="107000"/>
                        </a:lnSpc>
                        <a:spcBef>
                          <a:spcPts val="0"/>
                        </a:spcBef>
                        <a:spcAft>
                          <a:spcPts val="0"/>
                        </a:spcAft>
                        <a:buNone/>
                      </a:pPr>
                      <a:r>
                        <a:rPr lang="en" sz="2000" u="none" strike="noStrike" cap="none" dirty="0"/>
                        <a:t>Facilities requests → FIT</a:t>
                      </a:r>
                      <a:endParaRPr sz="2000" dirty="0"/>
                    </a:p>
                    <a:p>
                      <a:pPr marL="685800" marR="0" lvl="2" indent="0" algn="l" rtl="0">
                        <a:lnSpc>
                          <a:spcPct val="107000"/>
                        </a:lnSpc>
                        <a:spcBef>
                          <a:spcPts val="0"/>
                        </a:spcBef>
                        <a:spcAft>
                          <a:spcPts val="0"/>
                        </a:spcAft>
                        <a:buNone/>
                      </a:pPr>
                      <a:r>
                        <a:rPr lang="en" sz="2000" u="none" strike="noStrike" cap="none" dirty="0"/>
                        <a:t>Technology requests → IST</a:t>
                      </a:r>
                      <a:endParaRPr sz="2000" dirty="0"/>
                    </a:p>
                    <a:p>
                      <a:pPr marL="685800" marR="0" lvl="2" indent="0" algn="l" rtl="0">
                        <a:lnSpc>
                          <a:spcPct val="107000"/>
                        </a:lnSpc>
                        <a:spcBef>
                          <a:spcPts val="0"/>
                        </a:spcBef>
                        <a:spcAft>
                          <a:spcPts val="0"/>
                        </a:spcAft>
                        <a:buNone/>
                      </a:pPr>
                      <a:r>
                        <a:rPr lang="en" sz="2000" u="none" strike="noStrike" cap="none" dirty="0"/>
                        <a:t>Human resource requests → Faculty/Classified/Admin Prioritization Committees</a:t>
                      </a:r>
                      <a:endParaRPr sz="2000" dirty="0"/>
                    </a:p>
                    <a:p>
                      <a:pPr marL="685800" marR="0" lvl="2" indent="0" algn="l" rtl="0">
                        <a:lnSpc>
                          <a:spcPct val="107000"/>
                        </a:lnSpc>
                        <a:spcBef>
                          <a:spcPts val="0"/>
                        </a:spcBef>
                        <a:spcAft>
                          <a:spcPts val="0"/>
                        </a:spcAft>
                        <a:buNone/>
                      </a:pPr>
                      <a:r>
                        <a:rPr lang="en" sz="2000" u="none" strike="noStrike" cap="none" dirty="0"/>
                        <a:t>Professional Development → PDEV</a:t>
                      </a:r>
                      <a:endParaRPr sz="2000" dirty="0"/>
                    </a:p>
                    <a:p>
                      <a:pPr marL="685800" marR="0" lvl="2" indent="0" algn="l" rtl="0">
                        <a:lnSpc>
                          <a:spcPct val="107000"/>
                        </a:lnSpc>
                        <a:spcBef>
                          <a:spcPts val="0"/>
                        </a:spcBef>
                        <a:spcAft>
                          <a:spcPts val="0"/>
                        </a:spcAft>
                        <a:buNone/>
                      </a:pPr>
                      <a:r>
                        <a:rPr lang="en" sz="2000" u="none" strike="noStrike" cap="none" dirty="0"/>
                        <a:t>Committee/Other → IE Office</a:t>
                      </a:r>
                      <a:endParaRPr sz="2000" dirty="0"/>
                    </a:p>
                    <a:p>
                      <a:pPr marL="685800" marR="0" lvl="2" indent="0" algn="l" rtl="0">
                        <a:lnSpc>
                          <a:spcPct val="107000"/>
                        </a:lnSpc>
                        <a:spcBef>
                          <a:spcPts val="0"/>
                        </a:spcBef>
                        <a:spcAft>
                          <a:spcPts val="0"/>
                        </a:spcAft>
                        <a:buNone/>
                      </a:pPr>
                      <a:r>
                        <a:rPr lang="en" sz="2000" u="none" strike="noStrike" cap="none" dirty="0"/>
                        <a:t>Potential Equity and Student Success Projects → SASE</a:t>
                      </a:r>
                      <a:endParaRPr sz="2000" dirty="0"/>
                    </a:p>
                    <a:p>
                      <a:pPr marL="685800" marR="0" lvl="2" indent="0" algn="l" rtl="0">
                        <a:lnSpc>
                          <a:spcPct val="107000"/>
                        </a:lnSpc>
                        <a:spcBef>
                          <a:spcPts val="0"/>
                        </a:spcBef>
                        <a:spcAft>
                          <a:spcPts val="0"/>
                        </a:spcAft>
                        <a:buNone/>
                      </a:pPr>
                      <a:r>
                        <a:rPr lang="en" sz="2000" u="none" strike="noStrike" cap="none" dirty="0"/>
                        <a:t>Potential Career Education Projects → CE Committee</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84350" marR="84350" marT="0" marB="0" anchor="ctr"/>
                </a:tc>
                <a:extLst>
                  <a:ext uri="{0D108BD9-81ED-4DB2-BD59-A6C34878D82A}">
                    <a16:rowId xmlns:a16="http://schemas.microsoft.com/office/drawing/2014/main" val="10004"/>
                  </a:ext>
                </a:extLst>
              </a:tr>
            </a:tbl>
          </a:graphicData>
        </a:graphic>
      </p:graphicFrame>
      <p:sp>
        <p:nvSpPr>
          <p:cNvPr id="6" name="Google Shape;455;p76">
            <a:extLst>
              <a:ext uri="{FF2B5EF4-FFF2-40B4-BE49-F238E27FC236}">
                <a16:creationId xmlns:a16="http://schemas.microsoft.com/office/drawing/2014/main" id="{01F87E99-A135-4E11-BB49-1B0BFCD7AC26}"/>
              </a:ext>
            </a:extLst>
          </p:cNvPr>
          <p:cNvSpPr txBox="1">
            <a:spLocks noGrp="1"/>
          </p:cNvSpPr>
          <p:nvPr>
            <p:ph type="title"/>
          </p:nvPr>
        </p:nvSpPr>
        <p:spPr>
          <a:xfrm>
            <a:off x="914400" y="1771596"/>
            <a:ext cx="16459200" cy="762597"/>
          </a:xfrm>
          <a:prstGeom prst="rect">
            <a:avLst/>
          </a:prstGeom>
          <a:noFill/>
          <a:ln>
            <a:noFill/>
          </a:ln>
        </p:spPr>
        <p:txBody>
          <a:bodyPr spcFirstLastPara="1" wrap="square" lIns="137150" tIns="68550" rIns="137150" bIns="68550" anchor="ctr" anchorCtr="0">
            <a:noAutofit/>
          </a:bodyPr>
          <a:lstStyle/>
          <a:p>
            <a:pPr algn="ctr">
              <a:buSzPts val="2700"/>
            </a:pPr>
            <a:r>
              <a:rPr lang="en" sz="3200" b="1" dirty="0">
                <a:latin typeface="Times New Roman" panose="02020603050405020304" pitchFamily="18" charset="0"/>
                <a:cs typeface="Times New Roman" panose="02020603050405020304" pitchFamily="18" charset="0"/>
              </a:rPr>
              <a:t>College Resource Allocation Model (CRAM) Timeline</a:t>
            </a:r>
            <a:endParaRPr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84"/>
        <p:cNvGrpSpPr/>
        <p:nvPr/>
      </p:nvGrpSpPr>
      <p:grpSpPr>
        <a:xfrm>
          <a:off x="0" y="0"/>
          <a:ext cx="0" cy="0"/>
          <a:chOff x="0" y="0"/>
          <a:chExt cx="0" cy="0"/>
        </a:xfrm>
      </p:grpSpPr>
      <p:graphicFrame>
        <p:nvGraphicFramePr>
          <p:cNvPr id="485" name="Google Shape;485;p80"/>
          <p:cNvGraphicFramePr/>
          <p:nvPr>
            <p:extLst>
              <p:ext uri="{D42A27DB-BD31-4B8C-83A1-F6EECF244321}">
                <p14:modId xmlns:p14="http://schemas.microsoft.com/office/powerpoint/2010/main" val="2452497945"/>
              </p:ext>
            </p:extLst>
          </p:nvPr>
        </p:nvGraphicFramePr>
        <p:xfrm>
          <a:off x="2168434" y="2586446"/>
          <a:ext cx="13964195" cy="4146361"/>
        </p:xfrm>
        <a:graphic>
          <a:graphicData uri="http://schemas.openxmlformats.org/drawingml/2006/table">
            <a:tbl>
              <a:tblPr>
                <a:tableStyleId>{22838BEF-8BB2-4498-84A7-C5851F593DF1}</a:tableStyleId>
              </a:tblPr>
              <a:tblGrid>
                <a:gridCol w="1750143">
                  <a:extLst>
                    <a:ext uri="{9D8B030D-6E8A-4147-A177-3AD203B41FA5}">
                      <a16:colId xmlns:a16="http://schemas.microsoft.com/office/drawing/2014/main" val="20000"/>
                    </a:ext>
                  </a:extLst>
                </a:gridCol>
                <a:gridCol w="12214052">
                  <a:extLst>
                    <a:ext uri="{9D8B030D-6E8A-4147-A177-3AD203B41FA5}">
                      <a16:colId xmlns:a16="http://schemas.microsoft.com/office/drawing/2014/main" val="20001"/>
                    </a:ext>
                  </a:extLst>
                </a:gridCol>
              </a:tblGrid>
              <a:tr h="479239">
                <a:tc>
                  <a:txBody>
                    <a:bodyPr/>
                    <a:lstStyle/>
                    <a:p>
                      <a:pPr marL="0" marR="0" lvl="0" indent="0" algn="l" rtl="0">
                        <a:lnSpc>
                          <a:spcPct val="107000"/>
                        </a:lnSpc>
                        <a:spcBef>
                          <a:spcPts val="0"/>
                        </a:spcBef>
                        <a:spcAft>
                          <a:spcPts val="0"/>
                        </a:spcAft>
                        <a:buNone/>
                      </a:pPr>
                      <a:r>
                        <a:rPr lang="en-US" sz="2000" u="none" strike="noStrike" cap="none" dirty="0"/>
                        <a:t>DEC</a:t>
                      </a:r>
                      <a:endParaRPr lang="en-US" sz="2000" u="none" strike="noStrike" cap="none" dirty="0">
                        <a:latin typeface="+mn-lt"/>
                        <a:ea typeface="Arial"/>
                        <a:cs typeface="Arial"/>
                        <a:sym typeface="Arial"/>
                      </a:endParaRPr>
                    </a:p>
                  </a:txBody>
                  <a:tcPr marL="84350" marR="84350" marT="0" marB="0" anchor="ctr"/>
                </a:tc>
                <a:tc>
                  <a:txBody>
                    <a:bodyPr/>
                    <a:lstStyle/>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US" sz="2000" u="none" strike="noStrike" cap="none" dirty="0"/>
                        <a:t>Synthesis of Program and Area Review/Annual Updates presented</a:t>
                      </a:r>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US" sz="2000" u="none" strike="noStrike" cap="none" dirty="0"/>
                        <a:t>Faculty Prioritization Committee recommends faculty hires to President</a:t>
                      </a:r>
                    </a:p>
                  </a:txBody>
                  <a:tcPr marL="84350" marR="84350" marT="0" marB="0" anchor="ctr"/>
                </a:tc>
                <a:extLst>
                  <a:ext uri="{0D108BD9-81ED-4DB2-BD59-A6C34878D82A}">
                    <a16:rowId xmlns:a16="http://schemas.microsoft.com/office/drawing/2014/main" val="10000"/>
                  </a:ext>
                </a:extLst>
              </a:tr>
              <a:tr h="479239">
                <a:tc>
                  <a:txBody>
                    <a:bodyPr/>
                    <a:lstStyle/>
                    <a:p>
                      <a:pPr marL="0" marR="0" lvl="0" indent="0" algn="l" rtl="0">
                        <a:lnSpc>
                          <a:spcPct val="107000"/>
                        </a:lnSpc>
                        <a:spcBef>
                          <a:spcPts val="0"/>
                        </a:spcBef>
                        <a:spcAft>
                          <a:spcPts val="0"/>
                        </a:spcAft>
                        <a:buNone/>
                      </a:pPr>
                      <a:r>
                        <a:rPr lang="en-US" sz="2000" u="none" strike="noStrike" cap="none" dirty="0"/>
                        <a:t>JAN-FEB</a:t>
                      </a:r>
                      <a:endParaRPr lang="en-US" sz="2000" u="none" strike="noStrike" cap="none" dirty="0">
                        <a:latin typeface="+mn-lt"/>
                        <a:ea typeface="Arial"/>
                        <a:cs typeface="Arial"/>
                        <a:sym typeface="Arial"/>
                      </a:endParaRPr>
                    </a:p>
                  </a:txBody>
                  <a:tcPr marL="84350" marR="84350" marT="0" marB="0" anchor="ctr"/>
                </a:tc>
                <a:tc>
                  <a:txBody>
                    <a:bodyPr/>
                    <a:lstStyle/>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US" sz="2000" u="none" strike="noStrike" cap="none" dirty="0"/>
                        <a:t>Restricted and unrestricted fund status update presentation of PRAC</a:t>
                      </a:r>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US" sz="2000" u="none" strike="noStrike" cap="none" dirty="0"/>
                        <a:t>Program Review/Annual Update resource request prioritization</a:t>
                      </a:r>
                    </a:p>
                  </a:txBody>
                  <a:tcPr marL="84350" marR="84350" marT="0" marB="0" anchor="ctr"/>
                </a:tc>
                <a:extLst>
                  <a:ext uri="{0D108BD9-81ED-4DB2-BD59-A6C34878D82A}">
                    <a16:rowId xmlns:a16="http://schemas.microsoft.com/office/drawing/2014/main" val="10001"/>
                  </a:ext>
                </a:extLst>
              </a:tr>
              <a:tr h="1226199">
                <a:tc>
                  <a:txBody>
                    <a:bodyPr/>
                    <a:lstStyle/>
                    <a:p>
                      <a:pPr marL="0" marR="0" lvl="0" indent="0" algn="l" rtl="0">
                        <a:lnSpc>
                          <a:spcPct val="107000"/>
                        </a:lnSpc>
                        <a:spcBef>
                          <a:spcPts val="0"/>
                        </a:spcBef>
                        <a:spcAft>
                          <a:spcPts val="0"/>
                        </a:spcAft>
                        <a:buNone/>
                      </a:pPr>
                      <a:r>
                        <a:rPr lang="en-US" sz="2000" u="none" strike="noStrike" cap="none" dirty="0"/>
                        <a:t>MARCH-APRIL</a:t>
                      </a:r>
                      <a:endParaRPr lang="en-US" sz="2000" u="none" strike="noStrike" cap="none" dirty="0">
                        <a:latin typeface="+mn-lt"/>
                        <a:ea typeface="Arial"/>
                        <a:cs typeface="Arial"/>
                        <a:sym typeface="Arial"/>
                      </a:endParaRPr>
                    </a:p>
                  </a:txBody>
                  <a:tcPr marL="84350" marR="84350" marT="0" marB="0" anchor="ctr"/>
                </a:tc>
                <a:tc>
                  <a:txBody>
                    <a:bodyPr/>
                    <a:lstStyle/>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US" sz="2000" u="none" strike="noStrike" cap="none" dirty="0"/>
                        <a:t>Budget development begins</a:t>
                      </a:r>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US" sz="2000" u="none" strike="noStrike" cap="none" dirty="0"/>
                        <a:t>Presentation of resource request prioritization by committees to PRAC (FIT, IST, PDEV, IE, SASE, CE)</a:t>
                      </a:r>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US" sz="2000" u="none" strike="noStrike" cap="none" dirty="0"/>
                        <a:t>Classified and Administrative Prioritization completed</a:t>
                      </a:r>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US" sz="2000" u="none" strike="noStrike" cap="none" dirty="0"/>
                        <a:t>Braided Funding budget development retreat – fund managers, PRAC leadership</a:t>
                      </a:r>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US" sz="2000" u="none" strike="noStrike" cap="none" dirty="0"/>
                        <a:t>Presentation to PRAC – braided funding plans for upcoming FY</a:t>
                      </a:r>
                      <a:r>
                        <a:rPr lang="en" sz="2000" u="none" strike="noStrike" cap="none" dirty="0"/>
                        <a:t> </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84350" marR="84350" marT="0" marB="0" anchor="ctr"/>
                </a:tc>
                <a:extLst>
                  <a:ext uri="{0D108BD9-81ED-4DB2-BD59-A6C34878D82A}">
                    <a16:rowId xmlns:a16="http://schemas.microsoft.com/office/drawing/2014/main" val="10002"/>
                  </a:ext>
                </a:extLst>
              </a:tr>
              <a:tr h="976535">
                <a:tc>
                  <a:txBody>
                    <a:bodyPr/>
                    <a:lstStyle/>
                    <a:p>
                      <a:pPr marL="0" marR="0" lvl="0" indent="0" algn="l" rtl="0">
                        <a:lnSpc>
                          <a:spcPct val="107000"/>
                        </a:lnSpc>
                        <a:spcBef>
                          <a:spcPts val="0"/>
                        </a:spcBef>
                        <a:spcAft>
                          <a:spcPts val="0"/>
                        </a:spcAft>
                        <a:buNone/>
                      </a:pPr>
                      <a:r>
                        <a:rPr lang="en-US" sz="2000" u="none" strike="noStrike" cap="none" dirty="0"/>
                        <a:t>MAY-JUNE</a:t>
                      </a:r>
                      <a:endParaRPr lang="en-US" sz="2000" u="none" strike="noStrike" cap="none" dirty="0">
                        <a:latin typeface="+mn-lt"/>
                        <a:ea typeface="Arial"/>
                        <a:cs typeface="Arial"/>
                        <a:sym typeface="Arial"/>
                      </a:endParaRPr>
                    </a:p>
                  </a:txBody>
                  <a:tcPr marL="84350" marR="84350" marT="0" marB="0" anchor="ctr"/>
                </a:tc>
                <a:tc>
                  <a:txBody>
                    <a:bodyPr/>
                    <a:lstStyle/>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US" sz="2000" u="none" strike="noStrike" cap="none" dirty="0"/>
                        <a:t>College tentative budget submitted to District Office</a:t>
                      </a:r>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US" sz="2000" u="none" strike="noStrike" cap="none" dirty="0"/>
                        <a:t>Restricted grant/categorical funds present draft budgets to PRAC</a:t>
                      </a:r>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US" sz="2000" u="none" strike="noStrike" cap="none" dirty="0"/>
                        <a:t>Fund managers follow-up retreat on annual priorities and braided funding</a:t>
                      </a:r>
                    </a:p>
                    <a:p>
                      <a:pPr marL="342900" marR="0" lvl="0" indent="-342900" algn="l" rtl="0">
                        <a:lnSpc>
                          <a:spcPct val="107000"/>
                        </a:lnSpc>
                        <a:spcBef>
                          <a:spcPts val="0"/>
                        </a:spcBef>
                        <a:spcAft>
                          <a:spcPts val="0"/>
                        </a:spcAft>
                        <a:buClr>
                          <a:schemeClr val="dk1"/>
                        </a:buClr>
                        <a:buSzPct val="100000"/>
                        <a:buFont typeface="Arial" panose="020B0604020202020204" pitchFamily="34" charset="0"/>
                        <a:buChar char="•"/>
                      </a:pPr>
                      <a:r>
                        <a:rPr lang="en-US" sz="2000" u="none" strike="noStrike" cap="none" dirty="0" err="1"/>
                        <a:t>BoT</a:t>
                      </a:r>
                      <a:r>
                        <a:rPr lang="en-US" sz="2000" u="none" strike="noStrike" cap="none" dirty="0"/>
                        <a:t> approval of tentative College budget</a:t>
                      </a:r>
                    </a:p>
                  </a:txBody>
                  <a:tcPr marL="84350" marR="84350" marT="0" marB="0" anchor="ctr"/>
                </a:tc>
                <a:extLst>
                  <a:ext uri="{0D108BD9-81ED-4DB2-BD59-A6C34878D82A}">
                    <a16:rowId xmlns:a16="http://schemas.microsoft.com/office/drawing/2014/main" val="10003"/>
                  </a:ext>
                </a:extLst>
              </a:tr>
            </a:tbl>
          </a:graphicData>
        </a:graphic>
      </p:graphicFrame>
      <p:sp>
        <p:nvSpPr>
          <p:cNvPr id="6" name="Google Shape;455;p76">
            <a:extLst>
              <a:ext uri="{FF2B5EF4-FFF2-40B4-BE49-F238E27FC236}">
                <a16:creationId xmlns:a16="http://schemas.microsoft.com/office/drawing/2014/main" id="{01F87E99-A135-4E11-BB49-1B0BFCD7AC26}"/>
              </a:ext>
            </a:extLst>
          </p:cNvPr>
          <p:cNvSpPr txBox="1">
            <a:spLocks noGrp="1"/>
          </p:cNvSpPr>
          <p:nvPr>
            <p:ph type="title"/>
          </p:nvPr>
        </p:nvSpPr>
        <p:spPr>
          <a:xfrm>
            <a:off x="914400" y="1771596"/>
            <a:ext cx="16459200" cy="762597"/>
          </a:xfrm>
          <a:prstGeom prst="rect">
            <a:avLst/>
          </a:prstGeom>
          <a:noFill/>
          <a:ln>
            <a:noFill/>
          </a:ln>
        </p:spPr>
        <p:txBody>
          <a:bodyPr spcFirstLastPara="1" wrap="square" lIns="137150" tIns="68550" rIns="137150" bIns="68550" anchor="ctr" anchorCtr="0">
            <a:noAutofit/>
          </a:bodyPr>
          <a:lstStyle/>
          <a:p>
            <a:pPr algn="ctr">
              <a:buSzPts val="2700"/>
            </a:pPr>
            <a:r>
              <a:rPr lang="en" sz="3200" b="1" dirty="0">
                <a:latin typeface="Times New Roman" panose="02020603050405020304" pitchFamily="18" charset="0"/>
                <a:cs typeface="Times New Roman" panose="02020603050405020304" pitchFamily="18" charset="0"/>
              </a:rPr>
              <a:t>College Resource Allocation Model (CRAM) Timeline</a:t>
            </a:r>
            <a:endParaRP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154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2"/>
        <p:cNvGrpSpPr/>
        <p:nvPr/>
      </p:nvGrpSpPr>
      <p:grpSpPr>
        <a:xfrm>
          <a:off x="0" y="0"/>
          <a:ext cx="0" cy="0"/>
          <a:chOff x="0" y="0"/>
          <a:chExt cx="0" cy="0"/>
        </a:xfrm>
      </p:grpSpPr>
      <p:sp>
        <p:nvSpPr>
          <p:cNvPr id="494" name="Google Shape;494;p81"/>
          <p:cNvSpPr txBox="1">
            <a:spLocks noGrp="1"/>
          </p:cNvSpPr>
          <p:nvPr>
            <p:ph type="body" idx="1"/>
          </p:nvPr>
        </p:nvSpPr>
        <p:spPr>
          <a:xfrm>
            <a:off x="914400" y="3632514"/>
            <a:ext cx="16459200" cy="5876398"/>
          </a:xfrm>
          <a:prstGeom prst="rect">
            <a:avLst/>
          </a:prstGeom>
          <a:noFill/>
          <a:ln>
            <a:noFill/>
          </a:ln>
        </p:spPr>
        <p:txBody>
          <a:bodyPr spcFirstLastPara="1" wrap="square" lIns="137150" tIns="68550" rIns="137150" bIns="68550" anchor="t" anchorCtr="0">
            <a:noAutofit/>
          </a:bodyPr>
          <a:lstStyle/>
          <a:p>
            <a:pPr marL="0" indent="0">
              <a:spcBef>
                <a:spcPts val="0"/>
              </a:spcBef>
              <a:buSzPts val="1700"/>
              <a:buNone/>
            </a:pPr>
            <a:r>
              <a:rPr lang="en" sz="3200" dirty="0">
                <a:latin typeface="Times New Roman" panose="02020603050405020304" pitchFamily="18" charset="0"/>
                <a:cs typeface="Times New Roman" panose="02020603050405020304" pitchFamily="18" charset="0"/>
              </a:rPr>
              <a:t>Board Policies Chapter 6 - Business and Fiscal Affairs to include: </a:t>
            </a:r>
            <a:endParaRPr sz="3200" dirty="0">
              <a:latin typeface="Times New Roman" panose="02020603050405020304" pitchFamily="18" charset="0"/>
              <a:cs typeface="Times New Roman" panose="02020603050405020304" pitchFamily="18" charset="0"/>
            </a:endParaRPr>
          </a:p>
          <a:p>
            <a:pPr marL="508000" indent="-520700">
              <a:buSzPct val="100000"/>
            </a:pPr>
            <a:r>
              <a:rPr lang="en" sz="3200" dirty="0">
                <a:latin typeface="Times New Roman" panose="02020603050405020304" pitchFamily="18" charset="0"/>
                <a:cs typeface="Times New Roman" panose="02020603050405020304" pitchFamily="18" charset="0"/>
              </a:rPr>
              <a:t>BP 6200 Budget Preparation</a:t>
            </a:r>
            <a:endParaRPr sz="3200" dirty="0">
              <a:latin typeface="Times New Roman" panose="02020603050405020304" pitchFamily="18" charset="0"/>
              <a:cs typeface="Times New Roman" panose="02020603050405020304" pitchFamily="18" charset="0"/>
            </a:endParaRPr>
          </a:p>
          <a:p>
            <a:pPr marL="508000" indent="-520700">
              <a:buSzPct val="100000"/>
            </a:pPr>
            <a:r>
              <a:rPr lang="en" sz="3200" dirty="0">
                <a:latin typeface="Times New Roman" panose="02020603050405020304" pitchFamily="18" charset="0"/>
                <a:cs typeface="Times New Roman" panose="02020603050405020304" pitchFamily="18" charset="0"/>
              </a:rPr>
              <a:t>AP 6305 Reserves</a:t>
            </a:r>
            <a:endParaRPr sz="3200" dirty="0">
              <a:latin typeface="Times New Roman" panose="02020603050405020304" pitchFamily="18" charset="0"/>
              <a:cs typeface="Times New Roman" panose="02020603050405020304" pitchFamily="18" charset="0"/>
            </a:endParaRPr>
          </a:p>
          <a:p>
            <a:pPr marL="508000" indent="-520700">
              <a:buSzPct val="100000"/>
            </a:pPr>
            <a:r>
              <a:rPr lang="en" sz="3200" dirty="0">
                <a:latin typeface="Times New Roman" panose="02020603050405020304" pitchFamily="18" charset="0"/>
                <a:cs typeface="Times New Roman" panose="02020603050405020304" pitchFamily="18" charset="0"/>
              </a:rPr>
              <a:t>BP 6300 Fiscal Management</a:t>
            </a:r>
            <a:endParaRPr sz="3200" dirty="0">
              <a:latin typeface="Times New Roman" panose="02020603050405020304" pitchFamily="18" charset="0"/>
              <a:cs typeface="Times New Roman" panose="02020603050405020304" pitchFamily="18" charset="0"/>
            </a:endParaRPr>
          </a:p>
          <a:p>
            <a:pPr marL="508000" indent="-520700">
              <a:buSzPct val="100000"/>
            </a:pPr>
            <a:r>
              <a:rPr lang="en" sz="3200" dirty="0">
                <a:latin typeface="Times New Roman" panose="02020603050405020304" pitchFamily="18" charset="0"/>
                <a:cs typeface="Times New Roman" panose="02020603050405020304" pitchFamily="18" charset="0"/>
              </a:rPr>
              <a:t>AP 6300 Budget Management</a:t>
            </a:r>
            <a:endParaRPr sz="3200" dirty="0">
              <a:latin typeface="Times New Roman" panose="02020603050405020304" pitchFamily="18" charset="0"/>
              <a:cs typeface="Times New Roman" panose="02020603050405020304" pitchFamily="18" charset="0"/>
            </a:endParaRPr>
          </a:p>
          <a:p>
            <a:pPr marL="508000" indent="-520700">
              <a:buSzPct val="100000"/>
            </a:pPr>
            <a:r>
              <a:rPr lang="en" sz="3200" dirty="0">
                <a:latin typeface="Times New Roman" panose="02020603050405020304" pitchFamily="18" charset="0"/>
                <a:cs typeface="Times New Roman" panose="02020603050405020304" pitchFamily="18" charset="0"/>
              </a:rPr>
              <a:t>AP 6400 Audits</a:t>
            </a:r>
            <a:endParaRPr sz="3200" dirty="0">
              <a:latin typeface="Times New Roman" panose="02020603050405020304" pitchFamily="18" charset="0"/>
              <a:cs typeface="Times New Roman" panose="02020603050405020304" pitchFamily="18" charset="0"/>
            </a:endParaRPr>
          </a:p>
          <a:p>
            <a:pPr marL="508000" indent="-520700">
              <a:buSzPct val="100000"/>
            </a:pPr>
            <a:r>
              <a:rPr lang="en" sz="3200" dirty="0">
                <a:latin typeface="Times New Roman" panose="02020603050405020304" pitchFamily="18" charset="0"/>
                <a:cs typeface="Times New Roman" panose="02020603050405020304" pitchFamily="18" charset="0"/>
              </a:rPr>
              <a:t>BP 6320 Investments</a:t>
            </a:r>
            <a:endParaRPr sz="3200" dirty="0">
              <a:latin typeface="Times New Roman" panose="02020603050405020304" pitchFamily="18" charset="0"/>
              <a:cs typeface="Times New Roman" panose="02020603050405020304" pitchFamily="18" charset="0"/>
            </a:endParaRPr>
          </a:p>
          <a:p>
            <a:pPr marL="508000" indent="-520700">
              <a:buSzPct val="100000"/>
            </a:pPr>
            <a:r>
              <a:rPr lang="en" sz="3200" dirty="0">
                <a:latin typeface="Times New Roman" panose="02020603050405020304" pitchFamily="18" charset="0"/>
                <a:cs typeface="Times New Roman" panose="02020603050405020304" pitchFamily="18" charset="0"/>
              </a:rPr>
              <a:t>AP 6700 Civic Center and Other Facilities Use</a:t>
            </a:r>
            <a:endParaRPr sz="3200" dirty="0">
              <a:latin typeface="Times New Roman" panose="02020603050405020304" pitchFamily="18" charset="0"/>
              <a:cs typeface="Times New Roman" panose="02020603050405020304" pitchFamily="18" charset="0"/>
            </a:endParaRPr>
          </a:p>
          <a:p>
            <a:pPr marL="508000" indent="-520700">
              <a:buSzPct val="100000"/>
            </a:pPr>
            <a:r>
              <a:rPr lang="en" sz="3200" dirty="0">
                <a:latin typeface="Times New Roman" panose="02020603050405020304" pitchFamily="18" charset="0"/>
                <a:cs typeface="Times New Roman" panose="02020603050405020304" pitchFamily="18" charset="0"/>
              </a:rPr>
              <a:t>BP 6340 Formal Bids and Contracts</a:t>
            </a:r>
            <a:endParaRPr sz="3200" dirty="0">
              <a:latin typeface="Times New Roman" panose="02020603050405020304" pitchFamily="18" charset="0"/>
              <a:cs typeface="Times New Roman" panose="02020603050405020304" pitchFamily="18" charset="0"/>
            </a:endParaRPr>
          </a:p>
          <a:p>
            <a:pPr marL="508000" indent="-520700">
              <a:buSzPct val="100000"/>
            </a:pPr>
            <a:r>
              <a:rPr lang="en" sz="3200" dirty="0">
                <a:latin typeface="Times New Roman" panose="02020603050405020304" pitchFamily="18" charset="0"/>
                <a:cs typeface="Times New Roman" panose="02020603050405020304" pitchFamily="18" charset="0"/>
              </a:rPr>
              <a:t>BP 6900 Bookstore(s)</a:t>
            </a:r>
            <a:endParaRPr sz="3200" dirty="0">
              <a:latin typeface="Times New Roman" panose="02020603050405020304" pitchFamily="18" charset="0"/>
              <a:cs typeface="Times New Roman" panose="02020603050405020304" pitchFamily="18" charset="0"/>
            </a:endParaRPr>
          </a:p>
        </p:txBody>
      </p:sp>
      <p:sp>
        <p:nvSpPr>
          <p:cNvPr id="6" name="Google Shape;455;p76">
            <a:extLst>
              <a:ext uri="{FF2B5EF4-FFF2-40B4-BE49-F238E27FC236}">
                <a16:creationId xmlns:a16="http://schemas.microsoft.com/office/drawing/2014/main" id="{E1684B94-B133-46AD-A6DF-4BEE0A39DF36}"/>
              </a:ext>
            </a:extLst>
          </p:cNvPr>
          <p:cNvSpPr txBox="1">
            <a:spLocks noGrp="1"/>
          </p:cNvSpPr>
          <p:nvPr>
            <p:ph type="title"/>
          </p:nvPr>
        </p:nvSpPr>
        <p:spPr>
          <a:xfrm>
            <a:off x="914400" y="1745472"/>
            <a:ext cx="16459200" cy="1714500"/>
          </a:xfrm>
          <a:prstGeom prst="rect">
            <a:avLst/>
          </a:prstGeom>
          <a:noFill/>
          <a:ln>
            <a:noFill/>
          </a:ln>
        </p:spPr>
        <p:txBody>
          <a:bodyPr spcFirstLastPara="1" wrap="square" lIns="137150" tIns="68550" rIns="137150" bIns="68550" anchor="ctr" anchorCtr="0">
            <a:normAutofit/>
          </a:bodyPr>
          <a:lstStyle/>
          <a:p>
            <a:pPr algn="ctr">
              <a:buSzPts val="2700"/>
            </a:pPr>
            <a:r>
              <a:rPr lang="en" sz="4000" b="1" dirty="0">
                <a:latin typeface="Times New Roman" panose="02020603050405020304" pitchFamily="18" charset="0"/>
                <a:cs typeface="Times New Roman" panose="02020603050405020304" pitchFamily="18" charset="0"/>
              </a:rPr>
              <a:t>Standard III.D Financial Resources</a:t>
            </a:r>
            <a:endParaRPr sz="4000" b="1" dirty="0">
              <a:latin typeface="Times New Roman" panose="02020603050405020304" pitchFamily="18" charset="0"/>
              <a:cs typeface="Times New Roman" panose="02020603050405020304" pitchFamily="18" charset="0"/>
            </a:endParaRPr>
          </a:p>
          <a:p>
            <a:pPr algn="ctr">
              <a:buSzPts val="2700"/>
            </a:pPr>
            <a:r>
              <a:rPr lang="en" sz="4000" b="1" dirty="0">
                <a:latin typeface="Times New Roman" panose="02020603050405020304" pitchFamily="18" charset="0"/>
                <a:cs typeface="Times New Roman" panose="02020603050405020304" pitchFamily="18" charset="0"/>
              </a:rPr>
              <a:t>Key Evidence</a:t>
            </a:r>
            <a:endParaRPr sz="4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9"/>
        <p:cNvGrpSpPr/>
        <p:nvPr/>
      </p:nvGrpSpPr>
      <p:grpSpPr>
        <a:xfrm>
          <a:off x="0" y="0"/>
          <a:ext cx="0" cy="0"/>
          <a:chOff x="0" y="0"/>
          <a:chExt cx="0" cy="0"/>
        </a:xfrm>
      </p:grpSpPr>
      <p:sp>
        <p:nvSpPr>
          <p:cNvPr id="501" name="Google Shape;501;p82"/>
          <p:cNvSpPr txBox="1">
            <a:spLocks noGrp="1"/>
          </p:cNvSpPr>
          <p:nvPr>
            <p:ph type="body" idx="1"/>
          </p:nvPr>
        </p:nvSpPr>
        <p:spPr>
          <a:xfrm>
            <a:off x="1057400" y="3840300"/>
            <a:ext cx="16102800" cy="5876400"/>
          </a:xfrm>
          <a:prstGeom prst="rect">
            <a:avLst/>
          </a:prstGeom>
          <a:noFill/>
          <a:ln>
            <a:noFill/>
          </a:ln>
        </p:spPr>
        <p:txBody>
          <a:bodyPr spcFirstLastPara="1" wrap="square" lIns="137150" tIns="68550" rIns="137150" bIns="68550" anchor="t" anchorCtr="0">
            <a:noAutofit/>
          </a:bodyPr>
          <a:lstStyle/>
          <a:p>
            <a:pPr marL="0" indent="0">
              <a:spcBef>
                <a:spcPts val="0"/>
              </a:spcBef>
              <a:buClr>
                <a:srgbClr val="212529"/>
              </a:buClr>
              <a:buSzPts val="2700"/>
              <a:buNone/>
            </a:pPr>
            <a:r>
              <a:rPr lang="en" sz="3200" b="1" dirty="0">
                <a:solidFill>
                  <a:srgbClr val="212529"/>
                </a:solidFill>
                <a:latin typeface="Times New Roman" panose="02020603050405020304" pitchFamily="18" charset="0"/>
                <a:cs typeface="Times New Roman" panose="02020603050405020304" pitchFamily="18" charset="0"/>
              </a:rPr>
              <a:t>Resource Allocation</a:t>
            </a:r>
            <a:endParaRPr sz="3200" b="1" dirty="0">
              <a:solidFill>
                <a:srgbClr val="212529"/>
              </a:solidFill>
              <a:latin typeface="Times New Roman" panose="02020603050405020304" pitchFamily="18" charset="0"/>
              <a:cs typeface="Times New Roman" panose="02020603050405020304" pitchFamily="18" charset="0"/>
            </a:endParaRPr>
          </a:p>
          <a:p>
            <a:pPr marL="1117600" indent="0">
              <a:spcBef>
                <a:spcPts val="0"/>
              </a:spcBef>
              <a:buNone/>
            </a:pPr>
            <a:endParaRPr sz="3200" dirty="0">
              <a:latin typeface="Times New Roman" panose="02020603050405020304" pitchFamily="18" charset="0"/>
              <a:cs typeface="Times New Roman" panose="02020603050405020304" pitchFamily="18" charset="0"/>
            </a:endParaRPr>
          </a:p>
          <a:p>
            <a:pPr marL="571500" indent="-571500">
              <a:spcBef>
                <a:spcPts val="0"/>
              </a:spcBef>
            </a:pPr>
            <a:r>
              <a:rPr lang="en" sz="3200" dirty="0">
                <a:solidFill>
                  <a:schemeClr val="tx1"/>
                </a:solidFill>
                <a:latin typeface="Times New Roman" panose="02020603050405020304" pitchFamily="18" charset="0"/>
                <a:cs typeface="Times New Roman" panose="02020603050405020304" pitchFamily="18" charset="0"/>
              </a:rPr>
              <a:t>Strategic Plan Spring 2020 - Spring 2022</a:t>
            </a:r>
            <a:endParaRPr sz="3200" dirty="0">
              <a:solidFill>
                <a:schemeClr val="tx1"/>
              </a:solidFill>
              <a:latin typeface="Times New Roman" panose="02020603050405020304" pitchFamily="18" charset="0"/>
              <a:cs typeface="Times New Roman" panose="02020603050405020304" pitchFamily="18" charset="0"/>
            </a:endParaRPr>
          </a:p>
          <a:p>
            <a:pPr marL="571500" indent="-571500"/>
            <a:r>
              <a:rPr lang="en" sz="3200" dirty="0">
                <a:solidFill>
                  <a:schemeClr val="tx1"/>
                </a:solidFill>
                <a:latin typeface="Times New Roman" panose="02020603050405020304" pitchFamily="18" charset="0"/>
                <a:cs typeface="Times New Roman" panose="02020603050405020304" pitchFamily="18" charset="0"/>
              </a:rPr>
              <a:t>College Resource Allocation Model (CRAM) </a:t>
            </a:r>
            <a:endParaRPr sz="3200" dirty="0">
              <a:solidFill>
                <a:schemeClr val="tx1"/>
              </a:solidFill>
              <a:latin typeface="Times New Roman" panose="02020603050405020304" pitchFamily="18" charset="0"/>
              <a:cs typeface="Times New Roman" panose="02020603050405020304" pitchFamily="18" charset="0"/>
            </a:endParaRPr>
          </a:p>
          <a:p>
            <a:pPr marL="571500" indent="-571500"/>
            <a:r>
              <a:rPr lang="en" sz="3200" dirty="0">
                <a:solidFill>
                  <a:schemeClr val="tx1"/>
                </a:solidFill>
                <a:latin typeface="Times New Roman" panose="02020603050405020304" pitchFamily="18" charset="0"/>
                <a:cs typeface="Times New Roman" panose="02020603050405020304" pitchFamily="18" charset="0"/>
              </a:rPr>
              <a:t>Educational Master Plan (EMP) 2021-2026</a:t>
            </a:r>
            <a:endParaRPr sz="3200" dirty="0">
              <a:solidFill>
                <a:schemeClr val="tx1"/>
              </a:solidFill>
              <a:latin typeface="Times New Roman" panose="02020603050405020304" pitchFamily="18" charset="0"/>
              <a:cs typeface="Times New Roman" panose="02020603050405020304" pitchFamily="18" charset="0"/>
            </a:endParaRPr>
          </a:p>
          <a:p>
            <a:pPr marL="571500" indent="-571500"/>
            <a:r>
              <a:rPr lang="en" sz="3200" dirty="0">
                <a:solidFill>
                  <a:schemeClr val="tx1"/>
                </a:solidFill>
                <a:latin typeface="Times New Roman" panose="02020603050405020304" pitchFamily="18" charset="0"/>
                <a:cs typeface="Times New Roman" panose="02020603050405020304" pitchFamily="18" charset="0"/>
              </a:rPr>
              <a:t>2019-2022 Chabot SEA Plan   </a:t>
            </a:r>
            <a:endParaRPr sz="3200" dirty="0">
              <a:solidFill>
                <a:schemeClr val="tx1"/>
              </a:solidFill>
              <a:latin typeface="Times New Roman" panose="02020603050405020304" pitchFamily="18" charset="0"/>
              <a:cs typeface="Times New Roman" panose="02020603050405020304" pitchFamily="18" charset="0"/>
            </a:endParaRPr>
          </a:p>
          <a:p>
            <a:pPr marL="571500" indent="-571500"/>
            <a:r>
              <a:rPr lang="en" sz="3200" dirty="0">
                <a:solidFill>
                  <a:schemeClr val="tx1"/>
                </a:solidFill>
                <a:latin typeface="Times New Roman" panose="02020603050405020304" pitchFamily="18" charset="0"/>
                <a:cs typeface="Times New Roman" panose="02020603050405020304" pitchFamily="18" charset="0"/>
              </a:rPr>
              <a:t>2021-22 Tentative Budget</a:t>
            </a:r>
            <a:endParaRPr sz="3200" dirty="0">
              <a:solidFill>
                <a:schemeClr val="tx1"/>
              </a:solidFill>
              <a:latin typeface="Times New Roman" panose="02020603050405020304" pitchFamily="18" charset="0"/>
              <a:cs typeface="Times New Roman" panose="02020603050405020304" pitchFamily="18" charset="0"/>
            </a:endParaRPr>
          </a:p>
          <a:p>
            <a:pPr marL="508000" indent="-279400">
              <a:spcBef>
                <a:spcPts val="800"/>
              </a:spcBef>
              <a:buSzPts val="1800"/>
              <a:buNone/>
            </a:pPr>
            <a:endParaRPr sz="3200" dirty="0">
              <a:latin typeface="Times New Roman" panose="02020603050405020304" pitchFamily="18" charset="0"/>
              <a:cs typeface="Times New Roman" panose="02020603050405020304" pitchFamily="18" charset="0"/>
            </a:endParaRPr>
          </a:p>
        </p:txBody>
      </p:sp>
      <p:sp>
        <p:nvSpPr>
          <p:cNvPr id="6" name="Google Shape;455;p76">
            <a:extLst>
              <a:ext uri="{FF2B5EF4-FFF2-40B4-BE49-F238E27FC236}">
                <a16:creationId xmlns:a16="http://schemas.microsoft.com/office/drawing/2014/main" id="{E2B5D231-EEC2-4165-A268-87C942CB6D43}"/>
              </a:ext>
            </a:extLst>
          </p:cNvPr>
          <p:cNvSpPr txBox="1">
            <a:spLocks/>
          </p:cNvSpPr>
          <p:nvPr/>
        </p:nvSpPr>
        <p:spPr>
          <a:xfrm>
            <a:off x="914400" y="1745472"/>
            <a:ext cx="16459200" cy="1714500"/>
          </a:xfrm>
          <a:prstGeom prst="rect">
            <a:avLst/>
          </a:prstGeom>
          <a:noFill/>
          <a:ln>
            <a:noFill/>
          </a:ln>
        </p:spPr>
        <p:txBody>
          <a:bodyPr spcFirstLastPara="1" wrap="square" lIns="137150" tIns="68550" rIns="137150" bIns="6855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ctr">
              <a:buSzPts val="2700"/>
            </a:pPr>
            <a:r>
              <a:rPr lang="en-US" sz="4000" b="1">
                <a:latin typeface="Times New Roman" panose="02020603050405020304" pitchFamily="18" charset="0"/>
                <a:cs typeface="Times New Roman" panose="02020603050405020304" pitchFamily="18" charset="0"/>
              </a:rPr>
              <a:t>Standard III.D Financial Resources</a:t>
            </a:r>
          </a:p>
          <a:p>
            <a:pPr algn="ctr">
              <a:buSzPts val="2700"/>
            </a:pPr>
            <a:r>
              <a:rPr lang="en-US" sz="4000" b="1">
                <a:latin typeface="Times New Roman" panose="02020603050405020304" pitchFamily="18" charset="0"/>
                <a:cs typeface="Times New Roman" panose="02020603050405020304" pitchFamily="18" charset="0"/>
              </a:rPr>
              <a:t>Key Evidence</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73"/>
        <p:cNvGrpSpPr/>
        <p:nvPr/>
      </p:nvGrpSpPr>
      <p:grpSpPr>
        <a:xfrm>
          <a:off x="0" y="0"/>
          <a:ext cx="0" cy="0"/>
          <a:chOff x="0" y="0"/>
          <a:chExt cx="0" cy="0"/>
        </a:xfrm>
      </p:grpSpPr>
      <p:sp>
        <p:nvSpPr>
          <p:cNvPr id="374" name="Google Shape;374;p63"/>
          <p:cNvSpPr txBox="1">
            <a:spLocks noGrp="1"/>
          </p:cNvSpPr>
          <p:nvPr>
            <p:ph type="title"/>
          </p:nvPr>
        </p:nvSpPr>
        <p:spPr>
          <a:xfrm>
            <a:off x="0" y="1743783"/>
            <a:ext cx="18288000" cy="1714800"/>
          </a:xfrm>
          <a:prstGeom prst="rect">
            <a:avLst/>
          </a:prstGeom>
          <a:noFill/>
          <a:ln>
            <a:noFill/>
          </a:ln>
        </p:spPr>
        <p:txBody>
          <a:bodyPr spcFirstLastPara="1" wrap="square" lIns="137150" tIns="68550" rIns="137150" bIns="68550" anchor="ctr" anchorCtr="0">
            <a:noAutofit/>
          </a:bodyPr>
          <a:lstStyle/>
          <a:p>
            <a:pPr algn="ctr">
              <a:buSzPts val="2700"/>
            </a:pPr>
            <a:r>
              <a:rPr lang="en" sz="4000" b="1" dirty="0">
                <a:latin typeface="Times New Roman"/>
                <a:ea typeface="Times New Roman"/>
                <a:cs typeface="Times New Roman"/>
                <a:sym typeface="Times New Roman"/>
              </a:rPr>
              <a:t>Standard III.A Human Resources </a:t>
            </a:r>
            <a:endParaRPr sz="4000" b="1" dirty="0">
              <a:latin typeface="Times New Roman"/>
              <a:ea typeface="Times New Roman"/>
              <a:cs typeface="Times New Roman"/>
              <a:sym typeface="Times New Roman"/>
            </a:endParaRPr>
          </a:p>
          <a:p>
            <a:pPr algn="ctr">
              <a:buSzPts val="2700"/>
            </a:pPr>
            <a:r>
              <a:rPr lang="en" sz="4000" b="1" dirty="0">
                <a:latin typeface="Times New Roman"/>
                <a:ea typeface="Times New Roman"/>
                <a:cs typeface="Times New Roman"/>
                <a:sym typeface="Times New Roman"/>
              </a:rPr>
              <a:t>Key Evidence</a:t>
            </a:r>
            <a:endParaRPr sz="4000" b="1" dirty="0">
              <a:latin typeface="Times New Roman"/>
              <a:ea typeface="Times New Roman"/>
              <a:cs typeface="Times New Roman"/>
              <a:sym typeface="Times New Roman"/>
            </a:endParaRPr>
          </a:p>
        </p:txBody>
      </p:sp>
      <p:sp>
        <p:nvSpPr>
          <p:cNvPr id="375" name="Google Shape;375;p63"/>
          <p:cNvSpPr txBox="1">
            <a:spLocks noGrp="1"/>
          </p:cNvSpPr>
          <p:nvPr>
            <p:ph type="body" idx="1"/>
          </p:nvPr>
        </p:nvSpPr>
        <p:spPr>
          <a:xfrm>
            <a:off x="914400" y="3755057"/>
            <a:ext cx="16459200" cy="5876400"/>
          </a:xfrm>
          <a:prstGeom prst="rect">
            <a:avLst/>
          </a:prstGeom>
          <a:noFill/>
          <a:ln>
            <a:noFill/>
          </a:ln>
        </p:spPr>
        <p:txBody>
          <a:bodyPr spcFirstLastPara="1" wrap="square" lIns="137150" tIns="68550" rIns="137150" bIns="68550" anchor="t" anchorCtr="0">
            <a:normAutofit/>
          </a:bodyPr>
          <a:lstStyle/>
          <a:p>
            <a:pPr marL="682308" indent="-685800">
              <a:spcBef>
                <a:spcPts val="0"/>
              </a:spcBef>
              <a:buSzPct val="100000"/>
              <a:buFont typeface="Arial" panose="020B0604020202020204" pitchFamily="34" charset="0"/>
              <a:buChar char="•"/>
            </a:pPr>
            <a:r>
              <a:rPr lang="en" sz="3200" dirty="0">
                <a:latin typeface="Times New Roman" panose="02020603050405020304" pitchFamily="18" charset="0"/>
                <a:ea typeface="Times New Roman"/>
                <a:cs typeface="Times New Roman" panose="02020603050405020304" pitchFamily="18" charset="0"/>
                <a:sym typeface="Times New Roman"/>
              </a:rPr>
              <a:t>Evidence of Meeting the Standards</a:t>
            </a:r>
            <a:endParaRPr sz="3200" dirty="0">
              <a:latin typeface="Times New Roman" panose="02020603050405020304" pitchFamily="18" charset="0"/>
              <a:ea typeface="Times New Roman"/>
              <a:cs typeface="Times New Roman" panose="02020603050405020304" pitchFamily="18" charset="0"/>
              <a:sym typeface="Times New Roman"/>
            </a:endParaRPr>
          </a:p>
          <a:p>
            <a:pPr marL="682308" indent="-685800">
              <a:buSzPct val="100000"/>
              <a:buFont typeface="Arial" panose="020B0604020202020204" pitchFamily="34" charset="0"/>
              <a:buChar char="•"/>
            </a:pPr>
            <a:r>
              <a:rPr lang="en" sz="3200" dirty="0">
                <a:latin typeface="Times New Roman" panose="02020603050405020304" pitchFamily="18" charset="0"/>
                <a:ea typeface="Times New Roman"/>
                <a:cs typeface="Times New Roman" panose="02020603050405020304" pitchFamily="18" charset="0"/>
                <a:sym typeface="Times New Roman"/>
              </a:rPr>
              <a:t>Analysis and Evaluation</a:t>
            </a:r>
            <a:endParaRPr sz="3200" dirty="0">
              <a:latin typeface="Times New Roman" panose="02020603050405020304" pitchFamily="18" charset="0"/>
              <a:ea typeface="Times New Roman"/>
              <a:cs typeface="Times New Roman" panose="02020603050405020304" pitchFamily="18" charset="0"/>
              <a:sym typeface="Times New Roman"/>
            </a:endParaRPr>
          </a:p>
          <a:p>
            <a:pPr marL="682308" indent="-685800">
              <a:buSzPct val="100000"/>
              <a:buFont typeface="Arial" panose="020B0604020202020204" pitchFamily="34" charset="0"/>
              <a:buChar char="•"/>
            </a:pPr>
            <a:r>
              <a:rPr lang="en" sz="3200" dirty="0">
                <a:latin typeface="Times New Roman" panose="02020603050405020304" pitchFamily="18" charset="0"/>
                <a:ea typeface="Times New Roman"/>
                <a:cs typeface="Times New Roman" panose="02020603050405020304" pitchFamily="18" charset="0"/>
                <a:sym typeface="Times New Roman"/>
              </a:rPr>
              <a:t>Standard Categories:</a:t>
            </a:r>
            <a:endParaRPr sz="3200" dirty="0">
              <a:latin typeface="Times New Roman" panose="02020603050405020304" pitchFamily="18" charset="0"/>
              <a:ea typeface="Times New Roman"/>
              <a:cs typeface="Times New Roman" panose="02020603050405020304" pitchFamily="18" charset="0"/>
              <a:sym typeface="Times New Roman"/>
            </a:endParaRPr>
          </a:p>
          <a:p>
            <a:pPr marL="1342708" lvl="1" indent="-685800">
              <a:buSzPct val="100000"/>
              <a:buFont typeface="Arial" panose="020B0604020202020204" pitchFamily="34" charset="0"/>
              <a:buChar char="•"/>
            </a:pPr>
            <a:r>
              <a:rPr lang="en" sz="3200" dirty="0">
                <a:latin typeface="Times New Roman" panose="02020603050405020304" pitchFamily="18" charset="0"/>
                <a:ea typeface="Times New Roman"/>
                <a:cs typeface="Times New Roman" panose="02020603050405020304" pitchFamily="18" charset="0"/>
                <a:sym typeface="Times New Roman"/>
              </a:rPr>
              <a:t>Employment opportunities, qualifications, job descriptions</a:t>
            </a:r>
            <a:endParaRPr sz="3200" dirty="0">
              <a:latin typeface="Times New Roman" panose="02020603050405020304" pitchFamily="18" charset="0"/>
              <a:ea typeface="Times New Roman"/>
              <a:cs typeface="Times New Roman" panose="02020603050405020304" pitchFamily="18" charset="0"/>
              <a:sym typeface="Times New Roman"/>
            </a:endParaRPr>
          </a:p>
          <a:p>
            <a:pPr marL="1342708" lvl="1" indent="-685800">
              <a:buSzPct val="100000"/>
              <a:buFont typeface="Arial" panose="020B0604020202020204" pitchFamily="34" charset="0"/>
              <a:buChar char="•"/>
            </a:pPr>
            <a:r>
              <a:rPr lang="en" sz="3200" dirty="0">
                <a:latin typeface="Times New Roman" panose="02020603050405020304" pitchFamily="18" charset="0"/>
                <a:ea typeface="Times New Roman"/>
                <a:cs typeface="Times New Roman" panose="02020603050405020304" pitchFamily="18" charset="0"/>
                <a:sym typeface="Times New Roman"/>
              </a:rPr>
              <a:t>Employee evaluations </a:t>
            </a:r>
            <a:endParaRPr sz="3200" dirty="0">
              <a:latin typeface="Times New Roman" panose="02020603050405020304" pitchFamily="18" charset="0"/>
              <a:ea typeface="Times New Roman"/>
              <a:cs typeface="Times New Roman" panose="02020603050405020304" pitchFamily="18" charset="0"/>
              <a:sym typeface="Times New Roman"/>
            </a:endParaRPr>
          </a:p>
          <a:p>
            <a:pPr marL="1342708" lvl="1" indent="-685800">
              <a:buSzPct val="100000"/>
              <a:buFont typeface="Arial" panose="020B0604020202020204" pitchFamily="34" charset="0"/>
              <a:buChar char="•"/>
            </a:pPr>
            <a:r>
              <a:rPr lang="en" sz="3200" dirty="0">
                <a:latin typeface="Times New Roman" panose="02020603050405020304" pitchFamily="18" charset="0"/>
                <a:ea typeface="Times New Roman"/>
                <a:cs typeface="Times New Roman" panose="02020603050405020304" pitchFamily="18" charset="0"/>
                <a:sym typeface="Times New Roman"/>
              </a:rPr>
              <a:t>Employee professional development</a:t>
            </a:r>
            <a:endParaRPr sz="3200" dirty="0">
              <a:latin typeface="Times New Roman" panose="02020603050405020304" pitchFamily="18" charset="0"/>
              <a:ea typeface="Times New Roman"/>
              <a:cs typeface="Times New Roman" panose="02020603050405020304" pitchFamily="18" charset="0"/>
              <a:sym typeface="Times New Roman"/>
            </a:endParaRPr>
          </a:p>
          <a:p>
            <a:pPr marL="2003108" lvl="2" indent="-685800">
              <a:spcBef>
                <a:spcPts val="400"/>
              </a:spcBef>
              <a:buSzPct val="100000"/>
              <a:buFont typeface="Arial" panose="020B0604020202020204" pitchFamily="34" charset="0"/>
              <a:buChar char="•"/>
            </a:pPr>
            <a:r>
              <a:rPr lang="en" sz="3200" dirty="0">
                <a:latin typeface="Times New Roman" panose="02020603050405020304" pitchFamily="18" charset="0"/>
                <a:ea typeface="Times New Roman"/>
                <a:cs typeface="Times New Roman" panose="02020603050405020304" pitchFamily="18" charset="0"/>
                <a:sym typeface="Times New Roman"/>
              </a:rPr>
              <a:t>CLIP Program Highlight </a:t>
            </a:r>
            <a:endParaRPr sz="3200" dirty="0">
              <a:latin typeface="Times New Roman" panose="02020603050405020304" pitchFamily="18" charset="0"/>
              <a:ea typeface="Times New Roman"/>
              <a:cs typeface="Times New Roman" panose="02020603050405020304" pitchFamily="18" charset="0"/>
              <a:sym typeface="Times New Roman"/>
            </a:endParaRPr>
          </a:p>
          <a:p>
            <a:pPr marL="1342708" lvl="1" indent="-685800">
              <a:buSzPct val="100000"/>
              <a:buFont typeface="Arial" panose="020B0604020202020204" pitchFamily="34" charset="0"/>
              <a:buChar char="•"/>
            </a:pPr>
            <a:r>
              <a:rPr lang="en" sz="3200" dirty="0">
                <a:latin typeface="Times New Roman" panose="02020603050405020304" pitchFamily="18" charset="0"/>
                <a:ea typeface="Times New Roman"/>
                <a:cs typeface="Times New Roman" panose="02020603050405020304" pitchFamily="18" charset="0"/>
                <a:sym typeface="Times New Roman"/>
              </a:rPr>
              <a:t>Equal Employment Opportunity Plan</a:t>
            </a:r>
            <a:endParaRPr sz="3200" dirty="0">
              <a:latin typeface="Times New Roman" panose="02020603050405020304" pitchFamily="18" charset="0"/>
              <a:ea typeface="Times New Roman"/>
              <a:cs typeface="Times New Roman" panose="02020603050405020304" pitchFamily="18" charset="0"/>
              <a:sym typeface="Times New Roman"/>
            </a:endParaRPr>
          </a:p>
          <a:p>
            <a:pPr marL="2003108" lvl="2" indent="-685800">
              <a:spcBef>
                <a:spcPts val="400"/>
              </a:spcBef>
              <a:buSzPct val="100000"/>
              <a:buFont typeface="Arial" panose="020B0604020202020204" pitchFamily="34" charset="0"/>
              <a:buChar char="•"/>
            </a:pPr>
            <a:r>
              <a:rPr lang="en" sz="3200" dirty="0">
                <a:latin typeface="Times New Roman" panose="02020603050405020304" pitchFamily="18" charset="0"/>
                <a:ea typeface="Times New Roman"/>
                <a:cs typeface="Times New Roman" panose="02020603050405020304" pitchFamily="18" charset="0"/>
                <a:sym typeface="Times New Roman"/>
              </a:rPr>
              <a:t>Annual EEO Plan Certification Highlight</a:t>
            </a:r>
            <a:endParaRPr sz="3200" dirty="0">
              <a:latin typeface="Times New Roman" panose="02020603050405020304" pitchFamily="18" charset="0"/>
              <a:ea typeface="Times New Roman"/>
              <a:cs typeface="Times New Roman" panose="02020603050405020304" pitchFamily="18" charset="0"/>
              <a:sym typeface="Times New Roman"/>
            </a:endParaRPr>
          </a:p>
          <a:p>
            <a:pPr marL="1342708" lvl="1" indent="-685800">
              <a:buSzPct val="100000"/>
              <a:buFont typeface="Arial" panose="020B0604020202020204" pitchFamily="34" charset="0"/>
              <a:buChar char="•"/>
            </a:pPr>
            <a:r>
              <a:rPr lang="en" sz="3200" dirty="0">
                <a:latin typeface="Times New Roman" panose="02020603050405020304" pitchFamily="18" charset="0"/>
                <a:ea typeface="Times New Roman"/>
                <a:cs typeface="Times New Roman" panose="02020603050405020304" pitchFamily="18" charset="0"/>
                <a:sym typeface="Times New Roman"/>
              </a:rPr>
              <a:t>Equity Statement – Chabot’s leads the way! </a:t>
            </a:r>
            <a:endParaRPr sz="3200" dirty="0">
              <a:latin typeface="Times New Roman" panose="02020603050405020304" pitchFamily="18" charset="0"/>
              <a:ea typeface="Times New Roman"/>
              <a:cs typeface="Times New Roman" panose="02020603050405020304" pitchFamily="18" charset="0"/>
              <a:sym typeface="Times New Roman"/>
            </a:endParaRPr>
          </a:p>
          <a:p>
            <a:pPr marL="508000" indent="-304800">
              <a:buSzPct val="163636"/>
              <a:buNone/>
            </a:pPr>
            <a:endParaRPr sz="3200" dirty="0">
              <a:latin typeface="Times New Roman" panose="02020603050405020304" pitchFamily="18" charset="0"/>
              <a:cs typeface="Times New Roman" panose="02020603050405020304" pitchFamily="18" charset="0"/>
            </a:endParaRPr>
          </a:p>
          <a:p>
            <a:pPr marL="0" indent="0">
              <a:buSzPct val="163636"/>
              <a:buNone/>
            </a:pPr>
            <a:endParaRPr sz="3200" dirty="0">
              <a:solidFill>
                <a:srgbClr val="FF0000"/>
              </a:solidFill>
              <a:latin typeface="Times New Roman" panose="02020603050405020304" pitchFamily="18" charset="0"/>
              <a:cs typeface="Times New Roman" panose="02020603050405020304" pitchFamily="18" charset="0"/>
            </a:endParaRPr>
          </a:p>
          <a:p>
            <a:pPr marL="508000" indent="-304800">
              <a:buSzPct val="163636"/>
              <a:buNone/>
            </a:pP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73"/>
        <p:cNvGrpSpPr/>
        <p:nvPr/>
      </p:nvGrpSpPr>
      <p:grpSpPr>
        <a:xfrm>
          <a:off x="0" y="0"/>
          <a:ext cx="0" cy="0"/>
          <a:chOff x="0" y="0"/>
          <a:chExt cx="0" cy="0"/>
        </a:xfrm>
      </p:grpSpPr>
      <p:sp>
        <p:nvSpPr>
          <p:cNvPr id="375" name="Google Shape;375;p63"/>
          <p:cNvSpPr txBox="1">
            <a:spLocks noGrp="1"/>
          </p:cNvSpPr>
          <p:nvPr>
            <p:ph type="body" idx="1"/>
          </p:nvPr>
        </p:nvSpPr>
        <p:spPr>
          <a:xfrm>
            <a:off x="914400" y="4081631"/>
            <a:ext cx="16459200" cy="5493446"/>
          </a:xfrm>
          <a:prstGeom prst="rect">
            <a:avLst/>
          </a:prstGeom>
          <a:noFill/>
          <a:ln>
            <a:noFill/>
          </a:ln>
        </p:spPr>
        <p:txBody>
          <a:bodyPr spcFirstLastPara="1" wrap="square" lIns="137150" tIns="68550" rIns="137150" bIns="68550" anchor="t" anchorCtr="0">
            <a:normAutofit fontScale="77500" lnSpcReduction="20000"/>
          </a:bodyPr>
          <a:lstStyle/>
          <a:p>
            <a:pPr marL="508000" indent="-304800">
              <a:buSzPct val="163636"/>
              <a:buNone/>
            </a:pPr>
            <a:r>
              <a:rPr lang="en-US" sz="3200" dirty="0">
                <a:latin typeface="Times New Roman" panose="02020603050405020304" pitchFamily="18" charset="0"/>
                <a:cs typeface="Times New Roman" panose="02020603050405020304" pitchFamily="18" charset="0"/>
              </a:rPr>
              <a:t>Chabot College is committed to educational equity in its academic programs and college services so that students</a:t>
            </a:r>
          </a:p>
          <a:p>
            <a:pPr marL="508000" indent="-304800">
              <a:buSzPct val="163636"/>
              <a:buNone/>
            </a:pPr>
            <a:r>
              <a:rPr lang="en-US" sz="3200" dirty="0">
                <a:latin typeface="Times New Roman" panose="02020603050405020304" pitchFamily="18" charset="0"/>
                <a:cs typeface="Times New Roman" panose="02020603050405020304" pitchFamily="18" charset="0"/>
              </a:rPr>
              <a:t>may achieve their personal, educational, and career goals. Our equity work today builds upon a strong history: the</a:t>
            </a:r>
          </a:p>
          <a:p>
            <a:pPr marL="508000" indent="-304800">
              <a:buSzPct val="163636"/>
              <a:buNone/>
            </a:pPr>
            <a:r>
              <a:rPr lang="en-US" sz="3200" dirty="0">
                <a:latin typeface="Times New Roman" panose="02020603050405020304" pitchFamily="18" charset="0"/>
                <a:cs typeface="Times New Roman" panose="02020603050405020304" pitchFamily="18" charset="0"/>
              </a:rPr>
              <a:t>Puente and Umoja (formerly </a:t>
            </a:r>
            <a:r>
              <a:rPr lang="en-US" sz="3200" dirty="0" err="1">
                <a:latin typeface="Times New Roman" panose="02020603050405020304" pitchFamily="18" charset="0"/>
                <a:cs typeface="Times New Roman" panose="02020603050405020304" pitchFamily="18" charset="0"/>
              </a:rPr>
              <a:t>Daraja</a:t>
            </a:r>
            <a:r>
              <a:rPr lang="en-US" sz="3200" dirty="0">
                <a:latin typeface="Times New Roman" panose="02020603050405020304" pitchFamily="18" charset="0"/>
                <a:cs typeface="Times New Roman" panose="02020603050405020304" pitchFamily="18" charset="0"/>
              </a:rPr>
              <a:t>) learning communities, now models which have been replicated across the</a:t>
            </a:r>
          </a:p>
          <a:p>
            <a:pPr marL="508000" indent="-304800">
              <a:buSzPct val="163636"/>
              <a:buNone/>
            </a:pPr>
            <a:r>
              <a:rPr lang="en-US" sz="3200" dirty="0">
                <a:latin typeface="Times New Roman" panose="02020603050405020304" pitchFamily="18" charset="0"/>
                <a:cs typeface="Times New Roman" panose="02020603050405020304" pitchFamily="18" charset="0"/>
              </a:rPr>
              <a:t>state, were created at Chabot College. These programs have paved the way for a series of additional educational and student </a:t>
            </a:r>
          </a:p>
          <a:p>
            <a:pPr marL="508000" indent="-304800">
              <a:buSzPct val="163636"/>
              <a:buNone/>
            </a:pPr>
            <a:r>
              <a:rPr lang="en-US" sz="3200" dirty="0">
                <a:latin typeface="Times New Roman" panose="02020603050405020304" pitchFamily="18" charset="0"/>
                <a:cs typeface="Times New Roman" panose="02020603050405020304" pitchFamily="18" charset="0"/>
              </a:rPr>
              <a:t>support programs intentionally focused on equity that thrive at Chabot College today. Chabot College is located in Hayward,</a:t>
            </a:r>
          </a:p>
          <a:p>
            <a:pPr marL="508000" indent="-304800">
              <a:buSzPct val="163636"/>
              <a:buNone/>
            </a:pPr>
            <a:r>
              <a:rPr lang="en-US" sz="3200" dirty="0">
                <a:latin typeface="Times New Roman" panose="02020603050405020304" pitchFamily="18" charset="0"/>
                <a:cs typeface="Times New Roman" panose="02020603050405020304" pitchFamily="18" charset="0"/>
              </a:rPr>
              <a:t>California, the third most diverse city in the United States. We serve a highly diverse student population and are proud to be</a:t>
            </a:r>
          </a:p>
          <a:p>
            <a:pPr marL="508000" indent="-304800">
              <a:buSzPct val="163636"/>
              <a:buNone/>
            </a:pPr>
            <a:r>
              <a:rPr lang="en-US" sz="3200" dirty="0">
                <a:latin typeface="Times New Roman" panose="02020603050405020304" pitchFamily="18" charset="0"/>
                <a:cs typeface="Times New Roman" panose="02020603050405020304" pitchFamily="18" charset="0"/>
              </a:rPr>
              <a:t>designated as a Hispanic Serving Institution. Information about the demographics of our campus community can be found</a:t>
            </a:r>
          </a:p>
          <a:p>
            <a:pPr marL="508000" indent="-304800">
              <a:buSzPct val="163636"/>
              <a:buNone/>
            </a:pPr>
            <a:r>
              <a:rPr lang="en-US" sz="3200" dirty="0">
                <a:latin typeface="Times New Roman" panose="02020603050405020304" pitchFamily="18" charset="0"/>
                <a:cs typeface="Times New Roman" panose="02020603050405020304" pitchFamily="18" charset="0"/>
              </a:rPr>
              <a:t>here (http://www.chabotcollege.edu/ir/).</a:t>
            </a:r>
          </a:p>
          <a:p>
            <a:pPr marL="508000" indent="-304800">
              <a:buSzPct val="163636"/>
              <a:buNone/>
            </a:pPr>
            <a:endParaRPr lang="en-US" sz="3200" dirty="0">
              <a:latin typeface="Times New Roman" panose="02020603050405020304" pitchFamily="18" charset="0"/>
              <a:cs typeface="Times New Roman" panose="02020603050405020304" pitchFamily="18" charset="0"/>
            </a:endParaRPr>
          </a:p>
          <a:p>
            <a:pPr marL="508000" indent="-304800">
              <a:buSzPct val="163636"/>
              <a:buNone/>
            </a:pPr>
            <a:r>
              <a:rPr lang="en-US" sz="3200" dirty="0">
                <a:latin typeface="Times New Roman" panose="02020603050405020304" pitchFamily="18" charset="0"/>
                <a:cs typeface="Times New Roman" panose="02020603050405020304" pitchFamily="18" charset="0"/>
              </a:rPr>
              <a:t>Serving our diverse community requires a culturally-responsive approach that recognizes the myriad strengths and assets that</a:t>
            </a:r>
          </a:p>
          <a:p>
            <a:pPr marL="508000" indent="-304800">
              <a:buSzPct val="163636"/>
              <a:buNone/>
            </a:pPr>
            <a:r>
              <a:rPr lang="en-US" sz="3200" dirty="0">
                <a:latin typeface="Times New Roman" panose="02020603050405020304" pitchFamily="18" charset="0"/>
                <a:cs typeface="Times New Roman" panose="02020603050405020304" pitchFamily="18" charset="0"/>
              </a:rPr>
              <a:t>our students bring to the campus community. We do so by promoting a classroom and co-curricular learning environment</a:t>
            </a:r>
          </a:p>
          <a:p>
            <a:pPr marL="508000" indent="-304800">
              <a:buSzPct val="163636"/>
              <a:buNone/>
            </a:pPr>
            <a:r>
              <a:rPr lang="en-US" sz="3200" dirty="0">
                <a:latin typeface="Times New Roman" panose="02020603050405020304" pitchFamily="18" charset="0"/>
                <a:cs typeface="Times New Roman" panose="02020603050405020304" pitchFamily="18" charset="0"/>
              </a:rPr>
              <a:t>that is inclusive, collaborative, engaging, and challenging, and where respect, dignity, and integrity are core values. We see</a:t>
            </a:r>
          </a:p>
          <a:p>
            <a:pPr marL="508000" indent="-304800">
              <a:buSzPct val="163636"/>
              <a:buNone/>
            </a:pPr>
            <a:r>
              <a:rPr lang="en-US" sz="3200" dirty="0">
                <a:latin typeface="Times New Roman" panose="02020603050405020304" pitchFamily="18" charset="0"/>
                <a:cs typeface="Times New Roman" panose="02020603050405020304" pitchFamily="18" charset="0"/>
              </a:rPr>
              <a:t>students as producers of knowledge, not just consumers of knowledge. We work to reframe inequities as a problem of</a:t>
            </a:r>
          </a:p>
          <a:p>
            <a:pPr marL="508000" indent="-304800">
              <a:buSzPct val="163636"/>
              <a:buNone/>
            </a:pPr>
            <a:r>
              <a:rPr lang="en-US" sz="3200" dirty="0">
                <a:latin typeface="Times New Roman" panose="02020603050405020304" pitchFamily="18" charset="0"/>
                <a:cs typeface="Times New Roman" panose="02020603050405020304" pitchFamily="18" charset="0"/>
              </a:rPr>
              <a:t>practice, and view the elimination of inequities as an individual and institutional responsibility.</a:t>
            </a:r>
          </a:p>
          <a:p>
            <a:pPr marL="0" indent="0">
              <a:buSzPct val="163636"/>
              <a:buNone/>
            </a:pPr>
            <a:endParaRPr sz="3200" dirty="0">
              <a:solidFill>
                <a:srgbClr val="FF0000"/>
              </a:solidFill>
              <a:latin typeface="Times New Roman" panose="02020603050405020304" pitchFamily="18" charset="0"/>
              <a:cs typeface="Times New Roman" panose="02020603050405020304" pitchFamily="18" charset="0"/>
            </a:endParaRPr>
          </a:p>
          <a:p>
            <a:pPr marL="508000" indent="-304800">
              <a:buSzPct val="163636"/>
              <a:buNone/>
            </a:pPr>
            <a:endParaRPr sz="3200" dirty="0">
              <a:latin typeface="Times New Roman" panose="02020603050405020304" pitchFamily="18" charset="0"/>
              <a:cs typeface="Times New Roman" panose="02020603050405020304" pitchFamily="18" charset="0"/>
            </a:endParaRPr>
          </a:p>
        </p:txBody>
      </p:sp>
      <p:sp>
        <p:nvSpPr>
          <p:cNvPr id="7" name="Google Shape;270;p50">
            <a:extLst>
              <a:ext uri="{FF2B5EF4-FFF2-40B4-BE49-F238E27FC236}">
                <a16:creationId xmlns:a16="http://schemas.microsoft.com/office/drawing/2014/main" id="{8C327FAA-8070-4B71-B2B5-18E442938415}"/>
              </a:ext>
            </a:extLst>
          </p:cNvPr>
          <p:cNvSpPr txBox="1">
            <a:spLocks noGrp="1"/>
          </p:cNvSpPr>
          <p:nvPr>
            <p:ph type="title"/>
          </p:nvPr>
        </p:nvSpPr>
        <p:spPr>
          <a:xfrm>
            <a:off x="914400" y="1799456"/>
            <a:ext cx="16459200" cy="2220713"/>
          </a:xfrm>
          <a:prstGeom prst="rect">
            <a:avLst/>
          </a:prstGeom>
          <a:noFill/>
          <a:ln>
            <a:noFill/>
          </a:ln>
        </p:spPr>
        <p:txBody>
          <a:bodyPr spcFirstLastPara="1" wrap="square" lIns="137150" tIns="68550" rIns="137150" bIns="68550" anchor="ctr" anchorCtr="0">
            <a:noAutofit/>
          </a:bodyPr>
          <a:lstStyle/>
          <a:p>
            <a:pPr algn="ctr">
              <a:buSzPct val="150000"/>
            </a:pPr>
            <a:r>
              <a:rPr lang="en" sz="4000" b="1" dirty="0">
                <a:latin typeface="Times New Roman"/>
                <a:ea typeface="Times New Roman"/>
                <a:cs typeface="Times New Roman"/>
                <a:sym typeface="Times New Roman"/>
              </a:rPr>
              <a:t>Standard III.A Human Resources</a:t>
            </a:r>
            <a:br>
              <a:rPr lang="en" sz="4000" b="1" dirty="0">
                <a:latin typeface="Times New Roman"/>
                <a:ea typeface="Times New Roman"/>
                <a:cs typeface="Times New Roman"/>
                <a:sym typeface="Times New Roman"/>
              </a:rPr>
            </a:br>
            <a:r>
              <a:rPr lang="en" sz="4000" b="1" dirty="0">
                <a:latin typeface="Times New Roman"/>
                <a:ea typeface="Times New Roman"/>
                <a:cs typeface="Times New Roman"/>
                <a:sym typeface="Times New Roman"/>
              </a:rPr>
              <a:t>Key Evidence</a:t>
            </a:r>
            <a:br>
              <a:rPr lang="en" sz="4000" b="1" dirty="0">
                <a:latin typeface="Times New Roman"/>
                <a:ea typeface="Times New Roman"/>
                <a:cs typeface="Times New Roman"/>
                <a:sym typeface="Times New Roman"/>
              </a:rPr>
            </a:br>
            <a:r>
              <a:rPr lang="en-US" sz="3200" b="1" dirty="0">
                <a:latin typeface="Times New Roman"/>
                <a:ea typeface="Times New Roman"/>
                <a:cs typeface="Times New Roman"/>
                <a:sym typeface="Times New Roman"/>
              </a:rPr>
              <a:t>Position Description Equity Statement</a:t>
            </a:r>
            <a:endParaRPr sz="3200"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22430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73"/>
        <p:cNvGrpSpPr/>
        <p:nvPr/>
      </p:nvGrpSpPr>
      <p:grpSpPr>
        <a:xfrm>
          <a:off x="0" y="0"/>
          <a:ext cx="0" cy="0"/>
          <a:chOff x="0" y="0"/>
          <a:chExt cx="0" cy="0"/>
        </a:xfrm>
      </p:grpSpPr>
      <p:sp>
        <p:nvSpPr>
          <p:cNvPr id="375" name="Google Shape;375;p63"/>
          <p:cNvSpPr txBox="1">
            <a:spLocks noGrp="1"/>
          </p:cNvSpPr>
          <p:nvPr>
            <p:ph type="body" idx="1"/>
          </p:nvPr>
        </p:nvSpPr>
        <p:spPr>
          <a:xfrm>
            <a:off x="914400" y="4081631"/>
            <a:ext cx="16459200" cy="5493446"/>
          </a:xfrm>
          <a:prstGeom prst="rect">
            <a:avLst/>
          </a:prstGeom>
          <a:noFill/>
          <a:ln>
            <a:noFill/>
          </a:ln>
        </p:spPr>
        <p:txBody>
          <a:bodyPr spcFirstLastPara="1" wrap="square" lIns="137150" tIns="68550" rIns="137150" bIns="68550" anchor="t" anchorCtr="0">
            <a:noAutofit/>
          </a:bodyPr>
          <a:lstStyle/>
          <a:p>
            <a:pPr marL="508000" indent="-304800">
              <a:buSzPct val="163636"/>
              <a:buNone/>
            </a:pPr>
            <a:r>
              <a:rPr lang="en-US" sz="2400" dirty="0">
                <a:latin typeface="Times New Roman" panose="02020603050405020304" pitchFamily="18" charset="0"/>
                <a:cs typeface="Times New Roman" panose="02020603050405020304" pitchFamily="18" charset="0"/>
              </a:rPr>
              <a:t>We seek equity-minded applicants who demonstrate they understand the benefits diversity brings to an educational community.</a:t>
            </a:r>
          </a:p>
          <a:p>
            <a:pPr marL="508000" indent="-304800">
              <a:buSzPct val="163636"/>
              <a:buNone/>
            </a:pPr>
            <a:r>
              <a:rPr lang="en-US" sz="2400" dirty="0">
                <a:latin typeface="Times New Roman" panose="02020603050405020304" pitchFamily="18" charset="0"/>
                <a:cs typeface="Times New Roman" panose="02020603050405020304" pitchFamily="18" charset="0"/>
              </a:rPr>
              <a:t>We look for applicants who:</a:t>
            </a:r>
          </a:p>
          <a:p>
            <a:pPr marL="717550" indent="-514350">
              <a:buSzPct val="100000"/>
              <a:buFont typeface="+mj-lt"/>
              <a:buAutoNum type="arabicPeriod"/>
            </a:pPr>
            <a:r>
              <a:rPr lang="en-US" sz="2400" dirty="0">
                <a:latin typeface="Times New Roman" panose="02020603050405020304" pitchFamily="18" charset="0"/>
                <a:cs typeface="Times New Roman" panose="02020603050405020304" pitchFamily="18" charset="0"/>
              </a:rPr>
              <a:t>Accept their shared role and responsibility in addressing opportunity and achievement gaps experienced by students</a:t>
            </a:r>
          </a:p>
          <a:p>
            <a:pPr marL="717550" indent="-514350">
              <a:buSzPct val="100000"/>
              <a:buFont typeface="+mj-lt"/>
              <a:buAutoNum type="arabicPeriod"/>
            </a:pPr>
            <a:r>
              <a:rPr lang="en-US" sz="2400" dirty="0">
                <a:latin typeface="Times New Roman" panose="02020603050405020304" pitchFamily="18" charset="0"/>
                <a:cs typeface="Times New Roman" panose="02020603050405020304" pitchFamily="18" charset="0"/>
              </a:rPr>
              <a:t>Value and intentionally promote diversity and consciousness of difference</a:t>
            </a:r>
          </a:p>
          <a:p>
            <a:pPr marL="717550" indent="-514350">
              <a:buSzPct val="100000"/>
              <a:buFont typeface="+mj-lt"/>
              <a:buAutoNum type="arabicPeriod"/>
            </a:pPr>
            <a:r>
              <a:rPr lang="en-US" sz="2400" dirty="0">
                <a:latin typeface="Times New Roman" panose="02020603050405020304" pitchFamily="18" charset="0"/>
                <a:cs typeface="Times New Roman" panose="02020603050405020304" pitchFamily="18" charset="0"/>
              </a:rPr>
              <a:t>Empower the underrepresented and underserved</a:t>
            </a:r>
          </a:p>
          <a:p>
            <a:pPr marL="717550" indent="-514350">
              <a:buSzPct val="100000"/>
              <a:buFont typeface="+mj-lt"/>
              <a:buAutoNum type="arabicPeriod"/>
            </a:pPr>
            <a:r>
              <a:rPr lang="en-US" sz="2400" dirty="0">
                <a:latin typeface="Times New Roman" panose="02020603050405020304" pitchFamily="18" charset="0"/>
                <a:cs typeface="Times New Roman" panose="02020603050405020304" pitchFamily="18" charset="0"/>
              </a:rPr>
              <a:t>Demonstrate cultural competence and cultural humility</a:t>
            </a:r>
          </a:p>
          <a:p>
            <a:pPr marL="717550" indent="-514350">
              <a:buSzPct val="100000"/>
              <a:buFont typeface="+mj-lt"/>
              <a:buAutoNum type="arabicPeriod"/>
            </a:pPr>
            <a:r>
              <a:rPr lang="en-US" sz="2400" dirty="0">
                <a:latin typeface="Times New Roman" panose="02020603050405020304" pitchFamily="18" charset="0"/>
                <a:cs typeface="Times New Roman" panose="02020603050405020304" pitchFamily="18" charset="0"/>
              </a:rPr>
              <a:t>Have experience and success in closing student equity gaps and engaging in equitable practices, or are knowledgeable and enthusiastic about implementing practices that achieve these goals</a:t>
            </a:r>
          </a:p>
          <a:p>
            <a:pPr marL="717550" indent="-514350">
              <a:buSzPct val="100000"/>
              <a:buFont typeface="+mj-lt"/>
              <a:buAutoNum type="arabicPeriod"/>
            </a:pPr>
            <a:r>
              <a:rPr lang="en-US" sz="2400" dirty="0">
                <a:latin typeface="Times New Roman" panose="02020603050405020304" pitchFamily="18" charset="0"/>
                <a:cs typeface="Times New Roman" panose="02020603050405020304" pitchFamily="18" charset="0"/>
              </a:rPr>
              <a:t>Believe that all people have the right to an education and work environment free from fear, harassment, or discrimination</a:t>
            </a:r>
          </a:p>
          <a:p>
            <a:pPr marL="717550" indent="-514350">
              <a:buSzPct val="100000"/>
              <a:buFont typeface="+mj-lt"/>
              <a:buAutoNum type="arabicPeriod"/>
            </a:pPr>
            <a:r>
              <a:rPr lang="en-US" sz="2400" dirty="0">
                <a:latin typeface="Times New Roman" panose="02020603050405020304" pitchFamily="18" charset="0"/>
                <a:cs typeface="Times New Roman" panose="02020603050405020304" pitchFamily="18" charset="0"/>
              </a:rPr>
              <a:t>Are dedicated to addressing issues of social justice</a:t>
            </a:r>
          </a:p>
          <a:p>
            <a:pPr marL="717550" indent="-514350">
              <a:buSzPct val="100000"/>
              <a:buFont typeface="+mj-lt"/>
              <a:buAutoNum type="arabicPeriod"/>
            </a:pPr>
            <a:r>
              <a:rPr lang="en-US" sz="2400" dirty="0">
                <a:latin typeface="Times New Roman" panose="02020603050405020304" pitchFamily="18" charset="0"/>
                <a:cs typeface="Times New Roman" panose="02020603050405020304" pitchFamily="18" charset="0"/>
              </a:rPr>
              <a:t>Actively seek to disrupt institutional and/or systemic barriers that adversely impact historically marginalized communities</a:t>
            </a:r>
          </a:p>
          <a:p>
            <a:pPr marL="717550" indent="-514350">
              <a:buSzPct val="100000"/>
              <a:buFont typeface="+mj-lt"/>
              <a:buAutoNum type="arabicPeriod"/>
            </a:pPr>
            <a:r>
              <a:rPr lang="en-US" sz="2400" dirty="0">
                <a:latin typeface="Times New Roman" panose="02020603050405020304" pitchFamily="18" charset="0"/>
                <a:cs typeface="Times New Roman" panose="02020603050405020304" pitchFamily="18" charset="0"/>
              </a:rPr>
              <a:t>Foster students’ potential to become global citizens and socially responsible leaders</a:t>
            </a:r>
          </a:p>
        </p:txBody>
      </p:sp>
      <p:sp>
        <p:nvSpPr>
          <p:cNvPr id="7" name="Google Shape;270;p50">
            <a:extLst>
              <a:ext uri="{FF2B5EF4-FFF2-40B4-BE49-F238E27FC236}">
                <a16:creationId xmlns:a16="http://schemas.microsoft.com/office/drawing/2014/main" id="{8C327FAA-8070-4B71-B2B5-18E442938415}"/>
              </a:ext>
            </a:extLst>
          </p:cNvPr>
          <p:cNvSpPr txBox="1">
            <a:spLocks noGrp="1"/>
          </p:cNvSpPr>
          <p:nvPr>
            <p:ph type="title"/>
          </p:nvPr>
        </p:nvSpPr>
        <p:spPr>
          <a:xfrm>
            <a:off x="914400" y="1799456"/>
            <a:ext cx="16459200" cy="2220713"/>
          </a:xfrm>
          <a:prstGeom prst="rect">
            <a:avLst/>
          </a:prstGeom>
          <a:noFill/>
          <a:ln>
            <a:noFill/>
          </a:ln>
        </p:spPr>
        <p:txBody>
          <a:bodyPr spcFirstLastPara="1" wrap="square" lIns="137150" tIns="68550" rIns="137150" bIns="68550" anchor="ctr" anchorCtr="0">
            <a:noAutofit/>
          </a:bodyPr>
          <a:lstStyle/>
          <a:p>
            <a:pPr algn="ctr">
              <a:buSzPct val="150000"/>
            </a:pPr>
            <a:r>
              <a:rPr lang="en" sz="4000" b="1" dirty="0">
                <a:latin typeface="Times New Roman"/>
                <a:ea typeface="Times New Roman"/>
                <a:cs typeface="Times New Roman"/>
                <a:sym typeface="Times New Roman"/>
              </a:rPr>
              <a:t>Standard III.A Human Resources</a:t>
            </a:r>
            <a:br>
              <a:rPr lang="en" sz="4000" b="1" dirty="0">
                <a:latin typeface="Times New Roman"/>
                <a:ea typeface="Times New Roman"/>
                <a:cs typeface="Times New Roman"/>
                <a:sym typeface="Times New Roman"/>
              </a:rPr>
            </a:br>
            <a:r>
              <a:rPr lang="en" sz="4000" b="1" dirty="0">
                <a:latin typeface="Times New Roman"/>
                <a:ea typeface="Times New Roman"/>
                <a:cs typeface="Times New Roman"/>
                <a:sym typeface="Times New Roman"/>
              </a:rPr>
              <a:t>Key Evidence</a:t>
            </a:r>
            <a:br>
              <a:rPr lang="en" sz="4000" b="1" dirty="0">
                <a:latin typeface="Times New Roman"/>
                <a:ea typeface="Times New Roman"/>
                <a:cs typeface="Times New Roman"/>
                <a:sym typeface="Times New Roman"/>
              </a:rPr>
            </a:br>
            <a:r>
              <a:rPr lang="en-US" sz="3200" b="1" dirty="0">
                <a:latin typeface="Times New Roman"/>
                <a:ea typeface="Times New Roman"/>
                <a:cs typeface="Times New Roman"/>
                <a:sym typeface="Times New Roman"/>
              </a:rPr>
              <a:t>Position Description Equity Statement</a:t>
            </a:r>
            <a:endParaRPr sz="3200"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79131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73"/>
        <p:cNvGrpSpPr/>
        <p:nvPr/>
      </p:nvGrpSpPr>
      <p:grpSpPr>
        <a:xfrm>
          <a:off x="0" y="0"/>
          <a:ext cx="0" cy="0"/>
          <a:chOff x="0" y="0"/>
          <a:chExt cx="0" cy="0"/>
        </a:xfrm>
      </p:grpSpPr>
      <p:sp>
        <p:nvSpPr>
          <p:cNvPr id="7" name="Google Shape;270;p50">
            <a:extLst>
              <a:ext uri="{FF2B5EF4-FFF2-40B4-BE49-F238E27FC236}">
                <a16:creationId xmlns:a16="http://schemas.microsoft.com/office/drawing/2014/main" id="{8C327FAA-8070-4B71-B2B5-18E442938415}"/>
              </a:ext>
            </a:extLst>
          </p:cNvPr>
          <p:cNvSpPr txBox="1">
            <a:spLocks noGrp="1"/>
          </p:cNvSpPr>
          <p:nvPr>
            <p:ph type="title"/>
          </p:nvPr>
        </p:nvSpPr>
        <p:spPr>
          <a:xfrm>
            <a:off x="914400" y="1799456"/>
            <a:ext cx="16459200" cy="2220713"/>
          </a:xfrm>
          <a:prstGeom prst="rect">
            <a:avLst/>
          </a:prstGeom>
          <a:noFill/>
          <a:ln>
            <a:noFill/>
          </a:ln>
        </p:spPr>
        <p:txBody>
          <a:bodyPr spcFirstLastPara="1" wrap="square" lIns="137150" tIns="68550" rIns="137150" bIns="68550" anchor="ctr" anchorCtr="0">
            <a:noAutofit/>
          </a:bodyPr>
          <a:lstStyle/>
          <a:p>
            <a:pPr algn="ctr">
              <a:buSzPct val="150000"/>
            </a:pPr>
            <a:r>
              <a:rPr lang="en" sz="4000" b="1" dirty="0">
                <a:latin typeface="Times New Roman"/>
                <a:ea typeface="Times New Roman"/>
                <a:cs typeface="Times New Roman"/>
                <a:sym typeface="Times New Roman"/>
              </a:rPr>
              <a:t>Standard III.A Human Resources</a:t>
            </a:r>
            <a:br>
              <a:rPr lang="en" sz="4000" b="1" dirty="0">
                <a:latin typeface="Times New Roman"/>
                <a:ea typeface="Times New Roman"/>
                <a:cs typeface="Times New Roman"/>
                <a:sym typeface="Times New Roman"/>
              </a:rPr>
            </a:br>
            <a:r>
              <a:rPr lang="en" sz="4000" b="1" dirty="0">
                <a:latin typeface="Times New Roman"/>
                <a:ea typeface="Times New Roman"/>
                <a:cs typeface="Times New Roman"/>
                <a:sym typeface="Times New Roman"/>
              </a:rPr>
              <a:t>Key Evidence</a:t>
            </a:r>
            <a:br>
              <a:rPr lang="en" sz="4000" b="1" dirty="0">
                <a:latin typeface="Times New Roman"/>
                <a:ea typeface="Times New Roman"/>
                <a:cs typeface="Times New Roman"/>
                <a:sym typeface="Times New Roman"/>
              </a:rPr>
            </a:br>
            <a:r>
              <a:rPr lang="en-US" sz="3200" b="1" dirty="0">
                <a:latin typeface="Times New Roman"/>
                <a:ea typeface="Times New Roman"/>
                <a:cs typeface="Times New Roman"/>
                <a:sym typeface="Times New Roman"/>
              </a:rPr>
              <a:t>Classified Leadership Institute Program (CLIP)</a:t>
            </a:r>
            <a:endParaRPr sz="3200" b="1" dirty="0">
              <a:latin typeface="Times New Roman"/>
              <a:ea typeface="Times New Roman"/>
              <a:cs typeface="Times New Roman"/>
              <a:sym typeface="Times New Roman"/>
            </a:endParaRPr>
          </a:p>
        </p:txBody>
      </p:sp>
      <p:sp>
        <p:nvSpPr>
          <p:cNvPr id="3" name="Text Placeholder 2">
            <a:extLst>
              <a:ext uri="{FF2B5EF4-FFF2-40B4-BE49-F238E27FC236}">
                <a16:creationId xmlns:a16="http://schemas.microsoft.com/office/drawing/2014/main" id="{3EA0B0C9-36FC-44FC-B47F-C789A32630C0}"/>
              </a:ext>
            </a:extLst>
          </p:cNvPr>
          <p:cNvSpPr>
            <a:spLocks noGrp="1"/>
          </p:cNvSpPr>
          <p:nvPr>
            <p:ph type="body" idx="1"/>
          </p:nvPr>
        </p:nvSpPr>
        <p:spPr>
          <a:xfrm>
            <a:off x="2377440" y="7754920"/>
            <a:ext cx="13533120" cy="1804886"/>
          </a:xfrm>
        </p:spPr>
        <p:txBody>
          <a:bodyPr>
            <a:normAutofit/>
          </a:bodyPr>
          <a:lstStyle/>
          <a:p>
            <a:pPr marL="279400" indent="0" algn="ctr">
              <a:buNone/>
            </a:pPr>
            <a:r>
              <a:rPr lang="en-US" sz="3200" dirty="0">
                <a:latin typeface="Times New Roman" panose="02020603050405020304" pitchFamily="18" charset="0"/>
                <a:cs typeface="Times New Roman" panose="02020603050405020304" pitchFamily="18" charset="0"/>
              </a:rPr>
              <a:t>Empower Classified Professionals through the implementation of programs focused on providing professional skills, educational knowledge, and personal growth that supports the goals of our educational community. </a:t>
            </a:r>
          </a:p>
        </p:txBody>
      </p:sp>
      <p:pic>
        <p:nvPicPr>
          <p:cNvPr id="5" name="Picture 4" descr="A group of people in a room&#10;&#10;Description automatically generated with medium confidence">
            <a:extLst>
              <a:ext uri="{FF2B5EF4-FFF2-40B4-BE49-F238E27FC236}">
                <a16:creationId xmlns:a16="http://schemas.microsoft.com/office/drawing/2014/main" id="{78B93A14-00B0-4F69-A026-E751C5445409}"/>
              </a:ext>
            </a:extLst>
          </p:cNvPr>
          <p:cNvPicPr>
            <a:picLocks noChangeAspect="1"/>
          </p:cNvPicPr>
          <p:nvPr/>
        </p:nvPicPr>
        <p:blipFill>
          <a:blip r:embed="rId4"/>
          <a:stretch>
            <a:fillRect/>
          </a:stretch>
        </p:blipFill>
        <p:spPr>
          <a:xfrm>
            <a:off x="0" y="4110178"/>
            <a:ext cx="18288000" cy="3371850"/>
          </a:xfrm>
          <a:prstGeom prst="rect">
            <a:avLst/>
          </a:prstGeom>
        </p:spPr>
      </p:pic>
    </p:spTree>
    <p:extLst>
      <p:ext uri="{BB962C8B-B14F-4D97-AF65-F5344CB8AC3E}">
        <p14:creationId xmlns:p14="http://schemas.microsoft.com/office/powerpoint/2010/main" val="1469919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1"/>
        <p:cNvGrpSpPr/>
        <p:nvPr/>
      </p:nvGrpSpPr>
      <p:grpSpPr>
        <a:xfrm>
          <a:off x="0" y="0"/>
          <a:ext cx="0" cy="0"/>
          <a:chOff x="0" y="0"/>
          <a:chExt cx="0" cy="0"/>
        </a:xfrm>
      </p:grpSpPr>
      <p:sp>
        <p:nvSpPr>
          <p:cNvPr id="353" name="Google Shape;353;p60"/>
          <p:cNvSpPr txBox="1">
            <a:spLocks noGrp="1"/>
          </p:cNvSpPr>
          <p:nvPr>
            <p:ph type="body" idx="1"/>
          </p:nvPr>
        </p:nvSpPr>
        <p:spPr>
          <a:xfrm>
            <a:off x="2834761" y="4085327"/>
            <a:ext cx="12820876" cy="1844421"/>
          </a:xfrm>
          <a:prstGeom prst="rect">
            <a:avLst/>
          </a:prstGeom>
          <a:noFill/>
          <a:ln>
            <a:noFill/>
          </a:ln>
        </p:spPr>
        <p:txBody>
          <a:bodyPr spcFirstLastPara="1" wrap="square" lIns="137150" tIns="68550" rIns="137150" bIns="6855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12700" lvl="0" indent="0" algn="ctr">
              <a:spcBef>
                <a:spcPts val="0"/>
              </a:spcBef>
              <a:buClr>
                <a:schemeClr val="dk1"/>
              </a:buClr>
              <a:buSzPts val="1500"/>
              <a:buNone/>
            </a:pPr>
            <a:r>
              <a:rPr lang="en-US" sz="3200" i="0" dirty="0">
                <a:solidFill>
                  <a:srgbClr val="000000"/>
                </a:solidFill>
                <a:effectLst/>
                <a:latin typeface="Lato"/>
              </a:rPr>
              <a:t>Given the evidence we've collected, the processes and the composition of this ISER, we believe that the College meets the Standard</a:t>
            </a:r>
            <a:r>
              <a:rPr lang="en-US" sz="3200" dirty="0">
                <a:solidFill>
                  <a:srgbClr val="000000"/>
                </a:solidFill>
                <a:latin typeface="Lato"/>
              </a:rPr>
              <a:t> III.A</a:t>
            </a:r>
            <a:r>
              <a:rPr lang="en-US" sz="3200" dirty="0">
                <a:latin typeface="Times New Roman" panose="02020603050405020304" pitchFamily="18" charset="0"/>
                <a:cs typeface="Times New Roman" panose="02020603050405020304" pitchFamily="18" charset="0"/>
              </a:rPr>
              <a:t>.</a:t>
            </a:r>
            <a:endParaRPr lang="en-US" sz="3200" i="0" dirty="0">
              <a:solidFill>
                <a:srgbClr val="000000"/>
              </a:solidFill>
              <a:effectLst/>
              <a:latin typeface="Lato"/>
            </a:endParaRPr>
          </a:p>
        </p:txBody>
      </p:sp>
      <p:pic>
        <p:nvPicPr>
          <p:cNvPr id="1032" name="Picture 8">
            <a:extLst>
              <a:ext uri="{FF2B5EF4-FFF2-40B4-BE49-F238E27FC236}">
                <a16:creationId xmlns:a16="http://schemas.microsoft.com/office/drawing/2014/main" id="{2E096053-8A42-4E2F-A978-FC282CA78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574" y="3852865"/>
            <a:ext cx="6191250" cy="7153275"/>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74;p63">
            <a:extLst>
              <a:ext uri="{FF2B5EF4-FFF2-40B4-BE49-F238E27FC236}">
                <a16:creationId xmlns:a16="http://schemas.microsoft.com/office/drawing/2014/main" id="{D637D4DD-D39B-45C5-B458-5B1E6083FEB5}"/>
              </a:ext>
            </a:extLst>
          </p:cNvPr>
          <p:cNvSpPr txBox="1">
            <a:spLocks noGrp="1"/>
          </p:cNvSpPr>
          <p:nvPr>
            <p:ph type="title"/>
          </p:nvPr>
        </p:nvSpPr>
        <p:spPr>
          <a:xfrm>
            <a:off x="0" y="1743783"/>
            <a:ext cx="18288000" cy="1714800"/>
          </a:xfrm>
          <a:prstGeom prst="rect">
            <a:avLst/>
          </a:prstGeom>
          <a:noFill/>
          <a:ln>
            <a:noFill/>
          </a:ln>
        </p:spPr>
        <p:txBody>
          <a:bodyPr spcFirstLastPara="1" wrap="square" lIns="137150" tIns="68550" rIns="137150" bIns="68550" anchor="ctr" anchorCtr="0">
            <a:noAutofit/>
          </a:bodyPr>
          <a:lstStyle/>
          <a:p>
            <a:pPr algn="ctr">
              <a:buSzPts val="2700"/>
            </a:pPr>
            <a:r>
              <a:rPr lang="en" sz="4000" b="1" dirty="0">
                <a:latin typeface="Times New Roman"/>
                <a:ea typeface="Times New Roman"/>
                <a:cs typeface="Times New Roman"/>
                <a:sym typeface="Times New Roman"/>
              </a:rPr>
              <a:t>Standard III.A Human Resources </a:t>
            </a:r>
            <a:endParaRPr sz="4000" b="1" dirty="0">
              <a:latin typeface="Times New Roman"/>
              <a:ea typeface="Times New Roman"/>
              <a:cs typeface="Times New Roman"/>
              <a:sym typeface="Times New Roman"/>
            </a:endParaRPr>
          </a:p>
          <a:p>
            <a:pPr algn="ctr">
              <a:buSzPts val="2700"/>
            </a:pPr>
            <a:r>
              <a:rPr lang="en" sz="4000" b="1" dirty="0">
                <a:latin typeface="Times New Roman"/>
                <a:ea typeface="Times New Roman"/>
                <a:cs typeface="Times New Roman"/>
                <a:sym typeface="Times New Roman"/>
              </a:rPr>
              <a:t>Key Evidence</a:t>
            </a:r>
            <a:endParaRPr sz="4000"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394195914"/>
      </p:ext>
    </p:extLst>
  </p:cSld>
  <p:clrMapOvr>
    <a:masterClrMapping/>
  </p:clrMapOvr>
  <mc:AlternateContent xmlns:mc="http://schemas.openxmlformats.org/markup-compatibility/2006" xmlns:p14="http://schemas.microsoft.com/office/powerpoint/2010/main">
    <mc:Choice Requires="p14">
      <p:transition spd="slow" p14:dur="2000" advTm="10361"/>
    </mc:Choice>
    <mc:Fallback xmlns="">
      <p:transition spd="slow" advTm="1036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79"/>
        <p:cNvGrpSpPr/>
        <p:nvPr/>
      </p:nvGrpSpPr>
      <p:grpSpPr>
        <a:xfrm>
          <a:off x="0" y="0"/>
          <a:ext cx="0" cy="0"/>
          <a:chOff x="0" y="0"/>
          <a:chExt cx="0" cy="0"/>
        </a:xfrm>
      </p:grpSpPr>
      <p:sp>
        <p:nvSpPr>
          <p:cNvPr id="380" name="Google Shape;380;p64"/>
          <p:cNvSpPr txBox="1">
            <a:spLocks noGrp="1"/>
          </p:cNvSpPr>
          <p:nvPr>
            <p:ph type="title"/>
          </p:nvPr>
        </p:nvSpPr>
        <p:spPr>
          <a:xfrm>
            <a:off x="914400" y="1743783"/>
            <a:ext cx="16459200" cy="1714500"/>
          </a:xfrm>
          <a:prstGeom prst="rect">
            <a:avLst/>
          </a:prstGeom>
          <a:noFill/>
          <a:ln>
            <a:noFill/>
          </a:ln>
        </p:spPr>
        <p:txBody>
          <a:bodyPr spcFirstLastPara="1" wrap="square" lIns="137150" tIns="68550" rIns="137150" bIns="68550" anchor="ctr" anchorCtr="0">
            <a:normAutofit/>
          </a:bodyPr>
          <a:lstStyle/>
          <a:p>
            <a:pPr lvl="0" algn="ctr">
              <a:buSzPts val="2700"/>
            </a:pPr>
            <a:r>
              <a:rPr lang="en" sz="4000" b="1" dirty="0">
                <a:latin typeface="Times New Roman"/>
                <a:ea typeface="Times New Roman"/>
                <a:cs typeface="Times New Roman"/>
                <a:sym typeface="Times New Roman"/>
              </a:rPr>
              <a:t>Standard III.B Physical Resources</a:t>
            </a:r>
            <a:endParaRPr sz="4000" b="1" dirty="0">
              <a:latin typeface="Times New Roman"/>
              <a:ea typeface="Times New Roman"/>
              <a:cs typeface="Times New Roman"/>
              <a:sym typeface="Times New Roman"/>
            </a:endParaRPr>
          </a:p>
          <a:p>
            <a:pPr algn="ctr">
              <a:buSzPts val="2700"/>
            </a:pPr>
            <a:r>
              <a:rPr lang="en" sz="4000" b="1" dirty="0">
                <a:latin typeface="Times New Roman"/>
                <a:ea typeface="Times New Roman"/>
                <a:cs typeface="Times New Roman"/>
                <a:sym typeface="Times New Roman"/>
              </a:rPr>
              <a:t>Committee </a:t>
            </a:r>
            <a:r>
              <a:rPr lang="en" sz="3600" dirty="0">
                <a:latin typeface="Times New Roman"/>
                <a:ea typeface="Times New Roman"/>
                <a:cs typeface="Times New Roman"/>
                <a:sym typeface="Times New Roman"/>
              </a:rPr>
              <a:t> </a:t>
            </a:r>
            <a:endParaRPr sz="3600" dirty="0">
              <a:latin typeface="Times New Roman"/>
              <a:ea typeface="Times New Roman"/>
              <a:cs typeface="Times New Roman"/>
              <a:sym typeface="Times New Roman"/>
            </a:endParaRPr>
          </a:p>
        </p:txBody>
      </p:sp>
      <p:sp>
        <p:nvSpPr>
          <p:cNvPr id="381" name="Google Shape;381;p64"/>
          <p:cNvSpPr txBox="1">
            <a:spLocks noGrp="1"/>
          </p:cNvSpPr>
          <p:nvPr>
            <p:ph type="body" idx="1"/>
          </p:nvPr>
        </p:nvSpPr>
        <p:spPr>
          <a:xfrm>
            <a:off x="1597446" y="3847239"/>
            <a:ext cx="12076024" cy="5876398"/>
          </a:xfrm>
          <a:prstGeom prst="rect">
            <a:avLst/>
          </a:prstGeom>
          <a:noFill/>
          <a:ln>
            <a:noFill/>
          </a:ln>
        </p:spPr>
        <p:txBody>
          <a:bodyPr spcFirstLastPara="1" wrap="square" lIns="137150" tIns="68550" rIns="137150" bIns="68550" anchor="t" anchorCtr="0">
            <a:normAutofit/>
          </a:bodyPr>
          <a:lstStyle/>
          <a:p>
            <a:pPr indent="-685800">
              <a:spcBef>
                <a:spcPts val="0"/>
              </a:spcBef>
              <a:buSzPct val="100000"/>
              <a:buFont typeface="Times New Roman"/>
              <a:buChar char="•"/>
            </a:pPr>
            <a:r>
              <a:rPr lang="en" sz="3600" dirty="0">
                <a:latin typeface="Times New Roman"/>
                <a:ea typeface="Times New Roman"/>
                <a:cs typeface="Times New Roman"/>
                <a:sym typeface="Times New Roman"/>
              </a:rPr>
              <a:t>Kevin Kramer, </a:t>
            </a:r>
            <a:r>
              <a:rPr lang="en" sz="3600" i="1" dirty="0">
                <a:latin typeface="Times New Roman"/>
                <a:ea typeface="Times New Roman"/>
                <a:cs typeface="Times New Roman"/>
                <a:sym typeface="Times New Roman"/>
              </a:rPr>
              <a:t>Writer</a:t>
            </a:r>
            <a:endParaRPr sz="3600" i="1" dirty="0">
              <a:latin typeface="Times New Roman"/>
              <a:ea typeface="Times New Roman"/>
              <a:cs typeface="Times New Roman"/>
              <a:sym typeface="Times New Roman"/>
            </a:endParaRPr>
          </a:p>
          <a:p>
            <a:pPr indent="-685800">
              <a:spcBef>
                <a:spcPts val="0"/>
              </a:spcBef>
              <a:buSzPct val="100000"/>
              <a:buFont typeface="Times New Roman"/>
              <a:buChar char="•"/>
            </a:pPr>
            <a:r>
              <a:rPr lang="en" sz="3600" dirty="0">
                <a:latin typeface="Times New Roman"/>
                <a:ea typeface="Times New Roman"/>
                <a:cs typeface="Times New Roman"/>
                <a:sym typeface="Times New Roman"/>
              </a:rPr>
              <a:t>Christine Herrera </a:t>
            </a:r>
            <a:endParaRPr sz="3600" dirty="0">
              <a:latin typeface="Times New Roman"/>
              <a:ea typeface="Times New Roman"/>
              <a:cs typeface="Times New Roman"/>
              <a:sym typeface="Times New Roman"/>
            </a:endParaRPr>
          </a:p>
          <a:p>
            <a:pPr indent="-685800">
              <a:spcBef>
                <a:spcPts val="0"/>
              </a:spcBef>
              <a:buSzPct val="100000"/>
              <a:buFont typeface="Times New Roman"/>
              <a:buChar char="•"/>
            </a:pPr>
            <a:r>
              <a:rPr lang="en" sz="3600" dirty="0">
                <a:latin typeface="Times New Roman"/>
                <a:ea typeface="Times New Roman"/>
                <a:cs typeface="Times New Roman"/>
                <a:sym typeface="Times New Roman"/>
              </a:rPr>
              <a:t>Mark Stephens </a:t>
            </a:r>
            <a:endParaRPr sz="3600" dirty="0">
              <a:latin typeface="Times New Roman"/>
              <a:ea typeface="Times New Roman"/>
              <a:cs typeface="Times New Roman"/>
              <a:sym typeface="Times New Roman"/>
            </a:endParaRPr>
          </a:p>
          <a:p>
            <a:pPr indent="-685800">
              <a:spcBef>
                <a:spcPts val="0"/>
              </a:spcBef>
              <a:buSzPct val="100000"/>
              <a:buFont typeface="Times New Roman"/>
              <a:buChar char="•"/>
            </a:pPr>
            <a:r>
              <a:rPr lang="en" sz="3600" dirty="0">
                <a:latin typeface="Times New Roman"/>
                <a:ea typeface="Times New Roman"/>
                <a:cs typeface="Times New Roman"/>
                <a:sym typeface="Times New Roman"/>
              </a:rPr>
              <a:t>Bob Buell </a:t>
            </a:r>
            <a:endParaRPr sz="3600" dirty="0">
              <a:latin typeface="Times New Roman"/>
              <a:ea typeface="Times New Roman"/>
              <a:cs typeface="Times New Roman"/>
              <a:sym typeface="Times New Roman"/>
            </a:endParaRPr>
          </a:p>
          <a:p>
            <a:pPr indent="-685800">
              <a:spcBef>
                <a:spcPts val="0"/>
              </a:spcBef>
              <a:buSzPct val="100000"/>
              <a:buFont typeface="Times New Roman"/>
              <a:buChar char="•"/>
            </a:pPr>
            <a:r>
              <a:rPr lang="en" sz="3600" dirty="0">
                <a:latin typeface="Times New Roman"/>
                <a:ea typeface="Times New Roman"/>
                <a:cs typeface="Times New Roman"/>
                <a:sym typeface="Times New Roman"/>
              </a:rPr>
              <a:t>Rick Hassler, </a:t>
            </a:r>
            <a:r>
              <a:rPr lang="en" sz="3600" i="1" dirty="0">
                <a:latin typeface="Times New Roman"/>
                <a:ea typeface="Times New Roman"/>
                <a:cs typeface="Times New Roman"/>
                <a:sym typeface="Times New Roman"/>
              </a:rPr>
              <a:t>Writer</a:t>
            </a:r>
            <a:r>
              <a:rPr lang="en" sz="3600" dirty="0">
                <a:latin typeface="Times New Roman"/>
                <a:ea typeface="Times New Roman"/>
                <a:cs typeface="Times New Roman"/>
                <a:sym typeface="Times New Roman"/>
              </a:rPr>
              <a:t> </a:t>
            </a:r>
            <a:endParaRPr sz="3600" dirty="0">
              <a:latin typeface="Times New Roman"/>
              <a:ea typeface="Times New Roman"/>
              <a:cs typeface="Times New Roman"/>
              <a:sym typeface="Times New Roman"/>
            </a:endParaRPr>
          </a:p>
          <a:p>
            <a:pPr indent="-685800">
              <a:spcBef>
                <a:spcPts val="0"/>
              </a:spcBef>
              <a:buSzPct val="100000"/>
              <a:buFont typeface="Times New Roman"/>
              <a:buChar char="•"/>
            </a:pPr>
            <a:r>
              <a:rPr lang="en" sz="3600" dirty="0">
                <a:latin typeface="Times New Roman"/>
                <a:ea typeface="Times New Roman"/>
                <a:cs typeface="Times New Roman"/>
                <a:sym typeface="Times New Roman"/>
              </a:rPr>
              <a:t>Christina Read </a:t>
            </a:r>
            <a:endParaRPr sz="3600" dirty="0">
              <a:latin typeface="Times New Roman"/>
              <a:ea typeface="Times New Roman"/>
              <a:cs typeface="Times New Roman"/>
              <a:sym typeface="Times New Roman"/>
            </a:endParaRPr>
          </a:p>
          <a:p>
            <a:pPr indent="-685800">
              <a:spcBef>
                <a:spcPts val="0"/>
              </a:spcBef>
              <a:buSzPct val="100000"/>
              <a:buFont typeface="Times New Roman"/>
              <a:buChar char="•"/>
            </a:pPr>
            <a:r>
              <a:rPr lang="en" sz="3600" dirty="0">
                <a:latin typeface="Times New Roman"/>
                <a:ea typeface="Times New Roman"/>
                <a:cs typeface="Times New Roman"/>
                <a:sym typeface="Times New Roman"/>
              </a:rPr>
              <a:t>Ellie Hirstein </a:t>
            </a:r>
            <a:endParaRPr sz="3600" dirty="0">
              <a:latin typeface="Times New Roman"/>
              <a:ea typeface="Times New Roman"/>
              <a:cs typeface="Times New Roman"/>
              <a:sym typeface="Times New Roman"/>
            </a:endParaRPr>
          </a:p>
          <a:p>
            <a:pPr indent="-685800">
              <a:spcBef>
                <a:spcPts val="0"/>
              </a:spcBef>
              <a:buSzPct val="100000"/>
              <a:buFont typeface="Times New Roman"/>
              <a:buChar char="•"/>
            </a:pPr>
            <a:r>
              <a:rPr lang="en" sz="3600" dirty="0">
                <a:latin typeface="Times New Roman"/>
                <a:ea typeface="Times New Roman"/>
                <a:cs typeface="Times New Roman"/>
                <a:sym typeface="Times New Roman"/>
              </a:rPr>
              <a:t>Vice Chancellor Owen Letcher, </a:t>
            </a:r>
            <a:r>
              <a:rPr lang="en" sz="3600" i="1" dirty="0">
                <a:latin typeface="Times New Roman"/>
                <a:ea typeface="Times New Roman"/>
                <a:cs typeface="Times New Roman"/>
                <a:sym typeface="Times New Roman"/>
              </a:rPr>
              <a:t>District Lead </a:t>
            </a:r>
            <a:endParaRPr sz="3600" i="1" dirty="0">
              <a:latin typeface="Times New Roman"/>
              <a:ea typeface="Times New Roman"/>
              <a:cs typeface="Times New Roman"/>
              <a:sym typeface="Times New Roman"/>
            </a:endParaRPr>
          </a:p>
          <a:p>
            <a:pPr marL="508000" indent="-279400">
              <a:spcBef>
                <a:spcPts val="0"/>
              </a:spcBef>
              <a:buSzPts val="1800"/>
              <a:buNone/>
            </a:pPr>
            <a:endParaRPr dirty="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85"/>
        <p:cNvGrpSpPr/>
        <p:nvPr/>
      </p:nvGrpSpPr>
      <p:grpSpPr>
        <a:xfrm>
          <a:off x="0" y="0"/>
          <a:ext cx="0" cy="0"/>
          <a:chOff x="0" y="0"/>
          <a:chExt cx="0" cy="0"/>
        </a:xfrm>
      </p:grpSpPr>
      <p:sp>
        <p:nvSpPr>
          <p:cNvPr id="386" name="Google Shape;386;p65"/>
          <p:cNvSpPr txBox="1">
            <a:spLocks noGrp="1"/>
          </p:cNvSpPr>
          <p:nvPr>
            <p:ph type="title"/>
          </p:nvPr>
        </p:nvSpPr>
        <p:spPr>
          <a:xfrm>
            <a:off x="914400" y="1743783"/>
            <a:ext cx="16459200" cy="1714500"/>
          </a:xfrm>
          <a:prstGeom prst="rect">
            <a:avLst/>
          </a:prstGeom>
          <a:noFill/>
          <a:ln>
            <a:noFill/>
          </a:ln>
        </p:spPr>
        <p:txBody>
          <a:bodyPr spcFirstLastPara="1" wrap="square" lIns="137150" tIns="68550" rIns="137150" bIns="68550" anchor="ctr" anchorCtr="0">
            <a:normAutofit/>
          </a:bodyPr>
          <a:lstStyle/>
          <a:p>
            <a:pPr lvl="0" algn="ctr">
              <a:buSzPts val="2700"/>
            </a:pPr>
            <a:r>
              <a:rPr lang="en" sz="4000" b="1" dirty="0">
                <a:latin typeface="Times New Roman"/>
                <a:ea typeface="Times New Roman"/>
                <a:cs typeface="Times New Roman"/>
                <a:sym typeface="Times New Roman"/>
              </a:rPr>
              <a:t>Standard </a:t>
            </a:r>
            <a:r>
              <a:rPr lang="en" sz="4000" b="1" dirty="0">
                <a:latin typeface="Times New Roman" panose="02020603050405020304" pitchFamily="18" charset="0"/>
                <a:cs typeface="Times New Roman" panose="02020603050405020304" pitchFamily="18" charset="0"/>
              </a:rPr>
              <a:t>III.B Physical Resources</a:t>
            </a:r>
            <a:endParaRPr sz="4000" b="1" dirty="0">
              <a:latin typeface="Times New Roman" panose="02020603050405020304" pitchFamily="18" charset="0"/>
              <a:cs typeface="Times New Roman" panose="02020603050405020304" pitchFamily="18" charset="0"/>
            </a:endParaRPr>
          </a:p>
          <a:p>
            <a:pPr algn="ctr">
              <a:buSzPts val="2700"/>
            </a:pPr>
            <a:r>
              <a:rPr lang="en" sz="4000" b="1" dirty="0">
                <a:latin typeface="Times New Roman" panose="02020603050405020304" pitchFamily="18" charset="0"/>
                <a:cs typeface="Times New Roman" panose="02020603050405020304" pitchFamily="18" charset="0"/>
              </a:rPr>
              <a:t>Main Points</a:t>
            </a:r>
            <a:endParaRPr sz="4000" b="1" dirty="0">
              <a:latin typeface="Times New Roman" panose="02020603050405020304" pitchFamily="18" charset="0"/>
              <a:cs typeface="Times New Roman" panose="02020603050405020304" pitchFamily="18" charset="0"/>
            </a:endParaRPr>
          </a:p>
        </p:txBody>
      </p:sp>
      <p:sp>
        <p:nvSpPr>
          <p:cNvPr id="387" name="Google Shape;387;p65"/>
          <p:cNvSpPr txBox="1">
            <a:spLocks noGrp="1"/>
          </p:cNvSpPr>
          <p:nvPr>
            <p:ph type="body" idx="1"/>
          </p:nvPr>
        </p:nvSpPr>
        <p:spPr>
          <a:xfrm>
            <a:off x="914400" y="3546349"/>
            <a:ext cx="16459200" cy="6560032"/>
          </a:xfrm>
          <a:prstGeom prst="rect">
            <a:avLst/>
          </a:prstGeom>
          <a:noFill/>
          <a:ln>
            <a:noFill/>
          </a:ln>
        </p:spPr>
        <p:txBody>
          <a:bodyPr spcFirstLastPara="1" wrap="square" lIns="137150" tIns="68550" rIns="137150" bIns="68550" anchor="t" anchorCtr="0">
            <a:normAutofit/>
          </a:bodyPr>
          <a:lstStyle/>
          <a:p>
            <a:pPr marL="0" indent="0">
              <a:spcBef>
                <a:spcPts val="0"/>
              </a:spcBef>
              <a:buSzPts val="2700"/>
              <a:buNone/>
            </a:pPr>
            <a:r>
              <a:rPr lang="en" sz="3200" b="1" dirty="0">
                <a:latin typeface="Times New Roman" panose="02020603050405020304" pitchFamily="18" charset="0"/>
                <a:cs typeface="Times New Roman" panose="02020603050405020304" pitchFamily="18" charset="0"/>
              </a:rPr>
              <a:t>Capital Improvement Program</a:t>
            </a:r>
            <a:endParaRPr sz="3200" b="1" dirty="0">
              <a:latin typeface="Times New Roman" panose="02020603050405020304" pitchFamily="18" charset="0"/>
              <a:cs typeface="Times New Roman" panose="02020603050405020304" pitchFamily="18" charset="0"/>
            </a:endParaRPr>
          </a:p>
          <a:p>
            <a:pPr marL="0" indent="0" algn="ctr">
              <a:spcBef>
                <a:spcPts val="0"/>
              </a:spcBef>
              <a:buSzPts val="2700"/>
              <a:buNone/>
            </a:pPr>
            <a:endParaRPr sz="3200" dirty="0">
              <a:latin typeface="Times New Roman" panose="02020603050405020304" pitchFamily="18" charset="0"/>
              <a:cs typeface="Times New Roman" panose="02020603050405020304" pitchFamily="18" charset="0"/>
            </a:endParaRPr>
          </a:p>
          <a:p>
            <a:pPr marL="0" indent="0">
              <a:spcBef>
                <a:spcPts val="0"/>
              </a:spcBef>
              <a:buSzPts val="1800"/>
              <a:buNone/>
            </a:pPr>
            <a:r>
              <a:rPr lang="en" sz="3200" dirty="0">
                <a:latin typeface="Times New Roman" panose="02020603050405020304" pitchFamily="18" charset="0"/>
                <a:cs typeface="Times New Roman" panose="02020603050405020304" pitchFamily="18" charset="0"/>
              </a:rPr>
              <a:t>The College actively manages a robust capital improvement program using allocation from the Measure B and Measure A Local Bond Funds.</a:t>
            </a:r>
            <a:endParaRPr sz="3200" dirty="0">
              <a:latin typeface="Times New Roman" panose="02020603050405020304" pitchFamily="18" charset="0"/>
              <a:cs typeface="Times New Roman" panose="02020603050405020304" pitchFamily="18" charset="0"/>
            </a:endParaRPr>
          </a:p>
          <a:p>
            <a:pPr marL="0" indent="0">
              <a:spcBef>
                <a:spcPts val="0"/>
              </a:spcBef>
              <a:buSzPts val="1800"/>
              <a:buNone/>
            </a:pPr>
            <a:endParaRPr sz="3200" dirty="0">
              <a:latin typeface="Times New Roman" panose="02020603050405020304" pitchFamily="18" charset="0"/>
              <a:cs typeface="Times New Roman" panose="02020603050405020304" pitchFamily="18" charset="0"/>
            </a:endParaRPr>
          </a:p>
          <a:p>
            <a:pPr marL="609600"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In 2006, the District passed a $468 million local bond (Measure B)</a:t>
            </a:r>
            <a:endParaRPr sz="3200" dirty="0">
              <a:latin typeface="Times New Roman" panose="02020603050405020304" pitchFamily="18" charset="0"/>
              <a:cs typeface="Times New Roman" panose="02020603050405020304" pitchFamily="18" charset="0"/>
            </a:endParaRPr>
          </a:p>
          <a:p>
            <a:pPr marL="1270000"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The college has completed $266 million in spending on the campus</a:t>
            </a:r>
            <a:endParaRPr sz="3200" dirty="0">
              <a:latin typeface="Times New Roman" panose="02020603050405020304" pitchFamily="18" charset="0"/>
              <a:cs typeface="Times New Roman" panose="02020603050405020304" pitchFamily="18" charset="0"/>
            </a:endParaRPr>
          </a:p>
          <a:p>
            <a:pPr marL="1689100" indent="-571500">
              <a:buFont typeface="Arial" panose="020B0604020202020204" pitchFamily="34" charset="0"/>
              <a:buChar char="•"/>
            </a:pPr>
            <a:endParaRPr sz="3200" dirty="0">
              <a:latin typeface="Times New Roman" panose="02020603050405020304" pitchFamily="18" charset="0"/>
              <a:cs typeface="Times New Roman" panose="02020603050405020304" pitchFamily="18" charset="0"/>
            </a:endParaRPr>
          </a:p>
          <a:p>
            <a:pPr marL="571500"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In 2016, the District passed a $950 million local bond (Measure A)</a:t>
            </a:r>
            <a:endParaRPr sz="3200" dirty="0">
              <a:latin typeface="Times New Roman" panose="02020603050405020304" pitchFamily="18" charset="0"/>
              <a:cs typeface="Times New Roman" panose="02020603050405020304" pitchFamily="18" charset="0"/>
            </a:endParaRPr>
          </a:p>
          <a:p>
            <a:pPr marL="1270000"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The college has prioritized projects and begun work on $407 million allocation </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C LPC">
      <a:dk1>
        <a:srgbClr val="000000"/>
      </a:dk1>
      <a:lt1>
        <a:srgbClr val="FFFFFF"/>
      </a:lt1>
      <a:dk2>
        <a:srgbClr val="D79B1E"/>
      </a:dk2>
      <a:lt2>
        <a:srgbClr val="7D0324"/>
      </a:lt2>
      <a:accent1>
        <a:srgbClr val="000000"/>
      </a:accent1>
      <a:accent2>
        <a:srgbClr val="FFFFFF"/>
      </a:accent2>
      <a:accent3>
        <a:srgbClr val="D79B1E"/>
      </a:accent3>
      <a:accent4>
        <a:srgbClr val="7D0324"/>
      </a:accent4>
      <a:accent5>
        <a:srgbClr val="808080"/>
      </a:accent5>
      <a:accent6>
        <a:srgbClr val="3F3F3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C LPC">
      <a:dk1>
        <a:srgbClr val="000000"/>
      </a:dk1>
      <a:lt1>
        <a:srgbClr val="FFFFFF"/>
      </a:lt1>
      <a:dk2>
        <a:srgbClr val="D79B1E"/>
      </a:dk2>
      <a:lt2>
        <a:srgbClr val="7D0324"/>
      </a:lt2>
      <a:accent1>
        <a:srgbClr val="000000"/>
      </a:accent1>
      <a:accent2>
        <a:srgbClr val="FFFFFF"/>
      </a:accent2>
      <a:accent3>
        <a:srgbClr val="D79B1E"/>
      </a:accent3>
      <a:accent4>
        <a:srgbClr val="7D0324"/>
      </a:accent4>
      <a:accent5>
        <a:srgbClr val="808080"/>
      </a:accent5>
      <a:accent6>
        <a:srgbClr val="3F3F3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TotalTime>
  <Words>2674</Words>
  <Application>Microsoft Office PowerPoint</Application>
  <PresentationFormat>Custom</PresentationFormat>
  <Paragraphs>335</Paragraphs>
  <Slides>28</Slides>
  <Notes>28</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Simple Light</vt:lpstr>
      <vt:lpstr>Office Theme</vt:lpstr>
      <vt:lpstr>1_Office Theme</vt:lpstr>
      <vt:lpstr>  Standard III.A Human Resources Committee  </vt:lpstr>
      <vt:lpstr>PowerPoint Presentation</vt:lpstr>
      <vt:lpstr>Standard III.A Human Resources  Key Evidence</vt:lpstr>
      <vt:lpstr>Standard III.A Human Resources Key Evidence Position Description Equity Statement</vt:lpstr>
      <vt:lpstr>Standard III.A Human Resources Key Evidence Position Description Equity Statement</vt:lpstr>
      <vt:lpstr>Standard III.A Human Resources Key Evidence Classified Leadership Institute Program (CLIP)</vt:lpstr>
      <vt:lpstr>Standard III.A Human Resources  Key Evidence</vt:lpstr>
      <vt:lpstr>Standard III.B Physical Resources Committee  </vt:lpstr>
      <vt:lpstr>Standard III.B Physical Resources Main Points</vt:lpstr>
      <vt:lpstr>PowerPoint Presentation</vt:lpstr>
      <vt:lpstr>Standard III.B Physical Resources Key Evidence</vt:lpstr>
      <vt:lpstr>Standard III.B Physical Resources Key Evidence </vt:lpstr>
      <vt:lpstr>Standard III.C Technology Resources  Committee</vt:lpstr>
      <vt:lpstr>Standard III.C Technology Resources Main Points &amp; Key Processes</vt:lpstr>
      <vt:lpstr>Standard III.C Technology Resources Key Evidence </vt:lpstr>
      <vt:lpstr>Standard III.C Technology Resources Key Evidence</vt:lpstr>
      <vt:lpstr>Standard III.C Technology Resources Key Evidence </vt:lpstr>
      <vt:lpstr>Standard III.D Financial Resources Committee</vt:lpstr>
      <vt:lpstr>Standard III.D Financial Resources Main Points</vt:lpstr>
      <vt:lpstr>Standard III.D Financial Resources Key Processes</vt:lpstr>
      <vt:lpstr>PowerPoint Presentation</vt:lpstr>
      <vt:lpstr>Standard III.D Financial Resources Key Processes</vt:lpstr>
      <vt:lpstr>Standard III.D Financial Resources Key Processes College Resource Allocation Model (CRAM) Lottery Allocation</vt:lpstr>
      <vt:lpstr>Standard III.D Financial Resources Key Processes College Resource Allocation Model (CRAM) Measure A Bond Allocation</vt:lpstr>
      <vt:lpstr>College Resource Allocation Model (CRAM) Timeline</vt:lpstr>
      <vt:lpstr>College Resource Allocation Model (CRAM) Timeline</vt:lpstr>
      <vt:lpstr>Standard III.D Financial Resources Key Evidence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Day Accreditation Presentation</dc:title>
  <dc:creator>Cheree Manicki</dc:creator>
  <cp:lastModifiedBy>Morgan Butler</cp:lastModifiedBy>
  <cp:revision>100</cp:revision>
  <dcterms:modified xsi:type="dcterms:W3CDTF">2021-08-17T00:49:58Z</dcterms:modified>
</cp:coreProperties>
</file>