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0"/>
  </p:notesMasterIdLst>
  <p:sldIdLst>
    <p:sldId id="310" r:id="rId3"/>
    <p:sldId id="311" r:id="rId4"/>
    <p:sldId id="312" r:id="rId5"/>
    <p:sldId id="323" r:id="rId6"/>
    <p:sldId id="315" r:id="rId7"/>
    <p:sldId id="316" r:id="rId8"/>
    <p:sldId id="322" r:id="rId9"/>
  </p:sldIdLst>
  <p:sldSz cx="18288000" cy="10287000"/>
  <p:notesSz cx="6858000" cy="9144000"/>
  <p:embeddedFontLst>
    <p:embeddedFont>
      <p:font typeface="Source Sans Pro" panose="020B0503030403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532"/>
    <a:srgbClr val="F3B91A"/>
    <a:srgbClr val="FDC324"/>
    <a:srgbClr val="FFD839"/>
    <a:srgbClr val="FFCE2F"/>
    <a:srgbClr val="FFDD3E"/>
    <a:srgbClr val="E9A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AD824A-C0BD-46E9-84AB-EEFFE1636221}">
  <a:tblStyle styleId="{67AD824A-C0BD-46E9-84AB-EEFFE1636221}" styleName="Table_0">
    <a:wholeTbl>
      <a:tcTxStyle b="off" i="off">
        <a:font>
          <a:latin typeface="News Gothic MT"/>
          <a:ea typeface="News Gothic MT"/>
          <a:cs typeface="News Gothic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0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658c76a1d_3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4" name="Google Shape;504;ge658c76a1d_3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e7902c1da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e7902c1da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e685e8fad4_1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e685e8fad4_1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685e8fad4_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ge685e8fad4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32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e658c76a1d_3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ge658c76a1d_3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658c76a1d_3_4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0" name="Google Shape;540;ge658c76a1d_3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685e8fad4_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ge685e8fad4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845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6" y="1489150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914400" y="1913600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914400" y="3825205"/>
            <a:ext cx="16459200" cy="587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00" lvl="0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00" lvl="1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2743200" lvl="2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600" lvl="3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4572000" lvl="4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5486400" lvl="5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0800" lvl="6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200" lvl="7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29600" lvl="8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1">
  <p:cSld name="Section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1444626" y="710523"/>
            <a:ext cx="15544800" cy="204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6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2">
  <p:cSld name="Section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1444626" y="710523"/>
            <a:ext cx="15544800" cy="204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6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">
  <p:cSld name="1_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797636" y="441557"/>
            <a:ext cx="8575964" cy="21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797636" y="2353159"/>
            <a:ext cx="8575964" cy="750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00" lvl="0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00" lvl="1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2743200" lvl="2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600" lvl="3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4572000" lvl="4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5486400" lvl="5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0800" lvl="6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200" lvl="7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29600" lvl="8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Slide">
  <p:cSld name="3_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>
            <a:off x="8797636" y="441557"/>
            <a:ext cx="8575964" cy="218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8797636" y="2353159"/>
            <a:ext cx="8575964" cy="750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914400" lvl="0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828800" lvl="1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2743200" lvl="2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3657600" lvl="3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4572000" lvl="4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5486400" lvl="5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6400800" lvl="6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7315200" lvl="7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8229600" lvl="8" indent="-635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4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14400" y="1232218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14400" y="3377921"/>
            <a:ext cx="16459200" cy="632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3"/>
          <p:cNvSpPr txBox="1">
            <a:spLocks noGrp="1"/>
          </p:cNvSpPr>
          <p:nvPr>
            <p:ph type="title"/>
          </p:nvPr>
        </p:nvSpPr>
        <p:spPr>
          <a:xfrm>
            <a:off x="914400" y="1743783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/>
          <a:p>
            <a:pPr algn="ctr">
              <a:buSzPct val="135000"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IV.A Decision-Making Processes and Leadership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Google Shape;507;p83"/>
          <p:cNvSpPr txBox="1">
            <a:spLocks noGrp="1"/>
          </p:cNvSpPr>
          <p:nvPr>
            <p:ph type="body" idx="1"/>
          </p:nvPr>
        </p:nvSpPr>
        <p:spPr>
          <a:xfrm>
            <a:off x="2687521" y="3942771"/>
            <a:ext cx="8266322" cy="587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571500" indent="-571500">
              <a:spcBef>
                <a:spcPts val="0"/>
              </a:spcBef>
              <a:buSzPct val="100000"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Noell Adams, </a:t>
            </a:r>
            <a:r>
              <a:rPr lang="e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endParaRPr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Miguel Colon, </a:t>
            </a:r>
            <a:r>
              <a:rPr lang="e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endParaRPr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Yvonne Wu Craig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Pierson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Virginia Criswell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0"/>
              </a:spcBef>
              <a:buSzPct val="100000"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Katrin Field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4"/>
          <p:cNvSpPr txBox="1">
            <a:spLocks noGrp="1"/>
          </p:cNvSpPr>
          <p:nvPr>
            <p:ph type="title"/>
          </p:nvPr>
        </p:nvSpPr>
        <p:spPr>
          <a:xfrm>
            <a:off x="914400" y="1738145"/>
            <a:ext cx="16459200" cy="1593776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rmAutofit/>
          </a:bodyPr>
          <a:lstStyle/>
          <a:p>
            <a:pPr algn="ctr">
              <a:buSzPct val="61111"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IV.A Decision-Making Processes and Leadership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Points and Key Processes</a:t>
            </a:r>
            <a:endParaRPr sz="3600" b="1" dirty="0"/>
          </a:p>
        </p:txBody>
      </p:sp>
      <p:sp>
        <p:nvSpPr>
          <p:cNvPr id="513" name="Google Shape;513;p84"/>
          <p:cNvSpPr txBox="1">
            <a:spLocks noGrp="1"/>
          </p:cNvSpPr>
          <p:nvPr>
            <p:ph type="body" idx="1"/>
          </p:nvPr>
        </p:nvSpPr>
        <p:spPr>
          <a:xfrm>
            <a:off x="914400" y="3156634"/>
            <a:ext cx="16459200" cy="70128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R="307340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leaders create and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innovation leading to institutional excellence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participative processes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used to assure effective planning and implementation of improvements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268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and procedures authorize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administrator, faculty, and classified professional participation in decision-making processes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268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includes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participation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consideration of student views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7340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constituencies have a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substantive and clearly defined role and voice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institutional governance, policies, planning, and budget that relate to their areas of responsibility and expertise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5900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about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and student learning programs and services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responsibility of faculty and academic administrators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7340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 ensures the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consideration of relevant perspectives: alignment with expertise and responsibility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action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institutional plans, policies, curricular change, and other key considerations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7340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and resulting decisions are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 and widely communicated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3740" indent="-622300">
              <a:spcBef>
                <a:spcPts val="0"/>
              </a:spcBef>
              <a:buSzPct val="100000"/>
              <a:buFont typeface="Times New Roman"/>
              <a:buChar char="•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Governance and decision-making policies, procedures, and processes are 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evaluated;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are widely communicated and used as the basis for improvement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5"/>
          <p:cNvSpPr txBox="1">
            <a:spLocks noGrp="1"/>
          </p:cNvSpPr>
          <p:nvPr>
            <p:ph type="title"/>
          </p:nvPr>
        </p:nvSpPr>
        <p:spPr>
          <a:xfrm>
            <a:off x="1007100" y="1740819"/>
            <a:ext cx="16273800" cy="1628400"/>
          </a:xfrm>
          <a:prstGeom prst="rect">
            <a:avLst/>
          </a:prstGeom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lvl="0" algn="ctr">
              <a:buSzPts val="1100"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IV.A Decision-Making Processes and Leadership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Evidence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Google Shape;519;p85"/>
          <p:cNvSpPr txBox="1">
            <a:spLocks noGrp="1"/>
          </p:cNvSpPr>
          <p:nvPr>
            <p:ph type="body" idx="1"/>
          </p:nvPr>
        </p:nvSpPr>
        <p:spPr>
          <a:xfrm>
            <a:off x="1007100" y="3486786"/>
            <a:ext cx="16459200" cy="6423000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Governance and Collegial Consultation Manual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Sanctuary Campus Resolution Adoption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Statement Adoption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Senate of Chabot College (SSCC)-initiated resolution supporting International Students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1300 Collegial Consultation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3250 Institutional Planning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Master Plan process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Review process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Resource Allocation Model (CRAM)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Prioritization process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Committee Charge and Minutes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Technology Facility Approval Process Example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23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Chabot Online Mapping Project Example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0"/>
          <p:cNvSpPr txBox="1"/>
          <p:nvPr/>
        </p:nvSpPr>
        <p:spPr>
          <a:xfrm>
            <a:off x="0" y="1825624"/>
            <a:ext cx="182880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sz="4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IV.B 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Officer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9" name="Google Shape;559;p90"/>
          <p:cNvSpPr txBox="1">
            <a:spLocks noGrp="1"/>
          </p:cNvSpPr>
          <p:nvPr>
            <p:ph type="body" idx="1"/>
          </p:nvPr>
        </p:nvSpPr>
        <p:spPr>
          <a:xfrm>
            <a:off x="5368835" y="3389257"/>
            <a:ext cx="12096205" cy="703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indent="0">
              <a:spcBef>
                <a:spcPts val="1200"/>
              </a:spcBef>
              <a:buSzPts val="18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College CEO, the President assumes primary responsibility for the overall quality of the College in the following areas:</a:t>
            </a:r>
          </a:p>
          <a:p>
            <a:pPr marL="457200" indent="-457200">
              <a:spcBef>
                <a:spcPts val="1200"/>
              </a:spcBef>
              <a:buSzPct val="1000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leadership and clear communication that ensures the goals and objectives of the Board of Trustees and District Chancellor are enacted effectively at the College level</a:t>
            </a:r>
          </a:p>
          <a:p>
            <a:pPr marL="457200" indent="-457200">
              <a:spcBef>
                <a:spcPts val="1200"/>
              </a:spcBef>
              <a:buSzPct val="1000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through consultation the College's goals and objectives on a yearly basis and develops strategies and directions for measuring their achievement</a:t>
            </a:r>
          </a:p>
        </p:txBody>
      </p:sp>
      <p:pic>
        <p:nvPicPr>
          <p:cNvPr id="561" name="Google Shape;561;p90"/>
          <p:cNvPicPr preferRelativeResize="0"/>
          <p:nvPr/>
        </p:nvPicPr>
        <p:blipFill>
          <a:blip r:embed="rId4"/>
          <a:srcRect/>
          <a:stretch/>
        </p:blipFill>
        <p:spPr>
          <a:xfrm>
            <a:off x="1925206" y="3867478"/>
            <a:ext cx="1825786" cy="255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28A99-30BD-4005-BBED-536CCD8CEA40}"/>
              </a:ext>
            </a:extLst>
          </p:cNvPr>
          <p:cNvSpPr txBox="1"/>
          <p:nvPr/>
        </p:nvSpPr>
        <p:spPr>
          <a:xfrm>
            <a:off x="682727" y="6762004"/>
            <a:ext cx="431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Susan Sperling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Chabot CEO</a:t>
            </a:r>
          </a:p>
        </p:txBody>
      </p:sp>
    </p:spTree>
    <p:extLst>
      <p:ext uri="{BB962C8B-B14F-4D97-AF65-F5344CB8AC3E}">
        <p14:creationId xmlns:p14="http://schemas.microsoft.com/office/powerpoint/2010/main" val="215459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8"/>
          <p:cNvSpPr txBox="1">
            <a:spLocks noGrp="1"/>
          </p:cNvSpPr>
          <p:nvPr>
            <p:ph type="body" idx="1"/>
          </p:nvPr>
        </p:nvSpPr>
        <p:spPr>
          <a:xfrm>
            <a:off x="914399" y="3890519"/>
            <a:ext cx="16720457" cy="587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rmAutofit/>
          </a:bodyPr>
          <a:lstStyle/>
          <a:p>
            <a:pPr marL="508000" indent="-508000">
              <a:spcBef>
                <a:spcPts val="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Oversees the effective integration of education, student, and fiscal services at the College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indent="-508000">
              <a:spcBef>
                <a:spcPts val="80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Establishes and supports collegial consultation throughout shared governance to establish goals and objectives for all College Programs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endParaRPr lang="e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indent="-508000">
              <a:spcBef>
                <a:spcPts val="80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Conducts weekly College Senior Leadership Meetings and President's Council Meetings</a:t>
            </a:r>
          </a:p>
          <a:p>
            <a:pPr marL="0" indent="0">
              <a:spcBef>
                <a:spcPts val="800"/>
              </a:spcBef>
              <a:buSzPct val="100000"/>
              <a:buNone/>
            </a:pPr>
            <a:endParaRPr lang="e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0" indent="-508000">
              <a:spcBef>
                <a:spcPts val="80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the integration of planning and evaluation and the overall Accreditation process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800"/>
              </a:spcBef>
              <a:buSzPct val="100000"/>
              <a:buNone/>
            </a:pPr>
            <a:endParaRPr dirty="0"/>
          </a:p>
        </p:txBody>
      </p:sp>
      <p:sp>
        <p:nvSpPr>
          <p:cNvPr id="5" name="Google Shape;530;p87">
            <a:extLst>
              <a:ext uri="{FF2B5EF4-FFF2-40B4-BE49-F238E27FC236}">
                <a16:creationId xmlns:a16="http://schemas.microsoft.com/office/drawing/2014/main" id="{E66354B8-7190-47A8-9C26-C332283950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1743783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algn="ctr">
              <a:buSzPct val="245454"/>
            </a:pP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IV.B Chief Executive Officer 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Susan Sperling</a:t>
            </a:r>
            <a:b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9"/>
          <p:cNvSpPr txBox="1">
            <a:spLocks noGrp="1"/>
          </p:cNvSpPr>
          <p:nvPr>
            <p:ph type="body" idx="1"/>
          </p:nvPr>
        </p:nvSpPr>
        <p:spPr>
          <a:xfrm>
            <a:off x="6785948" y="5742294"/>
            <a:ext cx="2454714" cy="15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Vivianna Patino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Trustee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Chabot College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Google Shape;543;p89"/>
          <p:cNvSpPr txBox="1"/>
          <p:nvPr/>
        </p:nvSpPr>
        <p:spPr>
          <a:xfrm>
            <a:off x="25706" y="1834915"/>
            <a:ext cx="18236588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sz="4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IV.C Governing Board </a:t>
            </a:r>
          </a:p>
        </p:txBody>
      </p:sp>
      <p:pic>
        <p:nvPicPr>
          <p:cNvPr id="545" name="Google Shape;545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209" y="3563711"/>
            <a:ext cx="1852026" cy="1721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6" name="Google Shape;546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6432" y="3558353"/>
            <a:ext cx="1872989" cy="17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7" name="Google Shape;547;p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8618" y="3558353"/>
            <a:ext cx="1796183" cy="17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8" name="Google Shape;548;p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3998" y="3558352"/>
            <a:ext cx="1852026" cy="173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9" name="Google Shape;549;p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35221" y="3560139"/>
            <a:ext cx="1719381" cy="172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0" name="Google Shape;550;p8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13799" y="3556566"/>
            <a:ext cx="1781382" cy="1735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1" name="Google Shape;551;p8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354375" y="3556565"/>
            <a:ext cx="1808416" cy="173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" name="Google Shape;553;p89" descr="Vivianna Patino "/>
          <p:cNvPicPr preferRelativeResize="0"/>
          <p:nvPr/>
        </p:nvPicPr>
        <p:blipFill rotWithShape="1">
          <a:blip r:embed="rId11"/>
          <a:stretch/>
        </p:blipFill>
        <p:spPr>
          <a:xfrm>
            <a:off x="4926255" y="5658695"/>
            <a:ext cx="1721642" cy="1721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4" name="Google Shape;554;p89" descr="Sara Kim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6166" y="5705480"/>
            <a:ext cx="1721641" cy="1721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197705" y="2758184"/>
            <a:ext cx="98925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(7) Elected Trustees and Two (2) Student Trustees</a:t>
            </a:r>
            <a:endParaRPr lang="en-US" sz="32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602" y="7737504"/>
            <a:ext cx="114947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620" algn="ctr">
              <a:spcBef>
                <a:spcPts val="2000"/>
              </a:spcBef>
              <a:spcAft>
                <a:spcPts val="1200"/>
              </a:spcAft>
              <a:buSzPct val="100000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33 years of Trusteeship Experience</a:t>
            </a:r>
          </a:p>
          <a:p>
            <a:pPr marL="261620" algn="ctr">
              <a:spcAft>
                <a:spcPts val="1200"/>
              </a:spcAft>
              <a:buSzPct val="1000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over and responsibility for policies to assure the academic quality, integrity, and effectiveness of educational programs and services and the financial stability of the district.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08339" y="5893296"/>
            <a:ext cx="2634208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 Kim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Trustee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Positas College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0"/>
          <p:cNvSpPr txBox="1"/>
          <p:nvPr/>
        </p:nvSpPr>
        <p:spPr>
          <a:xfrm>
            <a:off x="0" y="1825624"/>
            <a:ext cx="182880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sz="4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IV.D Multi-College Districts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9" name="Google Shape;559;p90"/>
          <p:cNvSpPr txBox="1">
            <a:spLocks noGrp="1"/>
          </p:cNvSpPr>
          <p:nvPr>
            <p:ph type="body" idx="1"/>
          </p:nvPr>
        </p:nvSpPr>
        <p:spPr>
          <a:xfrm>
            <a:off x="5368835" y="3202380"/>
            <a:ext cx="12096205" cy="703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2000"/>
              </a:spcBef>
              <a:buSzPts val="2200"/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Chancellor: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0"/>
              </a:spcBef>
              <a:buSzPct val="1000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student-focused strategic leadership and clear expectations</a:t>
            </a:r>
          </a:p>
          <a:p>
            <a:pPr>
              <a:spcBef>
                <a:spcPts val="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Assures support for effective operation of the Colleges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defined roles, responsibility between colleges and district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Oversees policy on resource allocation and fiscal sustainability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evaluates policies and systems to meet educational goals for student achievement and learning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Board relies on the Chancellor to act as the liaison between the Colleges and the Governing Board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1" name="Google Shape;561;p90" descr="Ron Gerh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1620" y="3767853"/>
            <a:ext cx="2092958" cy="255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28A99-30BD-4005-BBED-536CCD8CEA40}"/>
              </a:ext>
            </a:extLst>
          </p:cNvPr>
          <p:cNvSpPr txBox="1"/>
          <p:nvPr/>
        </p:nvSpPr>
        <p:spPr>
          <a:xfrm>
            <a:off x="682727" y="6662379"/>
            <a:ext cx="431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Chancellor Ron Gerhard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CEO</a:t>
            </a:r>
          </a:p>
        </p:txBody>
      </p:sp>
    </p:spTree>
    <p:extLst>
      <p:ext uri="{BB962C8B-B14F-4D97-AF65-F5344CB8AC3E}">
        <p14:creationId xmlns:p14="http://schemas.microsoft.com/office/powerpoint/2010/main" val="6690645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C LPC">
      <a:dk1>
        <a:srgbClr val="000000"/>
      </a:dk1>
      <a:lt1>
        <a:srgbClr val="FFFFFF"/>
      </a:lt1>
      <a:dk2>
        <a:srgbClr val="D79B1E"/>
      </a:dk2>
      <a:lt2>
        <a:srgbClr val="7D0324"/>
      </a:lt2>
      <a:accent1>
        <a:srgbClr val="000000"/>
      </a:accent1>
      <a:accent2>
        <a:srgbClr val="FFFFFF"/>
      </a:accent2>
      <a:accent3>
        <a:srgbClr val="D79B1E"/>
      </a:accent3>
      <a:accent4>
        <a:srgbClr val="7D0324"/>
      </a:accent4>
      <a:accent5>
        <a:srgbClr val="808080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577</Words>
  <Application>Microsoft Office PowerPoint</Application>
  <PresentationFormat>Custom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Source Sans Pro</vt:lpstr>
      <vt:lpstr>Simple Light</vt:lpstr>
      <vt:lpstr>Office Theme</vt:lpstr>
      <vt:lpstr>Standard IV.A Decision-Making Processes and Leadership Committee</vt:lpstr>
      <vt:lpstr>Standard IV.A Decision-Making Processes and Leadership Main Points and Key Processes</vt:lpstr>
      <vt:lpstr>Standard IV.A Decision-Making Processes and Leadership Key Evidence</vt:lpstr>
      <vt:lpstr>PowerPoint Presentation</vt:lpstr>
      <vt:lpstr> Standard IV.B Chief Executive Officer  Dr. Susan Sperling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Day Accreditation Presentation</dc:title>
  <dc:creator>Cheree Manicki</dc:creator>
  <cp:lastModifiedBy>Morgan Butler</cp:lastModifiedBy>
  <cp:revision>100</cp:revision>
  <dcterms:modified xsi:type="dcterms:W3CDTF">2021-08-17T00:09:42Z</dcterms:modified>
</cp:coreProperties>
</file>