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15"/>
  </p:notes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532"/>
    <a:srgbClr val="F3B91A"/>
    <a:srgbClr val="FDC324"/>
    <a:srgbClr val="FFD839"/>
    <a:srgbClr val="FFCE2F"/>
    <a:srgbClr val="FFDD3E"/>
    <a:srgbClr val="E9A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AD824A-C0BD-46E9-84AB-EEFFE1636221}">
  <a:tblStyle styleId="{67AD824A-C0BD-46E9-84AB-EEFFE1636221}" styleName="Table_0">
    <a:wholeTbl>
      <a:tcTxStyle b="off" i="off">
        <a:font>
          <a:latin typeface="News Gothic MT"/>
          <a:ea typeface="News Gothic MT"/>
          <a:cs typeface="News Gothic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News Gothic MT"/>
          <a:ea typeface="News Gothic MT"/>
          <a:cs typeface="News Gothic MT"/>
        </a:font>
        <a:schemeClr val="lt1"/>
      </a:tcTxStyle>
      <a:tcStyle>
        <a:tcBdr/>
        <a:fill>
          <a:solidFill>
            <a:schemeClr val="accent1"/>
          </a:solidFill>
        </a:fill>
      </a:tcStyle>
    </a:lastCol>
    <a:firstCol>
      <a:tcTxStyle b="on" i="off">
        <a:font>
          <a:latin typeface="News Gothic MT"/>
          <a:ea typeface="News Gothic MT"/>
          <a:cs typeface="News Gothic MT"/>
        </a:font>
        <a:schemeClr val="lt1"/>
      </a:tcTxStyle>
      <a:tcStyle>
        <a:tcBdr/>
        <a:fill>
          <a:solidFill>
            <a:schemeClr val="accent1"/>
          </a:solidFill>
        </a:fill>
      </a:tcStyle>
    </a:firstCol>
    <a:lastRow>
      <a:tcTxStyle b="on" i="off">
        <a:font>
          <a:latin typeface="News Gothic MT"/>
          <a:ea typeface="News Gothic MT"/>
          <a:cs typeface="News Gothic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News Gothic MT"/>
          <a:ea typeface="News Gothic MT"/>
          <a:cs typeface="News Gothic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9" autoAdjust="0"/>
    <p:restoredTop sz="94660"/>
  </p:normalViewPr>
  <p:slideViewPr>
    <p:cSldViewPr snapToGrid="0">
      <p:cViewPr varScale="1">
        <p:scale>
          <a:sx n="73" d="100"/>
          <a:sy n="73" d="100"/>
        </p:scale>
        <p:origin x="600" y="54"/>
      </p:cViewPr>
      <p:guideLst>
        <p:guide orient="horz" pos="324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658c76a1d_3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e658c76a1d_3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658c76a1d_3_1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9" name="Google Shape;189;ge658c76a1d_3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658c76a1d_3_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6" name="Google Shape;196;ge658c76a1d_3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658c76a1d_3_1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e658c76a1d_3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658c76a1d_3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e658c76a1d_3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658c76a1d_3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e658c76a1d_3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658c76a1d_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e658c76a1d_3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solidFill>
                <a:srgbClr val="FF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658c76a1d_3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e658c76a1d_3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658c76a1d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e658c76a1d_3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658c76a1d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e658c76a1d_3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658c76a1d_3_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
        <p:nvSpPr>
          <p:cNvPr id="175" name="Google Shape;175;ge658c76a1d_3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658c76a1d_3_9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ge658c76a1d_3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16" y="1489150"/>
            <a:ext cx="17041200" cy="410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1" name="Google Shape;11;p2"/>
          <p:cNvSpPr txBox="1">
            <a:spLocks noGrp="1"/>
          </p:cNvSpPr>
          <p:nvPr>
            <p:ph type="subTitle" idx="1"/>
          </p:nvPr>
        </p:nvSpPr>
        <p:spPr>
          <a:xfrm>
            <a:off x="623400" y="5668250"/>
            <a:ext cx="17041200" cy="1585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12" name="Google Shape;12;p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46" name="Google Shape;46;p11"/>
          <p:cNvSpPr txBox="1">
            <a:spLocks noGrp="1"/>
          </p:cNvSpPr>
          <p:nvPr>
            <p:ph type="body" idx="1"/>
          </p:nvPr>
        </p:nvSpPr>
        <p:spPr>
          <a:xfrm>
            <a:off x="623400" y="6304450"/>
            <a:ext cx="17041200" cy="2601600"/>
          </a:xfrm>
          <a:prstGeom prst="rect">
            <a:avLst/>
          </a:prstGeom>
        </p:spPr>
        <p:txBody>
          <a:bodyPr spcFirstLastPara="1" wrap="square" lIns="91425" tIns="91425" rIns="91425" bIns="91425" anchor="t" anchorCtr="0">
            <a:normAutofit/>
          </a:bodyPr>
          <a:lstStyle>
            <a:lvl1pPr marL="914400" lvl="0" indent="-685800" algn="ctr">
              <a:spcBef>
                <a:spcPts val="0"/>
              </a:spcBef>
              <a:spcAft>
                <a:spcPts val="0"/>
              </a:spcAft>
              <a:buSzPts val="1800"/>
              <a:buChar char="●"/>
              <a:defRPr/>
            </a:lvl1pPr>
            <a:lvl2pPr marL="1828800" lvl="1" indent="-635000" algn="ctr">
              <a:spcBef>
                <a:spcPts val="0"/>
              </a:spcBef>
              <a:spcAft>
                <a:spcPts val="0"/>
              </a:spcAft>
              <a:buSzPts val="1400"/>
              <a:buChar char="○"/>
              <a:defRPr/>
            </a:lvl2pPr>
            <a:lvl3pPr marL="2743200" lvl="2" indent="-635000" algn="ctr">
              <a:spcBef>
                <a:spcPts val="0"/>
              </a:spcBef>
              <a:spcAft>
                <a:spcPts val="0"/>
              </a:spcAft>
              <a:buSzPts val="1400"/>
              <a:buChar char="■"/>
              <a:defRPr/>
            </a:lvl3pPr>
            <a:lvl4pPr marL="3657600" lvl="3" indent="-635000" algn="ctr">
              <a:spcBef>
                <a:spcPts val="0"/>
              </a:spcBef>
              <a:spcAft>
                <a:spcPts val="0"/>
              </a:spcAft>
              <a:buSzPts val="1400"/>
              <a:buChar char="●"/>
              <a:defRPr/>
            </a:lvl4pPr>
            <a:lvl5pPr marL="4572000" lvl="4" indent="-635000" algn="ctr">
              <a:spcBef>
                <a:spcPts val="0"/>
              </a:spcBef>
              <a:spcAft>
                <a:spcPts val="0"/>
              </a:spcAft>
              <a:buSzPts val="1400"/>
              <a:buChar char="○"/>
              <a:defRPr/>
            </a:lvl5pPr>
            <a:lvl6pPr marL="5486400" lvl="5" indent="-635000" algn="ctr">
              <a:spcBef>
                <a:spcPts val="0"/>
              </a:spcBef>
              <a:spcAft>
                <a:spcPts val="0"/>
              </a:spcAft>
              <a:buSzPts val="1400"/>
              <a:buChar char="■"/>
              <a:defRPr/>
            </a:lvl6pPr>
            <a:lvl7pPr marL="6400800" lvl="6" indent="-635000" algn="ctr">
              <a:spcBef>
                <a:spcPts val="0"/>
              </a:spcBef>
              <a:spcAft>
                <a:spcPts val="0"/>
              </a:spcAft>
              <a:buSzPts val="1400"/>
              <a:buChar char="●"/>
              <a:defRPr/>
            </a:lvl7pPr>
            <a:lvl8pPr marL="7315200" lvl="7" indent="-635000" algn="ctr">
              <a:spcBef>
                <a:spcPts val="0"/>
              </a:spcBef>
              <a:spcAft>
                <a:spcPts val="0"/>
              </a:spcAft>
              <a:buSzPts val="1400"/>
              <a:buChar char="○"/>
              <a:defRPr/>
            </a:lvl8pPr>
            <a:lvl9pPr marL="8229600" lvl="8" indent="-6350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type="obj">
  <p:cSld name="OBJEC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914400" y="1913600"/>
            <a:ext cx="16459200" cy="17145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5"/>
          <p:cNvSpPr txBox="1">
            <a:spLocks noGrp="1"/>
          </p:cNvSpPr>
          <p:nvPr>
            <p:ph type="body" idx="1"/>
          </p:nvPr>
        </p:nvSpPr>
        <p:spPr>
          <a:xfrm>
            <a:off x="914400" y="3825205"/>
            <a:ext cx="16459200" cy="5876398"/>
          </a:xfrm>
          <a:prstGeom prst="rect">
            <a:avLst/>
          </a:prstGeom>
          <a:noFill/>
          <a:ln>
            <a:noFill/>
          </a:ln>
        </p:spPr>
        <p:txBody>
          <a:bodyPr spcFirstLastPara="1" wrap="square" lIns="68575" tIns="34275" rIns="68575" bIns="34275" anchor="t" anchorCtr="0">
            <a:normAutofit/>
          </a:bodyPr>
          <a:lstStyle>
            <a:lvl1pPr marL="914400" lvl="0" indent="-635000" algn="l">
              <a:spcBef>
                <a:spcPts val="600"/>
              </a:spcBef>
              <a:spcAft>
                <a:spcPts val="0"/>
              </a:spcAft>
              <a:buClr>
                <a:schemeClr val="dk1"/>
              </a:buClr>
              <a:buSzPts val="1400"/>
              <a:buChar char="•"/>
              <a:defRPr/>
            </a:lvl1pPr>
            <a:lvl2pPr marL="1828800" lvl="1" indent="-635000" algn="l">
              <a:spcBef>
                <a:spcPts val="600"/>
              </a:spcBef>
              <a:spcAft>
                <a:spcPts val="0"/>
              </a:spcAft>
              <a:buClr>
                <a:schemeClr val="dk1"/>
              </a:buClr>
              <a:buSzPts val="1400"/>
              <a:buChar char="–"/>
              <a:defRPr/>
            </a:lvl2pPr>
            <a:lvl3pPr marL="2743200" lvl="2" indent="-635000" algn="l">
              <a:spcBef>
                <a:spcPts val="600"/>
              </a:spcBef>
              <a:spcAft>
                <a:spcPts val="0"/>
              </a:spcAft>
              <a:buClr>
                <a:schemeClr val="dk1"/>
              </a:buClr>
              <a:buSzPts val="1400"/>
              <a:buChar char="•"/>
              <a:defRPr/>
            </a:lvl3pPr>
            <a:lvl4pPr marL="3657600" lvl="3" indent="-635000" algn="l">
              <a:spcBef>
                <a:spcPts val="600"/>
              </a:spcBef>
              <a:spcAft>
                <a:spcPts val="0"/>
              </a:spcAft>
              <a:buClr>
                <a:schemeClr val="dk1"/>
              </a:buClr>
              <a:buSzPts val="1400"/>
              <a:buChar char="–"/>
              <a:defRPr/>
            </a:lvl4pPr>
            <a:lvl5pPr marL="4572000" lvl="4" indent="-635000" algn="l">
              <a:spcBef>
                <a:spcPts val="600"/>
              </a:spcBef>
              <a:spcAft>
                <a:spcPts val="0"/>
              </a:spcAft>
              <a:buClr>
                <a:schemeClr val="dk1"/>
              </a:buClr>
              <a:buSzPts val="1400"/>
              <a:buChar char="»"/>
              <a:defRPr/>
            </a:lvl5pPr>
            <a:lvl6pPr marL="5486400" lvl="5" indent="-635000" algn="l">
              <a:spcBef>
                <a:spcPts val="600"/>
              </a:spcBef>
              <a:spcAft>
                <a:spcPts val="0"/>
              </a:spcAft>
              <a:buClr>
                <a:schemeClr val="dk1"/>
              </a:buClr>
              <a:buSzPts val="1400"/>
              <a:buChar char="•"/>
              <a:defRPr/>
            </a:lvl6pPr>
            <a:lvl7pPr marL="6400800" lvl="6" indent="-635000" algn="l">
              <a:spcBef>
                <a:spcPts val="600"/>
              </a:spcBef>
              <a:spcAft>
                <a:spcPts val="0"/>
              </a:spcAft>
              <a:buClr>
                <a:schemeClr val="dk1"/>
              </a:buClr>
              <a:buSzPts val="1400"/>
              <a:buChar char="•"/>
              <a:defRPr/>
            </a:lvl7pPr>
            <a:lvl8pPr marL="7315200" lvl="7" indent="-635000" algn="l">
              <a:spcBef>
                <a:spcPts val="600"/>
              </a:spcBef>
              <a:spcAft>
                <a:spcPts val="0"/>
              </a:spcAft>
              <a:buClr>
                <a:schemeClr val="dk1"/>
              </a:buClr>
              <a:buSzPts val="1400"/>
              <a:buChar char="•"/>
              <a:defRPr/>
            </a:lvl8pPr>
            <a:lvl9pPr marL="8229600" lvl="8" indent="-635000" algn="l">
              <a:spcBef>
                <a:spcPts val="600"/>
              </a:spcBef>
              <a:spcAft>
                <a:spcPts val="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1">
  <p:cSld name="Section Slide 1">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1444626" y="710523"/>
            <a:ext cx="15544800" cy="2043114"/>
          </a:xfrm>
          <a:prstGeom prst="rect">
            <a:avLst/>
          </a:prstGeom>
          <a:noFill/>
          <a:ln>
            <a:noFill/>
          </a:ln>
        </p:spPr>
        <p:txBody>
          <a:bodyPr spcFirstLastPara="1" wrap="square" lIns="68575" tIns="34275" rIns="68575" bIns="34275" anchor="t" anchorCtr="0">
            <a:normAutofit/>
          </a:bodyPr>
          <a:lstStyle>
            <a:lvl1pPr lvl="0" algn="ctr">
              <a:spcBef>
                <a:spcPts val="0"/>
              </a:spcBef>
              <a:spcAft>
                <a:spcPts val="0"/>
              </a:spcAft>
              <a:buClr>
                <a:schemeClr val="dk1"/>
              </a:buClr>
              <a:buSzPts val="3000"/>
              <a:buFont typeface="Arial"/>
              <a:buNone/>
              <a:defRPr sz="6000" b="1" cap="none">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Slide 2">
  <p:cSld name="Section Slide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1444626" y="710523"/>
            <a:ext cx="15544800" cy="2043114"/>
          </a:xfrm>
          <a:prstGeom prst="rect">
            <a:avLst/>
          </a:prstGeom>
          <a:noFill/>
          <a:ln>
            <a:noFill/>
          </a:ln>
        </p:spPr>
        <p:txBody>
          <a:bodyPr spcFirstLastPara="1" wrap="square" lIns="68575" tIns="34275" rIns="68575" bIns="34275" anchor="t" anchorCtr="0">
            <a:normAutofit/>
          </a:bodyPr>
          <a:lstStyle>
            <a:lvl1pPr lvl="0" algn="ctr">
              <a:spcBef>
                <a:spcPts val="0"/>
              </a:spcBef>
              <a:spcAft>
                <a:spcPts val="0"/>
              </a:spcAft>
              <a:buClr>
                <a:schemeClr val="dk1"/>
              </a:buClr>
              <a:buSzPts val="3000"/>
              <a:buFont typeface="Arial"/>
              <a:buNone/>
              <a:defRPr sz="6000" b="1" cap="none">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Slide">
  <p:cSld name="1_Content Slide">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797636" y="441557"/>
            <a:ext cx="8575964" cy="2188462"/>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9"/>
          <p:cNvSpPr txBox="1">
            <a:spLocks noGrp="1"/>
          </p:cNvSpPr>
          <p:nvPr>
            <p:ph type="body" idx="1"/>
          </p:nvPr>
        </p:nvSpPr>
        <p:spPr>
          <a:xfrm>
            <a:off x="8797636" y="2353159"/>
            <a:ext cx="8575964" cy="7500886"/>
          </a:xfrm>
          <a:prstGeom prst="rect">
            <a:avLst/>
          </a:prstGeom>
          <a:noFill/>
          <a:ln>
            <a:noFill/>
          </a:ln>
        </p:spPr>
        <p:txBody>
          <a:bodyPr spcFirstLastPara="1" wrap="square" lIns="68575" tIns="34275" rIns="68575" bIns="34275" anchor="t" anchorCtr="0">
            <a:normAutofit/>
          </a:bodyPr>
          <a:lstStyle>
            <a:lvl1pPr marL="914400" lvl="0" indent="-635000" algn="l">
              <a:spcBef>
                <a:spcPts val="600"/>
              </a:spcBef>
              <a:spcAft>
                <a:spcPts val="0"/>
              </a:spcAft>
              <a:buClr>
                <a:schemeClr val="dk1"/>
              </a:buClr>
              <a:buSzPts val="1400"/>
              <a:buChar char="•"/>
              <a:defRPr/>
            </a:lvl1pPr>
            <a:lvl2pPr marL="1828800" lvl="1" indent="-635000" algn="l">
              <a:spcBef>
                <a:spcPts val="600"/>
              </a:spcBef>
              <a:spcAft>
                <a:spcPts val="0"/>
              </a:spcAft>
              <a:buClr>
                <a:schemeClr val="dk1"/>
              </a:buClr>
              <a:buSzPts val="1400"/>
              <a:buChar char="–"/>
              <a:defRPr/>
            </a:lvl2pPr>
            <a:lvl3pPr marL="2743200" lvl="2" indent="-635000" algn="l">
              <a:spcBef>
                <a:spcPts val="600"/>
              </a:spcBef>
              <a:spcAft>
                <a:spcPts val="0"/>
              </a:spcAft>
              <a:buClr>
                <a:schemeClr val="dk1"/>
              </a:buClr>
              <a:buSzPts val="1400"/>
              <a:buChar char="•"/>
              <a:defRPr/>
            </a:lvl3pPr>
            <a:lvl4pPr marL="3657600" lvl="3" indent="-635000" algn="l">
              <a:spcBef>
                <a:spcPts val="600"/>
              </a:spcBef>
              <a:spcAft>
                <a:spcPts val="0"/>
              </a:spcAft>
              <a:buClr>
                <a:schemeClr val="dk1"/>
              </a:buClr>
              <a:buSzPts val="1400"/>
              <a:buChar char="–"/>
              <a:defRPr/>
            </a:lvl4pPr>
            <a:lvl5pPr marL="4572000" lvl="4" indent="-635000" algn="l">
              <a:spcBef>
                <a:spcPts val="600"/>
              </a:spcBef>
              <a:spcAft>
                <a:spcPts val="0"/>
              </a:spcAft>
              <a:buClr>
                <a:schemeClr val="dk1"/>
              </a:buClr>
              <a:buSzPts val="1400"/>
              <a:buChar char="»"/>
              <a:defRPr/>
            </a:lvl5pPr>
            <a:lvl6pPr marL="5486400" lvl="5" indent="-635000" algn="l">
              <a:spcBef>
                <a:spcPts val="600"/>
              </a:spcBef>
              <a:spcAft>
                <a:spcPts val="0"/>
              </a:spcAft>
              <a:buClr>
                <a:schemeClr val="dk1"/>
              </a:buClr>
              <a:buSzPts val="1400"/>
              <a:buChar char="•"/>
              <a:defRPr/>
            </a:lvl6pPr>
            <a:lvl7pPr marL="6400800" lvl="6" indent="-635000" algn="l">
              <a:spcBef>
                <a:spcPts val="600"/>
              </a:spcBef>
              <a:spcAft>
                <a:spcPts val="0"/>
              </a:spcAft>
              <a:buClr>
                <a:schemeClr val="dk1"/>
              </a:buClr>
              <a:buSzPts val="1400"/>
              <a:buChar char="•"/>
              <a:defRPr/>
            </a:lvl7pPr>
            <a:lvl8pPr marL="7315200" lvl="7" indent="-635000" algn="l">
              <a:spcBef>
                <a:spcPts val="600"/>
              </a:spcBef>
              <a:spcAft>
                <a:spcPts val="0"/>
              </a:spcAft>
              <a:buClr>
                <a:schemeClr val="dk1"/>
              </a:buClr>
              <a:buSzPts val="1400"/>
              <a:buChar char="•"/>
              <a:defRPr/>
            </a:lvl8pPr>
            <a:lvl9pPr marL="8229600" lvl="8" indent="-635000" algn="l">
              <a:spcBef>
                <a:spcPts val="6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ontent Slide">
  <p:cSld name="3_Content Slide">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8797636" y="441557"/>
            <a:ext cx="8575964" cy="2188462"/>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20"/>
          <p:cNvSpPr txBox="1">
            <a:spLocks noGrp="1"/>
          </p:cNvSpPr>
          <p:nvPr>
            <p:ph type="body" idx="1"/>
          </p:nvPr>
        </p:nvSpPr>
        <p:spPr>
          <a:xfrm>
            <a:off x="8797636" y="2353159"/>
            <a:ext cx="8575964" cy="7500886"/>
          </a:xfrm>
          <a:prstGeom prst="rect">
            <a:avLst/>
          </a:prstGeom>
          <a:noFill/>
          <a:ln>
            <a:noFill/>
          </a:ln>
        </p:spPr>
        <p:txBody>
          <a:bodyPr spcFirstLastPara="1" wrap="square" lIns="68575" tIns="34275" rIns="68575" bIns="34275" anchor="t" anchorCtr="0">
            <a:normAutofit/>
          </a:bodyPr>
          <a:lstStyle>
            <a:lvl1pPr marL="914400" lvl="0" indent="-635000" algn="l">
              <a:spcBef>
                <a:spcPts val="600"/>
              </a:spcBef>
              <a:spcAft>
                <a:spcPts val="0"/>
              </a:spcAft>
              <a:buClr>
                <a:schemeClr val="dk1"/>
              </a:buClr>
              <a:buSzPts val="1400"/>
              <a:buChar char="•"/>
              <a:defRPr/>
            </a:lvl1pPr>
            <a:lvl2pPr marL="1828800" lvl="1" indent="-635000" algn="l">
              <a:spcBef>
                <a:spcPts val="600"/>
              </a:spcBef>
              <a:spcAft>
                <a:spcPts val="0"/>
              </a:spcAft>
              <a:buClr>
                <a:schemeClr val="dk1"/>
              </a:buClr>
              <a:buSzPts val="1400"/>
              <a:buChar char="–"/>
              <a:defRPr/>
            </a:lvl2pPr>
            <a:lvl3pPr marL="2743200" lvl="2" indent="-635000" algn="l">
              <a:spcBef>
                <a:spcPts val="600"/>
              </a:spcBef>
              <a:spcAft>
                <a:spcPts val="0"/>
              </a:spcAft>
              <a:buClr>
                <a:schemeClr val="dk1"/>
              </a:buClr>
              <a:buSzPts val="1400"/>
              <a:buChar char="•"/>
              <a:defRPr/>
            </a:lvl3pPr>
            <a:lvl4pPr marL="3657600" lvl="3" indent="-635000" algn="l">
              <a:spcBef>
                <a:spcPts val="600"/>
              </a:spcBef>
              <a:spcAft>
                <a:spcPts val="0"/>
              </a:spcAft>
              <a:buClr>
                <a:schemeClr val="dk1"/>
              </a:buClr>
              <a:buSzPts val="1400"/>
              <a:buChar char="–"/>
              <a:defRPr/>
            </a:lvl4pPr>
            <a:lvl5pPr marL="4572000" lvl="4" indent="-635000" algn="l">
              <a:spcBef>
                <a:spcPts val="600"/>
              </a:spcBef>
              <a:spcAft>
                <a:spcPts val="0"/>
              </a:spcAft>
              <a:buClr>
                <a:schemeClr val="dk1"/>
              </a:buClr>
              <a:buSzPts val="1400"/>
              <a:buChar char="»"/>
              <a:defRPr/>
            </a:lvl5pPr>
            <a:lvl6pPr marL="5486400" lvl="5" indent="-635000" algn="l">
              <a:spcBef>
                <a:spcPts val="600"/>
              </a:spcBef>
              <a:spcAft>
                <a:spcPts val="0"/>
              </a:spcAft>
              <a:buClr>
                <a:schemeClr val="dk1"/>
              </a:buClr>
              <a:buSzPts val="1400"/>
              <a:buChar char="•"/>
              <a:defRPr/>
            </a:lvl6pPr>
            <a:lvl7pPr marL="6400800" lvl="6" indent="-635000" algn="l">
              <a:spcBef>
                <a:spcPts val="600"/>
              </a:spcBef>
              <a:spcAft>
                <a:spcPts val="0"/>
              </a:spcAft>
              <a:buClr>
                <a:schemeClr val="dk1"/>
              </a:buClr>
              <a:buSzPts val="1400"/>
              <a:buChar char="•"/>
              <a:defRPr/>
            </a:lvl7pPr>
            <a:lvl8pPr marL="7315200" lvl="7" indent="-635000" algn="l">
              <a:spcBef>
                <a:spcPts val="600"/>
              </a:spcBef>
              <a:spcAft>
                <a:spcPts val="0"/>
              </a:spcAft>
              <a:buClr>
                <a:schemeClr val="dk1"/>
              </a:buClr>
              <a:buSzPts val="1400"/>
              <a:buChar char="•"/>
              <a:defRPr/>
            </a:lvl8pPr>
            <a:lvl9pPr marL="8229600" lvl="8" indent="-635000" algn="l">
              <a:spcBef>
                <a:spcPts val="6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5" name="Google Shape;15;p3"/>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3" name="Google Shape;23;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4" name="Google Shape;24;p5"/>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30" name="Google Shape;30;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rmAutofit/>
          </a:bodyPr>
          <a:lstStyle>
            <a:lvl1pPr marL="914400" lvl="0" indent="-609600">
              <a:spcBef>
                <a:spcPts val="0"/>
              </a:spcBef>
              <a:spcAft>
                <a:spcPts val="0"/>
              </a:spcAft>
              <a:buSzPts val="1200"/>
              <a:buChar char="●"/>
              <a:defRPr sz="24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31" name="Google Shape;31;p7"/>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0" y="900300"/>
            <a:ext cx="12735600" cy="81816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
        <p:nvSpPr>
          <p:cNvPr id="34" name="Google Shape;34;p8"/>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5600"/>
          </a:p>
        </p:txBody>
      </p:sp>
      <p:sp>
        <p:nvSpPr>
          <p:cNvPr id="37" name="Google Shape;37;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38" name="Google Shape;38;p9"/>
          <p:cNvSpPr txBox="1">
            <a:spLocks noGrp="1"/>
          </p:cNvSpPr>
          <p:nvPr>
            <p:ph type="subTitle" idx="1"/>
          </p:nvPr>
        </p:nvSpPr>
        <p:spPr>
          <a:xfrm>
            <a:off x="531000" y="5606150"/>
            <a:ext cx="8090400" cy="2470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39" name="Google Shape;39;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461150"/>
            <a:ext cx="11997600" cy="1210200"/>
          </a:xfrm>
          <a:prstGeom prst="rect">
            <a:avLst/>
          </a:prstGeom>
        </p:spPr>
        <p:txBody>
          <a:bodyPr spcFirstLastPara="1" wrap="square" lIns="91425" tIns="91425" rIns="91425" bIns="91425" anchor="ctr" anchorCtr="0">
            <a:normAutofit/>
          </a:bodyPr>
          <a:lstStyle>
            <a:lvl1pPr marL="914400" lvl="0" indent="-4572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6944916" y="9326434"/>
            <a:ext cx="1097400" cy="787200"/>
          </a:xfrm>
          <a:prstGeom prst="rect">
            <a:avLst/>
          </a:prstGeom>
          <a:noFill/>
          <a:ln>
            <a:noFill/>
          </a:ln>
        </p:spPr>
        <p:txBody>
          <a:bodyPr spcFirstLastPara="1" wrap="square" lIns="91425" tIns="91425" rIns="91425" bIns="91425" anchor="ctr" anchorCtr="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14400" y="1232218"/>
            <a:ext cx="16459200" cy="1714500"/>
          </a:xfrm>
          <a:prstGeom prst="rect">
            <a:avLst/>
          </a:prstGeom>
          <a:noFill/>
          <a:ln>
            <a:noFill/>
          </a:ln>
        </p:spPr>
        <p:txBody>
          <a:bodyPr spcFirstLastPara="1" wrap="square" lIns="68575" tIns="34275" rIns="68575" bIns="34275" anchor="ctr" anchorCtr="0">
            <a:normAutofit/>
          </a:bodyPr>
          <a:lstStyle>
            <a:lvl1pPr marR="0" lvl="0" algn="l" rtl="0">
              <a:spcBef>
                <a:spcPts val="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914400" y="3377921"/>
            <a:ext cx="16459200" cy="6323678"/>
          </a:xfrm>
          <a:prstGeom prst="rect">
            <a:avLst/>
          </a:prstGeom>
          <a:noFill/>
          <a:ln>
            <a:noFill/>
          </a:ln>
        </p:spPr>
        <p:txBody>
          <a:bodyPr spcFirstLastPara="1" wrap="square" lIns="68575" tIns="34275" rIns="68575" bIns="34275" anchor="t" anchorCtr="0">
            <a:normAutofit/>
          </a:bodyPr>
          <a:lstStyle>
            <a:lvl1pPr marL="457200" marR="0" lvl="0"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docs.google.com/document/d/1KOY3VG-n-UTcIsY0GiFWyqKE8gX62WK79asVFWgmNU4/edit#heading=h.pkwqa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docs.google.com/document/d/1KOY3VG-n-UTcIsY0GiFWyqKE8gX62WK79asVFWgmNU4/edit#heading=h.pkwqa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docs.google.com/document/d/1KOY3VG-n-UTcIsY0GiFWyqKE8gX62WK79asVFWgmNU4/edit#heading=h.pkwqa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7"/>
        <p:cNvGrpSpPr/>
        <p:nvPr/>
      </p:nvGrpSpPr>
      <p:grpSpPr>
        <a:xfrm>
          <a:off x="0" y="0"/>
          <a:ext cx="0" cy="0"/>
          <a:chOff x="0" y="0"/>
          <a:chExt cx="0" cy="0"/>
        </a:xfrm>
      </p:grpSpPr>
      <p:sp>
        <p:nvSpPr>
          <p:cNvPr id="118" name="Google Shape;118;p32"/>
          <p:cNvSpPr txBox="1">
            <a:spLocks noGrp="1"/>
          </p:cNvSpPr>
          <p:nvPr>
            <p:ph type="title"/>
          </p:nvPr>
        </p:nvSpPr>
        <p:spPr>
          <a:xfrm>
            <a:off x="0" y="1743782"/>
            <a:ext cx="18288000" cy="1861514"/>
          </a:xfrm>
          <a:prstGeom prst="rect">
            <a:avLst/>
          </a:prstGeom>
          <a:noFill/>
          <a:ln>
            <a:noFill/>
          </a:ln>
        </p:spPr>
        <p:txBody>
          <a:bodyPr spcFirstLastPara="1" wrap="square" lIns="182850" tIns="182850" rIns="182850" bIns="182850" anchor="t" anchorCtr="0">
            <a:noAutofit/>
          </a:bodyPr>
          <a:lstStyle/>
          <a:p>
            <a:pPr algn="ctr">
              <a:buSzPct val="135000"/>
            </a:pPr>
            <a:r>
              <a:rPr lang="en" sz="4000" b="1" dirty="0">
                <a:latin typeface="Times New Roman"/>
                <a:ea typeface="Times New Roman"/>
                <a:cs typeface="Times New Roman"/>
                <a:sym typeface="Times New Roman"/>
              </a:rPr>
              <a:t>Standard I.A Mission</a:t>
            </a:r>
            <a:br>
              <a:rPr lang="en" sz="4000" b="1" dirty="0">
                <a:latin typeface="Times New Roman"/>
                <a:ea typeface="Times New Roman"/>
                <a:cs typeface="Times New Roman"/>
                <a:sym typeface="Times New Roman"/>
              </a:rPr>
            </a:br>
            <a:r>
              <a:rPr lang="en" sz="4000" b="1" dirty="0">
                <a:latin typeface="Times New Roman"/>
                <a:ea typeface="Times New Roman"/>
                <a:cs typeface="Times New Roman"/>
                <a:sym typeface="Times New Roman"/>
              </a:rPr>
              <a:t>&amp;</a:t>
            </a:r>
            <a:br>
              <a:rPr lang="en" sz="4000" b="1" dirty="0">
                <a:latin typeface="Times New Roman"/>
                <a:ea typeface="Times New Roman"/>
                <a:cs typeface="Times New Roman"/>
                <a:sym typeface="Times New Roman"/>
              </a:rPr>
            </a:br>
            <a:r>
              <a:rPr lang="en" sz="4000" b="1" dirty="0">
                <a:latin typeface="Times New Roman"/>
                <a:ea typeface="Times New Roman"/>
                <a:cs typeface="Times New Roman"/>
                <a:sym typeface="Times New Roman"/>
              </a:rPr>
              <a:t>Standard I.B Academic Quality and Institutional Effectiveness</a:t>
            </a:r>
            <a:br>
              <a:rPr lang="en" sz="4000" b="1" dirty="0">
                <a:latin typeface="Times New Roman"/>
                <a:ea typeface="Times New Roman"/>
                <a:cs typeface="Times New Roman"/>
                <a:sym typeface="Times New Roman"/>
              </a:rPr>
            </a:br>
            <a:r>
              <a:rPr lang="en" sz="4000" b="1" dirty="0">
                <a:latin typeface="Times New Roman"/>
                <a:ea typeface="Times New Roman"/>
                <a:cs typeface="Times New Roman"/>
                <a:sym typeface="Times New Roman"/>
              </a:rPr>
              <a:t>Committee</a:t>
            </a:r>
            <a:br>
              <a:rPr lang="en" sz="4000" b="1" dirty="0">
                <a:latin typeface="Times New Roman"/>
                <a:ea typeface="Times New Roman"/>
                <a:cs typeface="Times New Roman"/>
                <a:sym typeface="Times New Roman"/>
              </a:rPr>
            </a:br>
            <a:endParaRPr sz="4000" b="1" dirty="0">
              <a:latin typeface="Times New Roman"/>
              <a:ea typeface="Times New Roman"/>
              <a:cs typeface="Times New Roman"/>
              <a:sym typeface="Times New Roman"/>
            </a:endParaRPr>
          </a:p>
          <a:p>
            <a:pPr>
              <a:buSzPct val="245454"/>
            </a:pPr>
            <a:endParaRPr sz="4000" dirty="0"/>
          </a:p>
        </p:txBody>
      </p:sp>
      <p:sp>
        <p:nvSpPr>
          <p:cNvPr id="119" name="Google Shape;119;p32"/>
          <p:cNvSpPr txBox="1">
            <a:spLocks noGrp="1"/>
          </p:cNvSpPr>
          <p:nvPr>
            <p:ph type="body" idx="1"/>
          </p:nvPr>
        </p:nvSpPr>
        <p:spPr>
          <a:xfrm>
            <a:off x="2289050" y="5143500"/>
            <a:ext cx="12745388" cy="3486000"/>
          </a:xfrm>
          <a:prstGeom prst="rect">
            <a:avLst/>
          </a:prstGeom>
          <a:noFill/>
          <a:ln>
            <a:noFill/>
          </a:ln>
        </p:spPr>
        <p:txBody>
          <a:bodyPr spcFirstLastPara="1" wrap="square" lIns="182850" tIns="182850" rIns="182850" bIns="182850" anchor="t" anchorCtr="0">
            <a:noAutofit/>
          </a:bodyPr>
          <a:lstStyle/>
          <a:p>
            <a:pPr marL="1041400" lvl="1" indent="-406400">
              <a:lnSpc>
                <a:spcPct val="90000"/>
              </a:lnSpc>
              <a:spcBef>
                <a:spcPts val="800"/>
              </a:spcBef>
              <a:buSzPct val="100000"/>
              <a:buFont typeface="Times New Roman"/>
              <a:buChar char="•"/>
            </a:pPr>
            <a:r>
              <a:rPr lang="en-US" sz="3600" dirty="0">
                <a:latin typeface="Times New Roman"/>
                <a:ea typeface="Times New Roman"/>
                <a:cs typeface="Times New Roman"/>
                <a:sym typeface="Times New Roman"/>
              </a:rPr>
              <a:t>Jennifer Lange, </a:t>
            </a:r>
            <a:r>
              <a:rPr lang="en-US" sz="3600" i="1" dirty="0">
                <a:latin typeface="Times New Roman"/>
                <a:ea typeface="Times New Roman"/>
                <a:cs typeface="Times New Roman"/>
                <a:sym typeface="Times New Roman"/>
              </a:rPr>
              <a:t>Writer</a:t>
            </a:r>
            <a:endParaRPr lang="en" sz="3600" i="1" dirty="0">
              <a:latin typeface="Times New Roman"/>
              <a:ea typeface="Times New Roman"/>
              <a:cs typeface="Times New Roman"/>
              <a:sym typeface="Times New Roman"/>
            </a:endParaRPr>
          </a:p>
          <a:p>
            <a:pPr marL="1041400" lvl="1" indent="-406400">
              <a:lnSpc>
                <a:spcPct val="90000"/>
              </a:lnSpc>
              <a:spcBef>
                <a:spcPts val="800"/>
              </a:spcBef>
              <a:buSzPct val="100000"/>
              <a:buFont typeface="Times New Roman"/>
              <a:buChar char="•"/>
            </a:pPr>
            <a:r>
              <a:rPr lang="en" sz="3600" dirty="0">
                <a:latin typeface="Times New Roman"/>
                <a:ea typeface="Times New Roman"/>
                <a:cs typeface="Times New Roman"/>
                <a:sym typeface="Times New Roman"/>
              </a:rPr>
              <a:t>Dr. Robert Nakamoto, </a:t>
            </a:r>
            <a:r>
              <a:rPr lang="en" sz="3600" i="1" dirty="0">
                <a:latin typeface="Times New Roman"/>
                <a:ea typeface="Times New Roman"/>
                <a:cs typeface="Times New Roman"/>
                <a:sym typeface="Times New Roman"/>
              </a:rPr>
              <a:t>Writer</a:t>
            </a:r>
            <a:endParaRPr sz="3600" i="1" dirty="0">
              <a:latin typeface="Times New Roman"/>
              <a:ea typeface="Times New Roman"/>
              <a:cs typeface="Times New Roman"/>
              <a:sym typeface="Times New Roman"/>
            </a:endParaRPr>
          </a:p>
          <a:p>
            <a:pPr marL="1041400" lvl="1" indent="-406400">
              <a:lnSpc>
                <a:spcPct val="90000"/>
              </a:lnSpc>
              <a:spcBef>
                <a:spcPts val="800"/>
              </a:spcBef>
              <a:buSzPct val="100000"/>
              <a:buFont typeface="Times New Roman"/>
              <a:buChar char="•"/>
            </a:pPr>
            <a:r>
              <a:rPr lang="en" sz="3600" dirty="0">
                <a:latin typeface="Times New Roman"/>
                <a:ea typeface="Times New Roman"/>
                <a:cs typeface="Times New Roman"/>
                <a:sym typeface="Times New Roman"/>
              </a:rPr>
              <a:t>Dr. Patricia Shannon</a:t>
            </a:r>
            <a:endParaRPr sz="3600" dirty="0">
              <a:latin typeface="Times New Roman"/>
              <a:ea typeface="Times New Roman"/>
              <a:cs typeface="Times New Roman"/>
              <a:sym typeface="Times New Roman"/>
            </a:endParaRPr>
          </a:p>
          <a:p>
            <a:pPr marL="1041400" lvl="1" indent="-406400">
              <a:lnSpc>
                <a:spcPct val="90000"/>
              </a:lnSpc>
              <a:spcBef>
                <a:spcPts val="800"/>
              </a:spcBef>
              <a:buSzPct val="100000"/>
              <a:buFont typeface="Times New Roman"/>
              <a:buChar char="•"/>
            </a:pPr>
            <a:r>
              <a:rPr lang="en" sz="3600" dirty="0">
                <a:latin typeface="Times New Roman"/>
                <a:ea typeface="Times New Roman"/>
                <a:cs typeface="Times New Roman"/>
                <a:sym typeface="Times New Roman"/>
              </a:rPr>
              <a:t>Ghazaal Hamid</a:t>
            </a:r>
            <a:endParaRPr sz="3600" dirty="0">
              <a:latin typeface="Times New Roman"/>
              <a:ea typeface="Times New Roman"/>
              <a:cs typeface="Times New Roman"/>
              <a:sym typeface="Times New Roman"/>
            </a:endParaRPr>
          </a:p>
          <a:p>
            <a:pPr marL="1041400" lvl="1" indent="-406400">
              <a:lnSpc>
                <a:spcPct val="90000"/>
              </a:lnSpc>
              <a:spcBef>
                <a:spcPts val="800"/>
              </a:spcBef>
              <a:buSzPct val="100000"/>
              <a:buFont typeface="Times New Roman"/>
              <a:buChar char="•"/>
            </a:pPr>
            <a:r>
              <a:rPr lang="en" sz="3600" dirty="0">
                <a:latin typeface="Times New Roman"/>
                <a:ea typeface="Times New Roman"/>
                <a:cs typeface="Times New Roman"/>
                <a:sym typeface="Times New Roman"/>
              </a:rPr>
              <a:t>Martin Medeiros</a:t>
            </a:r>
            <a:endParaRPr sz="3600" dirty="0">
              <a:latin typeface="Times New Roman"/>
              <a:ea typeface="Times New Roman"/>
              <a:cs typeface="Times New Roman"/>
              <a:sym typeface="Times New Roman"/>
            </a:endParaRPr>
          </a:p>
          <a:p>
            <a:pPr marL="0" indent="0">
              <a:lnSpc>
                <a:spcPct val="90000"/>
              </a:lnSpc>
              <a:spcBef>
                <a:spcPts val="800"/>
              </a:spcBef>
              <a:buSzPts val="1800"/>
              <a:buNone/>
            </a:pPr>
            <a:endParaRPr b="1" dirty="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0"/>
        <p:cNvGrpSpPr/>
        <p:nvPr/>
      </p:nvGrpSpPr>
      <p:grpSpPr>
        <a:xfrm>
          <a:off x="0" y="0"/>
          <a:ext cx="0" cy="0"/>
          <a:chOff x="0" y="0"/>
          <a:chExt cx="0" cy="0"/>
        </a:xfrm>
      </p:grpSpPr>
      <p:sp>
        <p:nvSpPr>
          <p:cNvPr id="191" name="Google Shape;191;p41"/>
          <p:cNvSpPr txBox="1">
            <a:spLocks noGrp="1"/>
          </p:cNvSpPr>
          <p:nvPr>
            <p:ph type="title"/>
          </p:nvPr>
        </p:nvSpPr>
        <p:spPr>
          <a:xfrm>
            <a:off x="914400" y="1743783"/>
            <a:ext cx="16459200" cy="1714500"/>
          </a:xfrm>
          <a:prstGeom prst="rect">
            <a:avLst/>
          </a:prstGeom>
          <a:noFill/>
          <a:ln>
            <a:noFill/>
          </a:ln>
        </p:spPr>
        <p:txBody>
          <a:bodyPr spcFirstLastPara="1" wrap="square" lIns="137150" tIns="68550" rIns="137150" bIns="68550" anchor="ctr" anchorCtr="0">
            <a:normAutofit/>
          </a:bodyPr>
          <a:lstStyle/>
          <a:p>
            <a:pPr algn="ctr">
              <a:buSzPct val="122727"/>
            </a:pPr>
            <a:r>
              <a:rPr lang="en" sz="4000" b="1" dirty="0">
                <a:latin typeface="Times New Roman" panose="02020603050405020304" pitchFamily="18" charset="0"/>
                <a:cs typeface="Times New Roman" panose="02020603050405020304" pitchFamily="18" charset="0"/>
              </a:rPr>
              <a:t>Standard I.C Institutional Integrity</a:t>
            </a:r>
            <a:br>
              <a:rPr lang="en" sz="4000" b="1" dirty="0">
                <a:latin typeface="Times New Roman" panose="02020603050405020304" pitchFamily="18" charset="0"/>
                <a:cs typeface="Times New Roman" panose="02020603050405020304" pitchFamily="18" charset="0"/>
              </a:rPr>
            </a:br>
            <a:r>
              <a:rPr lang="en" sz="4000" b="1" dirty="0">
                <a:latin typeface="Times New Roman" panose="02020603050405020304" pitchFamily="18" charset="0"/>
                <a:cs typeface="Times New Roman" panose="02020603050405020304" pitchFamily="18" charset="0"/>
              </a:rPr>
              <a:t>Key Processes</a:t>
            </a:r>
            <a:r>
              <a:rPr lang="en" sz="4400" b="1" dirty="0">
                <a:latin typeface="Times New Roman" panose="02020603050405020304" pitchFamily="18" charset="0"/>
                <a:cs typeface="Times New Roman" panose="02020603050405020304" pitchFamily="18" charset="0"/>
              </a:rPr>
              <a:t>	</a:t>
            </a:r>
            <a:endParaRPr sz="4400" b="1" dirty="0">
              <a:latin typeface="Times New Roman" panose="02020603050405020304" pitchFamily="18" charset="0"/>
              <a:cs typeface="Times New Roman" panose="02020603050405020304" pitchFamily="18" charset="0"/>
            </a:endParaRPr>
          </a:p>
        </p:txBody>
      </p:sp>
      <p:sp>
        <p:nvSpPr>
          <p:cNvPr id="192" name="Google Shape;192;p41"/>
          <p:cNvSpPr txBox="1">
            <a:spLocks noGrp="1"/>
          </p:cNvSpPr>
          <p:nvPr>
            <p:ph type="body" idx="1"/>
          </p:nvPr>
        </p:nvSpPr>
        <p:spPr>
          <a:xfrm>
            <a:off x="965812" y="4008821"/>
            <a:ext cx="16564542" cy="5876398"/>
          </a:xfrm>
          <a:prstGeom prst="rect">
            <a:avLst/>
          </a:prstGeom>
          <a:noFill/>
          <a:ln>
            <a:noFill/>
          </a:ln>
        </p:spPr>
        <p:txBody>
          <a:bodyPr spcFirstLastPara="1" wrap="square" lIns="137150" tIns="68550" rIns="137150" bIns="68550" anchor="t" anchorCtr="0">
            <a:normAutofit/>
          </a:bodyPr>
          <a:lstStyle/>
          <a:p>
            <a:pPr marL="0" indent="0">
              <a:spcBef>
                <a:spcPts val="0"/>
              </a:spcBef>
              <a:buClr>
                <a:srgbClr val="000000"/>
              </a:buClr>
              <a:buSzPct val="100000"/>
              <a:buNone/>
            </a:pPr>
            <a:r>
              <a:rPr lang="en" sz="3200" dirty="0">
                <a:solidFill>
                  <a:srgbClr val="000000"/>
                </a:solidFill>
                <a:latin typeface="Times New Roman" panose="02020603050405020304" pitchFamily="18" charset="0"/>
                <a:cs typeface="Times New Roman" panose="02020603050405020304" pitchFamily="18" charset="0"/>
              </a:rPr>
              <a:t>In its efforts to meet its mission and prepare students to succeed in their education, progress in the workplace, and engage in the civic and cultural life of the community, Chabot College works to be transparent in its decision-making processes, its articulation of policies, its data on student success, and its commitment to academic honesty. </a:t>
            </a:r>
            <a:endParaRPr sz="3200" dirty="0">
              <a:latin typeface="Times New Roman" panose="02020603050405020304" pitchFamily="18" charset="0"/>
              <a:cs typeface="Times New Roman" panose="02020603050405020304" pitchFamily="18" charset="0"/>
            </a:endParaRPr>
          </a:p>
          <a:p>
            <a:pPr marL="508000" indent="-304800">
              <a:spcBef>
                <a:spcPts val="0"/>
              </a:spcBef>
              <a:buSzPts val="1800"/>
              <a:buNone/>
            </a:pPr>
            <a:endParaRPr sz="3200" dirty="0">
              <a:solidFill>
                <a:srgbClr val="000000"/>
              </a:solidFill>
              <a:latin typeface="Times New Roman" panose="02020603050405020304" pitchFamily="18" charset="0"/>
              <a:cs typeface="Times New Roman" panose="02020603050405020304" pitchFamily="18" charset="0"/>
            </a:endParaRPr>
          </a:p>
          <a:p>
            <a:pPr marL="0" indent="0">
              <a:spcBef>
                <a:spcPts val="0"/>
              </a:spcBef>
              <a:buClr>
                <a:srgbClr val="000000"/>
              </a:buClr>
              <a:buSzPct val="100000"/>
              <a:buNone/>
            </a:pPr>
            <a:r>
              <a:rPr lang="en" sz="3200" dirty="0">
                <a:solidFill>
                  <a:srgbClr val="000000"/>
                </a:solidFill>
                <a:latin typeface="Times New Roman" panose="02020603050405020304" pitchFamily="18" charset="0"/>
                <a:cs typeface="Times New Roman" panose="02020603050405020304" pitchFamily="18" charset="0"/>
              </a:rPr>
              <a:t>In order to continually evaluate and reflection its various policies and practices, Chabot College uses its website, its College Catalog, the Class Schedule, and various employee handbooks to publish policies, data, codes of conduct, and cost information that are vital to the life of the college</a:t>
            </a:r>
            <a:r>
              <a:rPr lang="en" sz="2800" dirty="0">
                <a:solidFill>
                  <a:srgbClr val="000000"/>
                </a:solidFill>
                <a:latin typeface="Times New Roman" panose="02020603050405020304" pitchFamily="18" charset="0"/>
                <a:cs typeface="Times New Roman" panose="02020603050405020304" pitchFamily="18" charset="0"/>
              </a:rPr>
              <a:t>. </a:t>
            </a:r>
            <a:endParaRPr sz="2800" dirty="0">
              <a:latin typeface="Times New Roman" panose="02020603050405020304" pitchFamily="18" charset="0"/>
              <a:cs typeface="Times New Roman" panose="02020603050405020304" pitchFamily="18" charset="0"/>
            </a:endParaRPr>
          </a:p>
          <a:p>
            <a:pPr marL="508000" indent="0">
              <a:buNone/>
            </a:pPr>
            <a:br>
              <a:rPr lang="en" sz="2200" dirty="0">
                <a:latin typeface="Times New Roman" panose="02020603050405020304" pitchFamily="18" charset="0"/>
                <a:cs typeface="Times New Roman" panose="02020603050405020304" pitchFamily="18" charset="0"/>
              </a:rPr>
            </a:br>
            <a:endParaRPr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7"/>
        <p:cNvGrpSpPr/>
        <p:nvPr/>
      </p:nvGrpSpPr>
      <p:grpSpPr>
        <a:xfrm>
          <a:off x="0" y="0"/>
          <a:ext cx="0" cy="0"/>
          <a:chOff x="0" y="0"/>
          <a:chExt cx="0" cy="0"/>
        </a:xfrm>
      </p:grpSpPr>
      <p:sp>
        <p:nvSpPr>
          <p:cNvPr id="198" name="Google Shape;198;p42"/>
          <p:cNvSpPr txBox="1">
            <a:spLocks noGrp="1"/>
          </p:cNvSpPr>
          <p:nvPr>
            <p:ph type="title"/>
          </p:nvPr>
        </p:nvSpPr>
        <p:spPr>
          <a:xfrm>
            <a:off x="914400" y="1730720"/>
            <a:ext cx="16459200" cy="1714500"/>
          </a:xfrm>
          <a:prstGeom prst="rect">
            <a:avLst/>
          </a:prstGeom>
          <a:noFill/>
          <a:ln>
            <a:noFill/>
          </a:ln>
        </p:spPr>
        <p:txBody>
          <a:bodyPr spcFirstLastPara="1" wrap="square" lIns="137150" tIns="68550" rIns="137150" bIns="68550" anchor="ctr" anchorCtr="0">
            <a:normAutofit/>
          </a:bodyPr>
          <a:lstStyle/>
          <a:p>
            <a:pPr algn="ctr">
              <a:buSzPct val="122727"/>
            </a:pPr>
            <a:r>
              <a:rPr lang="en" sz="4000" b="1" dirty="0">
                <a:latin typeface="Times New Roman"/>
                <a:ea typeface="Times New Roman"/>
                <a:cs typeface="Times New Roman"/>
                <a:sym typeface="Times New Roman"/>
              </a:rPr>
              <a:t>Standard I.C Institutional Integrity</a:t>
            </a:r>
            <a:endParaRPr sz="4000" b="1" dirty="0">
              <a:latin typeface="Times New Roman"/>
              <a:ea typeface="Times New Roman"/>
              <a:cs typeface="Times New Roman"/>
              <a:sym typeface="Times New Roman"/>
            </a:endParaRPr>
          </a:p>
          <a:p>
            <a:pPr algn="ctr">
              <a:buSzPct val="122727"/>
            </a:pPr>
            <a:r>
              <a:rPr lang="en" sz="4000" b="1" dirty="0">
                <a:latin typeface="Times New Roman"/>
                <a:ea typeface="Times New Roman"/>
                <a:cs typeface="Times New Roman"/>
                <a:sym typeface="Times New Roman"/>
              </a:rPr>
              <a:t>Key Evidence </a:t>
            </a:r>
            <a:endParaRPr sz="4000" b="1" dirty="0">
              <a:latin typeface="Times New Roman"/>
              <a:ea typeface="Times New Roman"/>
              <a:cs typeface="Times New Roman"/>
              <a:sym typeface="Times New Roman"/>
            </a:endParaRPr>
          </a:p>
        </p:txBody>
      </p:sp>
      <p:sp>
        <p:nvSpPr>
          <p:cNvPr id="199" name="Google Shape;199;p42"/>
          <p:cNvSpPr txBox="1">
            <a:spLocks noGrp="1"/>
          </p:cNvSpPr>
          <p:nvPr>
            <p:ph type="body" idx="1"/>
          </p:nvPr>
        </p:nvSpPr>
        <p:spPr>
          <a:xfrm>
            <a:off x="914400" y="3762103"/>
            <a:ext cx="15975874" cy="6012946"/>
          </a:xfrm>
          <a:prstGeom prst="rect">
            <a:avLst/>
          </a:prstGeom>
          <a:noFill/>
          <a:ln>
            <a:noFill/>
          </a:ln>
        </p:spPr>
        <p:txBody>
          <a:bodyPr spcFirstLastPara="1" wrap="square" lIns="137150" tIns="68550" rIns="137150" bIns="68550" anchor="t" anchorCtr="0">
            <a:normAutofit fontScale="92500"/>
          </a:bodyPr>
          <a:lstStyle/>
          <a:p>
            <a:pPr marL="0" indent="0">
              <a:spcBef>
                <a:spcPts val="0"/>
              </a:spcBef>
              <a:buSzPts val="1700"/>
              <a:buNone/>
            </a:pPr>
            <a:r>
              <a:rPr lang="en" sz="3200" dirty="0">
                <a:latin typeface="Times New Roman" panose="02020603050405020304" pitchFamily="18" charset="0"/>
                <a:cs typeface="Times New Roman" panose="02020603050405020304" pitchFamily="18" charset="0"/>
              </a:rPr>
              <a:t>The Chabot College website and printed materials (e.g., catalog, contracts, handbooks, class schedule, etc.) provide students and the community multiple sources of transparency and disclosure on vital information such as:</a:t>
            </a:r>
            <a:endParaRPr sz="3200" dirty="0">
              <a:latin typeface="Times New Roman" panose="02020603050405020304" pitchFamily="18" charset="0"/>
              <a:cs typeface="Times New Roman" panose="02020603050405020304" pitchFamily="18" charset="0"/>
            </a:endParaRPr>
          </a:p>
          <a:p>
            <a:pPr marL="1257300"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Articulated and published college mission and strategic planning goals that focus on equity, achievement, and building a better society</a:t>
            </a:r>
            <a:endParaRPr sz="3200" dirty="0">
              <a:latin typeface="Times New Roman" panose="02020603050405020304" pitchFamily="18" charset="0"/>
              <a:cs typeface="Times New Roman" panose="02020603050405020304" pitchFamily="18" charset="0"/>
            </a:endParaRPr>
          </a:p>
          <a:p>
            <a:pPr marL="1257300"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Detailed information about the college including cost of attendance, available academic offerings, and up to date information on specific courses</a:t>
            </a:r>
            <a:endParaRPr sz="3200" dirty="0">
              <a:latin typeface="Times New Roman" panose="02020603050405020304" pitchFamily="18" charset="0"/>
              <a:cs typeface="Times New Roman" panose="02020603050405020304" pitchFamily="18" charset="0"/>
            </a:endParaRPr>
          </a:p>
          <a:p>
            <a:pPr marL="1257300"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Evidence of the quality of education through publicly available outcomes, assessment data, accreditation statuses, and codes of conduct for all constituents</a:t>
            </a:r>
            <a:endParaRPr sz="3200" dirty="0">
              <a:latin typeface="Times New Roman" panose="02020603050405020304" pitchFamily="18" charset="0"/>
              <a:cs typeface="Times New Roman" panose="02020603050405020304" pitchFamily="18" charset="0"/>
            </a:endParaRPr>
          </a:p>
          <a:p>
            <a:pPr marL="1257300"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Documentation of all policies, procedures, contractual obligations, etc. that ensure integrity and accountability</a:t>
            </a:r>
            <a:endParaRPr sz="3200" dirty="0">
              <a:latin typeface="Times New Roman" panose="02020603050405020304" pitchFamily="18" charset="0"/>
              <a:cs typeface="Times New Roman" panose="02020603050405020304" pitchFamily="18" charset="0"/>
            </a:endParaRPr>
          </a:p>
          <a:p>
            <a:pPr marL="1257300"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The catalog, website, and all publications meet all accreditation standards and requirements</a:t>
            </a:r>
            <a:endParaRPr sz="3200" dirty="0">
              <a:latin typeface="Times New Roman" panose="02020603050405020304" pitchFamily="18" charset="0"/>
              <a:cs typeface="Times New Roman" panose="02020603050405020304" pitchFamily="18" charset="0"/>
            </a:endParaRPr>
          </a:p>
          <a:p>
            <a:pPr marL="508000" indent="-279400">
              <a:spcBef>
                <a:spcPts val="800"/>
              </a:spcBef>
              <a:buSzPts val="1800"/>
              <a:buNone/>
            </a:pPr>
            <a:endParaRPr sz="3200" dirty="0">
              <a:latin typeface="Times New Roman" panose="02020603050405020304" pitchFamily="18" charset="0"/>
              <a:cs typeface="Times New Roman" panose="02020603050405020304" pitchFamily="18" charset="0"/>
            </a:endParaRPr>
          </a:p>
          <a:p>
            <a:pPr marL="508000" indent="-279400">
              <a:spcBef>
                <a:spcPts val="800"/>
              </a:spcBef>
              <a:buSzPts val="1800"/>
              <a:buNone/>
            </a:pPr>
            <a:endParaRPr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4"/>
        <p:cNvGrpSpPr/>
        <p:nvPr/>
      </p:nvGrpSpPr>
      <p:grpSpPr>
        <a:xfrm>
          <a:off x="0" y="0"/>
          <a:ext cx="0" cy="0"/>
          <a:chOff x="0" y="0"/>
          <a:chExt cx="0" cy="0"/>
        </a:xfrm>
      </p:grpSpPr>
      <p:sp>
        <p:nvSpPr>
          <p:cNvPr id="205" name="Google Shape;205;p43"/>
          <p:cNvSpPr txBox="1">
            <a:spLocks noGrp="1"/>
          </p:cNvSpPr>
          <p:nvPr>
            <p:ph type="title"/>
          </p:nvPr>
        </p:nvSpPr>
        <p:spPr>
          <a:xfrm>
            <a:off x="914400" y="1743783"/>
            <a:ext cx="16459200" cy="1714500"/>
          </a:xfrm>
          <a:prstGeom prst="rect">
            <a:avLst/>
          </a:prstGeom>
          <a:noFill/>
          <a:ln>
            <a:noFill/>
          </a:ln>
        </p:spPr>
        <p:txBody>
          <a:bodyPr spcFirstLastPara="1" wrap="square" lIns="137150" tIns="68550" rIns="137150" bIns="68550" anchor="ctr" anchorCtr="0">
            <a:noAutofit/>
          </a:bodyPr>
          <a:lstStyle/>
          <a:p>
            <a:pPr algn="ctr">
              <a:buSzPct val="122727"/>
            </a:pPr>
            <a:r>
              <a:rPr lang="en" sz="4000" b="1" dirty="0">
                <a:latin typeface="Times New Roman"/>
                <a:ea typeface="Times New Roman"/>
                <a:cs typeface="Times New Roman"/>
                <a:sym typeface="Times New Roman"/>
              </a:rPr>
              <a:t>Standard I.C Institutional Integrity</a:t>
            </a:r>
            <a:endParaRPr sz="4000" b="1" dirty="0">
              <a:latin typeface="Times New Roman"/>
              <a:ea typeface="Times New Roman"/>
              <a:cs typeface="Times New Roman"/>
              <a:sym typeface="Times New Roman"/>
            </a:endParaRPr>
          </a:p>
          <a:p>
            <a:pPr algn="ctr">
              <a:buSzPct val="122727"/>
            </a:pPr>
            <a:r>
              <a:rPr lang="en" sz="4000" b="1" dirty="0">
                <a:latin typeface="Times New Roman"/>
                <a:ea typeface="Times New Roman"/>
                <a:cs typeface="Times New Roman"/>
                <a:sym typeface="Times New Roman"/>
              </a:rPr>
              <a:t>Key Evidence </a:t>
            </a:r>
            <a:endParaRPr sz="4000" b="1" dirty="0">
              <a:latin typeface="Times New Roman"/>
              <a:ea typeface="Times New Roman"/>
              <a:cs typeface="Times New Roman"/>
              <a:sym typeface="Times New Roman"/>
            </a:endParaRPr>
          </a:p>
        </p:txBody>
      </p:sp>
      <p:sp>
        <p:nvSpPr>
          <p:cNvPr id="206" name="Google Shape;206;p43"/>
          <p:cNvSpPr txBox="1">
            <a:spLocks noGrp="1"/>
          </p:cNvSpPr>
          <p:nvPr>
            <p:ph type="body" idx="1"/>
          </p:nvPr>
        </p:nvSpPr>
        <p:spPr>
          <a:xfrm>
            <a:off x="914400" y="3825205"/>
            <a:ext cx="16459200" cy="5876398"/>
          </a:xfrm>
          <a:prstGeom prst="rect">
            <a:avLst/>
          </a:prstGeom>
          <a:noFill/>
          <a:ln>
            <a:noFill/>
          </a:ln>
        </p:spPr>
        <p:txBody>
          <a:bodyPr spcFirstLastPara="1" wrap="square" lIns="137150" tIns="68550" rIns="137150" bIns="68550" anchor="t" anchorCtr="0">
            <a:noAutofit/>
          </a:bodyPr>
          <a:lstStyle/>
          <a:p>
            <a:pPr marL="0" indent="0">
              <a:spcBef>
                <a:spcPts val="0"/>
              </a:spcBef>
              <a:buSzPct val="153182"/>
              <a:buNone/>
            </a:pPr>
            <a:r>
              <a:rPr lang="en" sz="3200" dirty="0">
                <a:latin typeface="Times New Roman" panose="02020603050405020304" pitchFamily="18" charset="0"/>
                <a:cs typeface="Times New Roman" panose="02020603050405020304" pitchFamily="18" charset="0"/>
              </a:rPr>
              <a:t>Institutional integrity is also demonstrated through evidence of quality and accountability such as:</a:t>
            </a:r>
            <a:endParaRPr sz="3200" dirty="0">
              <a:latin typeface="Times New Roman" panose="02020603050405020304" pitchFamily="18" charset="0"/>
              <a:cs typeface="Times New Roman" panose="02020603050405020304" pitchFamily="18" charset="0"/>
            </a:endParaRPr>
          </a:p>
          <a:p>
            <a:pPr marL="1233488"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A student centered mission prioritizing equitable outcomes, high quality education, student achievement, and student learning toward contributions to a thriving and just society</a:t>
            </a:r>
            <a:endParaRPr sz="3200" dirty="0">
              <a:latin typeface="Times New Roman" panose="02020603050405020304" pitchFamily="18" charset="0"/>
              <a:cs typeface="Times New Roman" panose="02020603050405020304" pitchFamily="18" charset="0"/>
            </a:endParaRPr>
          </a:p>
          <a:p>
            <a:pPr marL="1233488"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Maintaining accuracy of information and adherence to up to date measures of quality through standardized review cycles for all information presented (catalog, program review, board policies, and administrative procedures)</a:t>
            </a:r>
            <a:endParaRPr sz="3200" dirty="0">
              <a:latin typeface="Times New Roman" panose="02020603050405020304" pitchFamily="18" charset="0"/>
              <a:cs typeface="Times New Roman" panose="02020603050405020304" pitchFamily="18" charset="0"/>
            </a:endParaRPr>
          </a:p>
          <a:p>
            <a:pPr marL="1233488"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Clear and published policies on academic freedom, objectivity of teaching materials, due process, and accountability </a:t>
            </a:r>
            <a:endParaRPr sz="3200" dirty="0">
              <a:latin typeface="Times New Roman" panose="02020603050405020304" pitchFamily="18" charset="0"/>
              <a:cs typeface="Times New Roman" panose="02020603050405020304" pitchFamily="18" charset="0"/>
            </a:endParaRPr>
          </a:p>
          <a:p>
            <a:pPr marL="1233488"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Assurance of up to date best practices through reliance on institutional assessments, community data, and strategic planning</a:t>
            </a:r>
            <a:endParaRPr sz="3200" dirty="0">
              <a:latin typeface="Times New Roman" panose="02020603050405020304" pitchFamily="18" charset="0"/>
              <a:cs typeface="Times New Roman" panose="02020603050405020304" pitchFamily="18" charset="0"/>
            </a:endParaRPr>
          </a:p>
          <a:p>
            <a:pPr marL="1233488" lvl="1" indent="-571500">
              <a:buSzPct val="100000"/>
              <a:buFont typeface="Arial" panose="020B0604020202020204" pitchFamily="34" charset="0"/>
              <a:buChar char="•"/>
            </a:pPr>
            <a:r>
              <a:rPr lang="en" sz="3200" dirty="0">
                <a:latin typeface="Times New Roman" panose="02020603050405020304" pitchFamily="18" charset="0"/>
                <a:cs typeface="Times New Roman" panose="02020603050405020304" pitchFamily="18" charset="0"/>
              </a:rPr>
              <a:t>Compliance with all relevant regulatory organizations</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3"/>
        <p:cNvGrpSpPr/>
        <p:nvPr/>
      </p:nvGrpSpPr>
      <p:grpSpPr>
        <a:xfrm>
          <a:off x="0" y="0"/>
          <a:ext cx="0" cy="0"/>
          <a:chOff x="0" y="0"/>
          <a:chExt cx="0" cy="0"/>
        </a:xfrm>
      </p:grpSpPr>
      <p:sp>
        <p:nvSpPr>
          <p:cNvPr id="125" name="Google Shape;125;p33"/>
          <p:cNvSpPr txBox="1">
            <a:spLocks noGrp="1"/>
          </p:cNvSpPr>
          <p:nvPr>
            <p:ph type="body" idx="1"/>
          </p:nvPr>
        </p:nvSpPr>
        <p:spPr>
          <a:xfrm>
            <a:off x="986245" y="3263781"/>
            <a:ext cx="16315509" cy="6558600"/>
          </a:xfrm>
          <a:prstGeom prst="rect">
            <a:avLst/>
          </a:prstGeom>
          <a:noFill/>
          <a:ln>
            <a:noFill/>
          </a:ln>
        </p:spPr>
        <p:txBody>
          <a:bodyPr spcFirstLastPara="1" wrap="square" lIns="182850" tIns="182850" rIns="182850" bIns="182850" anchor="t" anchorCtr="0">
            <a:noAutofit/>
          </a:bodyPr>
          <a:lstStyle/>
          <a:p>
            <a:pPr marL="0" marR="152400" indent="0">
              <a:lnSpc>
                <a:spcPct val="98750"/>
              </a:lnSpc>
              <a:spcBef>
                <a:spcPts val="400"/>
              </a:spcBef>
              <a:buClr>
                <a:srgbClr val="000000"/>
              </a:buClr>
              <a:buSzPts val="1200"/>
              <a:buNone/>
            </a:pPr>
            <a:r>
              <a:rPr lang="en" sz="3200" dirty="0">
                <a:solidFill>
                  <a:srgbClr val="000000"/>
                </a:solidFill>
                <a:latin typeface="Times New Roman" panose="02020603050405020304" pitchFamily="18" charset="0"/>
                <a:cs typeface="Times New Roman" panose="02020603050405020304" pitchFamily="18" charset="0"/>
              </a:rPr>
              <a:t>T</a:t>
            </a:r>
            <a:r>
              <a:rPr lang="en" sz="3200" dirty="0">
                <a:solidFill>
                  <a:srgbClr val="000000"/>
                </a:solidFill>
                <a:latin typeface="Times New Roman" panose="02020603050405020304" pitchFamily="18" charset="0"/>
                <a:ea typeface="Times New Roman"/>
                <a:cs typeface="Times New Roman" panose="02020603050405020304" pitchFamily="18" charset="0"/>
                <a:sym typeface="Times New Roman"/>
              </a:rPr>
              <a:t>he current mission statement was approved by the college through our shared governance process in August 2020:</a:t>
            </a:r>
            <a:endParaRPr sz="32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152400" indent="0">
              <a:lnSpc>
                <a:spcPct val="98750"/>
              </a:lnSpc>
              <a:spcBef>
                <a:spcPts val="400"/>
              </a:spcBef>
              <a:buClr>
                <a:srgbClr val="000000"/>
              </a:buClr>
              <a:buSzPts val="1200"/>
              <a:buNone/>
            </a:pPr>
            <a:endParaRPr sz="32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152400" indent="0">
              <a:spcBef>
                <a:spcPts val="400"/>
              </a:spcBef>
              <a:buClr>
                <a:srgbClr val="212529"/>
              </a:buClr>
              <a:buSzPts val="1200"/>
              <a:buNone/>
            </a:pPr>
            <a:r>
              <a:rPr lang="en" sz="3200" i="1" dirty="0">
                <a:solidFill>
                  <a:srgbClr val="212529"/>
                </a:solidFill>
                <a:latin typeface="Times New Roman" panose="02020603050405020304" pitchFamily="18" charset="0"/>
                <a:ea typeface="Times New Roman"/>
                <a:cs typeface="Times New Roman" panose="02020603050405020304" pitchFamily="18" charset="0"/>
                <a:sym typeface="Times New Roman"/>
              </a:rPr>
              <a:t>We are a dynamic, student-centered community college that serves the educational, career, job skill, and personal development needs of our community. We provide culturally responsive, revitalizing, and sustaining learning and support services driven by a goal of equity. Building upon students’ strengths and voices, we empower students to achieve their goals and lead us towards an equitable and sustainable world. </a:t>
            </a:r>
            <a:r>
              <a:rPr lang="en" sz="3200" dirty="0">
                <a:solidFill>
                  <a:srgbClr val="212529"/>
                </a:solidFill>
                <a:latin typeface="Times New Roman" panose="02020603050405020304" pitchFamily="18" charset="0"/>
                <a:ea typeface="Times New Roman"/>
                <a:cs typeface="Times New Roman" panose="02020603050405020304" pitchFamily="18" charset="0"/>
                <a:sym typeface="Times New Roman"/>
              </a:rPr>
              <a:t>(Approved by the BOT, June 15, 2021)</a:t>
            </a:r>
            <a:endParaRPr sz="3200" dirty="0">
              <a:solidFill>
                <a:srgbClr val="212529"/>
              </a:solidFill>
              <a:latin typeface="Times New Roman" panose="02020603050405020304" pitchFamily="18" charset="0"/>
              <a:ea typeface="Times New Roman"/>
              <a:cs typeface="Times New Roman" panose="02020603050405020304" pitchFamily="18" charset="0"/>
              <a:sym typeface="Times New Roman"/>
            </a:endParaRPr>
          </a:p>
          <a:p>
            <a:pPr marL="0" marR="152400" indent="0">
              <a:lnSpc>
                <a:spcPct val="98750"/>
              </a:lnSpc>
              <a:spcBef>
                <a:spcPts val="2400"/>
              </a:spcBef>
              <a:buClr>
                <a:srgbClr val="000000"/>
              </a:buClr>
              <a:buSzPts val="1200"/>
              <a:buNone/>
            </a:pPr>
            <a:r>
              <a:rPr lang="en" sz="3200" dirty="0">
                <a:solidFill>
                  <a:srgbClr val="000000"/>
                </a:solidFill>
                <a:latin typeface="Times New Roman" panose="02020603050405020304" pitchFamily="18" charset="0"/>
                <a:ea typeface="Times New Roman"/>
                <a:cs typeface="Times New Roman" panose="02020603050405020304" pitchFamily="18" charset="0"/>
                <a:sym typeface="Times New Roman"/>
              </a:rPr>
              <a:t>The mission statement serves as the foundation for the college’s goal of fostering success through academic excellence, equity, and personal support for all students.</a:t>
            </a:r>
            <a:endParaRPr sz="3200" dirty="0">
              <a:solidFill>
                <a:srgbClr val="212529"/>
              </a:solidFill>
              <a:latin typeface="Times New Roman" panose="02020603050405020304" pitchFamily="18" charset="0"/>
              <a:ea typeface="Times New Roman"/>
              <a:cs typeface="Times New Roman" panose="02020603050405020304" pitchFamily="18" charset="0"/>
              <a:sym typeface="Times New Roman"/>
            </a:endParaRPr>
          </a:p>
        </p:txBody>
      </p:sp>
      <p:sp>
        <p:nvSpPr>
          <p:cNvPr id="4" name="Google Shape;118;p32"/>
          <p:cNvSpPr txBox="1">
            <a:spLocks/>
          </p:cNvSpPr>
          <p:nvPr/>
        </p:nvSpPr>
        <p:spPr>
          <a:xfrm>
            <a:off x="0" y="1755890"/>
            <a:ext cx="18288000" cy="137919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ctr">
              <a:buSzPct val="135000"/>
            </a:pPr>
            <a:r>
              <a:rPr lang="en-US" sz="4000" b="1" dirty="0">
                <a:latin typeface="Times New Roman"/>
                <a:ea typeface="Times New Roman"/>
                <a:cs typeface="Times New Roman"/>
                <a:sym typeface="Times New Roman"/>
              </a:rPr>
              <a:t>Standard I.A Mission</a:t>
            </a:r>
            <a:br>
              <a:rPr lang="en-US" sz="4000" b="1" dirty="0">
                <a:latin typeface="Times New Roman"/>
                <a:ea typeface="Times New Roman"/>
                <a:cs typeface="Times New Roman"/>
                <a:sym typeface="Times New Roman"/>
              </a:rPr>
            </a:br>
            <a:endParaRPr lang="en-US" sz="4000" b="1" dirty="0">
              <a:latin typeface="Times New Roman"/>
              <a:ea typeface="Times New Roman"/>
              <a:cs typeface="Times New Roman"/>
              <a:sym typeface="Times New Roman"/>
            </a:endParaRPr>
          </a:p>
          <a:p>
            <a:pPr>
              <a:buSzPct val="245454"/>
            </a:pPr>
            <a:endParaRPr lang="en-US"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9"/>
        <p:cNvGrpSpPr/>
        <p:nvPr/>
      </p:nvGrpSpPr>
      <p:grpSpPr>
        <a:xfrm>
          <a:off x="0" y="0"/>
          <a:ext cx="0" cy="0"/>
          <a:chOff x="0" y="0"/>
          <a:chExt cx="0" cy="0"/>
        </a:xfrm>
      </p:grpSpPr>
      <p:sp>
        <p:nvSpPr>
          <p:cNvPr id="131" name="Google Shape;131;p34"/>
          <p:cNvSpPr txBox="1"/>
          <p:nvPr/>
        </p:nvSpPr>
        <p:spPr>
          <a:xfrm>
            <a:off x="970940" y="3820420"/>
            <a:ext cx="15561000" cy="4062590"/>
          </a:xfrm>
          <a:prstGeom prst="rect">
            <a:avLst/>
          </a:prstGeom>
          <a:noFill/>
          <a:ln>
            <a:noFill/>
          </a:ln>
        </p:spPr>
        <p:txBody>
          <a:bodyPr spcFirstLastPara="1" wrap="square" lIns="182850" tIns="182850" rIns="182850" bIns="182850" anchor="t" anchorCtr="0">
            <a:spAutoFit/>
          </a:bodyPr>
          <a:lstStyle/>
          <a:p>
            <a:pPr marL="508000" indent="-533400">
              <a:lnSpc>
                <a:spcPct val="150000"/>
              </a:lnSpc>
              <a:buSzPct val="100000"/>
              <a:buFont typeface="Times New Roman"/>
              <a:buChar char="•"/>
            </a:pPr>
            <a:r>
              <a:rPr lang="en" sz="3200" dirty="0">
                <a:latin typeface="Times New Roman"/>
                <a:ea typeface="Times New Roman"/>
                <a:cs typeface="Times New Roman"/>
                <a:sym typeface="Times New Roman"/>
              </a:rPr>
              <a:t>Data used to establish goals</a:t>
            </a:r>
            <a:endParaRPr sz="3200" dirty="0">
              <a:latin typeface="Times New Roman"/>
              <a:ea typeface="Times New Roman"/>
              <a:cs typeface="Times New Roman"/>
              <a:sym typeface="Times New Roman"/>
            </a:endParaRPr>
          </a:p>
          <a:p>
            <a:pPr marL="508000" indent="-533400">
              <a:lnSpc>
                <a:spcPct val="150000"/>
              </a:lnSpc>
              <a:buSzPct val="100000"/>
              <a:buFont typeface="Times New Roman"/>
              <a:buChar char="•"/>
            </a:pPr>
            <a:r>
              <a:rPr lang="en" sz="3200" dirty="0">
                <a:latin typeface="Times New Roman"/>
                <a:ea typeface="Times New Roman"/>
                <a:cs typeface="Times New Roman"/>
                <a:sym typeface="Times New Roman"/>
              </a:rPr>
              <a:t>Comprehensive planning to set areas of focus for work</a:t>
            </a:r>
            <a:endParaRPr sz="3200" dirty="0">
              <a:latin typeface="Times New Roman"/>
              <a:ea typeface="Times New Roman"/>
              <a:cs typeface="Times New Roman"/>
              <a:sym typeface="Times New Roman"/>
            </a:endParaRPr>
          </a:p>
          <a:p>
            <a:pPr marL="508000" indent="-533400">
              <a:lnSpc>
                <a:spcPct val="150000"/>
              </a:lnSpc>
              <a:buSzPct val="100000"/>
              <a:buFont typeface="Times New Roman"/>
              <a:buChar char="•"/>
            </a:pPr>
            <a:r>
              <a:rPr lang="en" sz="3200" dirty="0">
                <a:latin typeface="Times New Roman"/>
                <a:ea typeface="Times New Roman"/>
                <a:cs typeface="Times New Roman"/>
                <a:sym typeface="Times New Roman"/>
              </a:rPr>
              <a:t>Local planning to address established focus areas</a:t>
            </a:r>
            <a:endParaRPr sz="3200" dirty="0">
              <a:latin typeface="Times New Roman"/>
              <a:ea typeface="Times New Roman"/>
              <a:cs typeface="Times New Roman"/>
              <a:sym typeface="Times New Roman"/>
            </a:endParaRPr>
          </a:p>
          <a:p>
            <a:pPr marL="508000" indent="-533400">
              <a:lnSpc>
                <a:spcPct val="150000"/>
              </a:lnSpc>
              <a:buSzPct val="100000"/>
              <a:buFont typeface="Times New Roman"/>
              <a:buChar char="•"/>
            </a:pPr>
            <a:r>
              <a:rPr lang="en" sz="3200" dirty="0">
                <a:latin typeface="Times New Roman"/>
                <a:ea typeface="Times New Roman"/>
                <a:cs typeface="Times New Roman"/>
                <a:sym typeface="Times New Roman"/>
              </a:rPr>
              <a:t>Resource allocation aligned with identified needs</a:t>
            </a:r>
            <a:endParaRPr sz="3200" dirty="0">
              <a:latin typeface="Times New Roman"/>
              <a:ea typeface="Times New Roman"/>
              <a:cs typeface="Times New Roman"/>
              <a:sym typeface="Times New Roman"/>
            </a:endParaRPr>
          </a:p>
          <a:p>
            <a:pPr marL="508000" indent="-533400">
              <a:lnSpc>
                <a:spcPct val="150000"/>
              </a:lnSpc>
              <a:buSzPct val="100000"/>
              <a:buFont typeface="Times New Roman"/>
              <a:buChar char="•"/>
            </a:pPr>
            <a:r>
              <a:rPr lang="en" sz="3200" dirty="0">
                <a:latin typeface="Times New Roman"/>
                <a:ea typeface="Times New Roman"/>
                <a:cs typeface="Times New Roman"/>
                <a:sym typeface="Times New Roman"/>
              </a:rPr>
              <a:t>Assessment of progress towards local and comprehensive goals</a:t>
            </a:r>
            <a:endParaRPr sz="3200" dirty="0">
              <a:latin typeface="Times New Roman"/>
              <a:ea typeface="Times New Roman"/>
              <a:cs typeface="Times New Roman"/>
              <a:sym typeface="Times New Roman"/>
            </a:endParaRPr>
          </a:p>
        </p:txBody>
      </p:sp>
      <p:sp>
        <p:nvSpPr>
          <p:cNvPr id="6" name="Google Shape;118;p32">
            <a:extLst>
              <a:ext uri="{FF2B5EF4-FFF2-40B4-BE49-F238E27FC236}">
                <a16:creationId xmlns:a16="http://schemas.microsoft.com/office/drawing/2014/main" id="{BB233F93-01A9-475A-BE5E-E57D6EA55727}"/>
              </a:ext>
            </a:extLst>
          </p:cNvPr>
          <p:cNvSpPr txBox="1">
            <a:spLocks/>
          </p:cNvSpPr>
          <p:nvPr/>
        </p:nvSpPr>
        <p:spPr>
          <a:xfrm>
            <a:off x="0" y="1755890"/>
            <a:ext cx="18288000" cy="137919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ctr">
              <a:buSzPct val="135000"/>
            </a:pPr>
            <a:r>
              <a:rPr lang="en-US" sz="4000" b="1" dirty="0">
                <a:latin typeface="Times New Roman"/>
                <a:ea typeface="Times New Roman"/>
                <a:cs typeface="Times New Roman"/>
                <a:sym typeface="Times New Roman"/>
              </a:rPr>
              <a:t>Standard I.A Mission</a:t>
            </a:r>
          </a:p>
          <a:p>
            <a:pPr algn="ctr">
              <a:buSzPct val="135000"/>
            </a:pPr>
            <a:r>
              <a:rPr lang="en-US" sz="4000" b="1" dirty="0">
                <a:latin typeface="Times New Roman"/>
                <a:ea typeface="Times New Roman"/>
                <a:cs typeface="Times New Roman"/>
                <a:sym typeface="Times New Roman"/>
              </a:rPr>
              <a:t>Main Points</a:t>
            </a:r>
            <a:br>
              <a:rPr lang="en-US" sz="4000" b="1" dirty="0">
                <a:latin typeface="Times New Roman"/>
                <a:ea typeface="Times New Roman"/>
                <a:cs typeface="Times New Roman"/>
                <a:sym typeface="Times New Roman"/>
              </a:rPr>
            </a:br>
            <a:endParaRPr lang="en-US" sz="4000" b="1" dirty="0">
              <a:latin typeface="Times New Roman"/>
              <a:ea typeface="Times New Roman"/>
              <a:cs typeface="Times New Roman"/>
              <a:sym typeface="Times New Roman"/>
            </a:endParaRPr>
          </a:p>
          <a:p>
            <a:pPr>
              <a:buSzPct val="245454"/>
            </a:pPr>
            <a:endParaRPr lang="en-US"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5"/>
        <p:cNvGrpSpPr/>
        <p:nvPr/>
      </p:nvGrpSpPr>
      <p:grpSpPr>
        <a:xfrm>
          <a:off x="0" y="0"/>
          <a:ext cx="0" cy="0"/>
          <a:chOff x="0" y="0"/>
          <a:chExt cx="0" cy="0"/>
        </a:xfrm>
      </p:grpSpPr>
      <p:sp>
        <p:nvSpPr>
          <p:cNvPr id="139" name="Google Shape;139;p35"/>
          <p:cNvSpPr txBox="1">
            <a:spLocks noGrp="1"/>
          </p:cNvSpPr>
          <p:nvPr>
            <p:ph type="title"/>
          </p:nvPr>
        </p:nvSpPr>
        <p:spPr>
          <a:xfrm>
            <a:off x="-27098" y="1609222"/>
            <a:ext cx="18288000" cy="995400"/>
          </a:xfrm>
          <a:prstGeom prst="rect">
            <a:avLst/>
          </a:prstGeom>
          <a:noFill/>
          <a:ln>
            <a:noFill/>
          </a:ln>
        </p:spPr>
        <p:txBody>
          <a:bodyPr spcFirstLastPara="1" wrap="square" lIns="182850" tIns="182850" rIns="182850" bIns="182850" anchor="t" anchorCtr="0">
            <a:normAutofit/>
          </a:bodyPr>
          <a:lstStyle/>
          <a:p>
            <a:pPr lvl="0" algn="ctr">
              <a:buSzPct val="150000"/>
            </a:pPr>
            <a:r>
              <a:rPr lang="en" sz="4000" b="1" dirty="0">
                <a:latin typeface="Times New Roman" panose="02020603050405020304" pitchFamily="18" charset="0"/>
                <a:cs typeface="Times New Roman" panose="02020603050405020304" pitchFamily="18" charset="0"/>
              </a:rPr>
              <a:t>Standard I.A </a:t>
            </a:r>
            <a:r>
              <a:rPr lang="en" sz="4000" b="1" dirty="0">
                <a:latin typeface="Times New Roman"/>
                <a:ea typeface="Times New Roman"/>
                <a:cs typeface="Times New Roman"/>
                <a:sym typeface="Times New Roman"/>
              </a:rPr>
              <a:t>Mission</a:t>
            </a:r>
            <a:endParaRPr sz="4000" b="1" dirty="0">
              <a:latin typeface="Times New Roman" panose="02020603050405020304" pitchFamily="18" charset="0"/>
              <a:cs typeface="Times New Roman" panose="02020603050405020304" pitchFamily="18" charset="0"/>
            </a:endParaRPr>
          </a:p>
          <a:p>
            <a:pPr>
              <a:buSzPct val="150000"/>
            </a:pPr>
            <a:endParaRPr sz="4000" b="1" dirty="0"/>
          </a:p>
        </p:txBody>
      </p:sp>
      <p:sp>
        <p:nvSpPr>
          <p:cNvPr id="153" name="Google Shape;153;p35"/>
          <p:cNvSpPr txBox="1"/>
          <p:nvPr/>
        </p:nvSpPr>
        <p:spPr>
          <a:xfrm>
            <a:off x="6165600" y="2490654"/>
            <a:ext cx="5956800" cy="553998"/>
          </a:xfrm>
          <a:prstGeom prst="rect">
            <a:avLst/>
          </a:prstGeom>
          <a:solidFill>
            <a:srgbClr val="A80532"/>
          </a:solidFill>
          <a:ln w="9525" cap="flat" cmpd="sng">
            <a:solidFill>
              <a:schemeClr val="dk1"/>
            </a:solidFill>
            <a:prstDash val="solid"/>
            <a:round/>
            <a:headEnd type="none" w="sm" len="sm"/>
            <a:tailEnd type="none" w="sm" len="sm"/>
          </a:ln>
        </p:spPr>
        <p:txBody>
          <a:bodyPr spcFirstLastPara="1" wrap="square" lIns="182850" tIns="0" rIns="182850" bIns="0" anchor="t" anchorCtr="0">
            <a:spAutoFit/>
          </a:bodyPr>
          <a:lstStyle/>
          <a:p>
            <a:pPr algn="ctr"/>
            <a:r>
              <a:rPr lang="en" sz="3600" b="1" dirty="0">
                <a:solidFill>
                  <a:schemeClr val="lt1"/>
                </a:solidFill>
                <a:latin typeface="Times New Roman" panose="02020603050405020304" pitchFamily="18" charset="0"/>
                <a:cs typeface="Times New Roman" panose="02020603050405020304" pitchFamily="18" charset="0"/>
              </a:rPr>
              <a:t>MISSION</a:t>
            </a:r>
            <a:endParaRPr sz="3600" b="1" dirty="0">
              <a:solidFill>
                <a:schemeClr val="lt1"/>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2051568" y="3155657"/>
            <a:ext cx="13859276" cy="6990032"/>
            <a:chOff x="1125432" y="1460234"/>
            <a:chExt cx="6929638" cy="3495016"/>
          </a:xfrm>
        </p:grpSpPr>
        <p:grpSp>
          <p:nvGrpSpPr>
            <p:cNvPr id="136" name="Google Shape;136;p35"/>
            <p:cNvGrpSpPr/>
            <p:nvPr/>
          </p:nvGrpSpPr>
          <p:grpSpPr>
            <a:xfrm flipH="1">
              <a:off x="1866525" y="1780050"/>
              <a:ext cx="3175200" cy="3175200"/>
              <a:chOff x="2820225" y="891450"/>
              <a:chExt cx="3175200" cy="3175200"/>
            </a:xfrm>
          </p:grpSpPr>
          <p:sp>
            <p:nvSpPr>
              <p:cNvPr id="137" name="Google Shape;137;p35"/>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182850" tIns="182850" rIns="182850" bIns="182850" anchor="ctr" anchorCtr="0">
                <a:noAutofit/>
              </a:bodyPr>
              <a:lstStyle/>
              <a:p>
                <a:endParaRPr/>
              </a:p>
            </p:txBody>
          </p:sp>
          <p:sp>
            <p:nvSpPr>
              <p:cNvPr id="138" name="Google Shape;138;p35"/>
              <p:cNvSpPr/>
              <p:nvPr/>
            </p:nvSpPr>
            <p:spPr>
              <a:xfrm rot="10800000">
                <a:off x="3175023" y="1179900"/>
                <a:ext cx="450600" cy="450600"/>
              </a:xfrm>
              <a:prstGeom prst="rtTriangle">
                <a:avLst/>
              </a:prstGeom>
              <a:solidFill>
                <a:srgbClr val="83E3D9"/>
              </a:solidFill>
              <a:ln>
                <a:noFill/>
              </a:ln>
            </p:spPr>
            <p:txBody>
              <a:bodyPr spcFirstLastPara="1" wrap="square" lIns="182850" tIns="182850" rIns="182850" bIns="182850" anchor="ctr" anchorCtr="0">
                <a:noAutofit/>
              </a:bodyPr>
              <a:lstStyle/>
              <a:p>
                <a:endParaRPr/>
              </a:p>
            </p:txBody>
          </p:sp>
        </p:grpSp>
        <p:grpSp>
          <p:nvGrpSpPr>
            <p:cNvPr id="140" name="Google Shape;140;p35"/>
            <p:cNvGrpSpPr/>
            <p:nvPr/>
          </p:nvGrpSpPr>
          <p:grpSpPr>
            <a:xfrm>
              <a:off x="4316850" y="1780050"/>
              <a:ext cx="3175200" cy="3175200"/>
              <a:chOff x="2820225" y="891450"/>
              <a:chExt cx="3175200" cy="3175200"/>
            </a:xfrm>
          </p:grpSpPr>
          <p:sp>
            <p:nvSpPr>
              <p:cNvPr id="141" name="Google Shape;141;p35"/>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182850" tIns="182850" rIns="182850" bIns="182850" anchor="ctr" anchorCtr="0">
                <a:noAutofit/>
              </a:bodyPr>
              <a:lstStyle/>
              <a:p>
                <a:endParaRPr/>
              </a:p>
            </p:txBody>
          </p:sp>
          <p:sp>
            <p:nvSpPr>
              <p:cNvPr id="142" name="Google Shape;142;p35"/>
              <p:cNvSpPr/>
              <p:nvPr/>
            </p:nvSpPr>
            <p:spPr>
              <a:xfrm rot="10800000">
                <a:off x="3175023" y="1179900"/>
                <a:ext cx="450600" cy="450600"/>
              </a:xfrm>
              <a:prstGeom prst="rtTriangle">
                <a:avLst/>
              </a:prstGeom>
              <a:solidFill>
                <a:srgbClr val="83E3D9"/>
              </a:solidFill>
              <a:ln>
                <a:noFill/>
              </a:ln>
            </p:spPr>
            <p:txBody>
              <a:bodyPr spcFirstLastPara="1" wrap="square" lIns="182850" tIns="182850" rIns="182850" bIns="182850" anchor="ctr" anchorCtr="0">
                <a:noAutofit/>
              </a:bodyPr>
              <a:lstStyle/>
              <a:p>
                <a:endParaRPr/>
              </a:p>
            </p:txBody>
          </p:sp>
        </p:grpSp>
        <p:grpSp>
          <p:nvGrpSpPr>
            <p:cNvPr id="143" name="Google Shape;143;p35"/>
            <p:cNvGrpSpPr/>
            <p:nvPr/>
          </p:nvGrpSpPr>
          <p:grpSpPr>
            <a:xfrm>
              <a:off x="6277750" y="2291539"/>
              <a:ext cx="1777320" cy="2144053"/>
              <a:chOff x="4789460" y="1378150"/>
              <a:chExt cx="1603211" cy="1901400"/>
            </a:xfrm>
          </p:grpSpPr>
          <p:sp>
            <p:nvSpPr>
              <p:cNvPr id="144" name="Google Shape;144;p35"/>
              <p:cNvSpPr/>
              <p:nvPr/>
            </p:nvSpPr>
            <p:spPr>
              <a:xfrm>
                <a:off x="4789471" y="1663150"/>
                <a:ext cx="1603200" cy="1616400"/>
              </a:xfrm>
              <a:prstGeom prst="rect">
                <a:avLst/>
              </a:prstGeom>
              <a:solidFill>
                <a:srgbClr val="1B786E"/>
              </a:solidFill>
              <a:ln>
                <a:noFill/>
              </a:ln>
            </p:spPr>
            <p:txBody>
              <a:bodyPr spcFirstLastPara="1" wrap="square" lIns="182850" tIns="182850" rIns="182850" bIns="182850" anchor="t" anchorCtr="0">
                <a:noAutofit/>
              </a:bodyPr>
              <a:lstStyle/>
              <a:p>
                <a:r>
                  <a:rPr lang="en" sz="2400" dirty="0">
                    <a:solidFill>
                      <a:srgbClr val="FFFFFF"/>
                    </a:solidFill>
                    <a:latin typeface="Times New Roman" panose="02020603050405020304" pitchFamily="18" charset="0"/>
                    <a:cs typeface="Times New Roman" panose="02020603050405020304" pitchFamily="18" charset="0"/>
                  </a:rPr>
                  <a:t>SEA, Strong Workforce, Facilities, Technology, Professional Dev Plans</a:t>
                </a:r>
                <a:endParaRPr sz="2400" dirty="0">
                  <a:solidFill>
                    <a:srgbClr val="FFFFFF"/>
                  </a:solidFill>
                  <a:latin typeface="Times New Roman" panose="02020603050405020304" pitchFamily="18" charset="0"/>
                  <a:cs typeface="Times New Roman" panose="02020603050405020304" pitchFamily="18" charset="0"/>
                </a:endParaRPr>
              </a:p>
              <a:p>
                <a:pPr>
                  <a:spcBef>
                    <a:spcPts val="1200"/>
                  </a:spcBef>
                </a:pPr>
                <a:r>
                  <a:rPr lang="en" sz="2400" dirty="0">
                    <a:solidFill>
                      <a:srgbClr val="FFFFFF"/>
                    </a:solidFill>
                    <a:latin typeface="Times New Roman" panose="02020603050405020304" pitchFamily="18" charset="0"/>
                    <a:cs typeface="Times New Roman" panose="02020603050405020304" pitchFamily="18" charset="0"/>
                  </a:rPr>
                  <a:t>Annual Planning Priorities</a:t>
                </a:r>
                <a:endParaRPr sz="2400" dirty="0">
                  <a:solidFill>
                    <a:srgbClr val="FFFFFF"/>
                  </a:solidFill>
                  <a:latin typeface="Times New Roman" panose="02020603050405020304" pitchFamily="18" charset="0"/>
                  <a:cs typeface="Times New Roman" panose="02020603050405020304" pitchFamily="18" charset="0"/>
                </a:endParaRPr>
              </a:p>
              <a:p>
                <a:pPr>
                  <a:spcBef>
                    <a:spcPts val="1200"/>
                  </a:spcBef>
                </a:pPr>
                <a:r>
                  <a:rPr lang="en" sz="2400" dirty="0">
                    <a:solidFill>
                      <a:srgbClr val="FFFFFF"/>
                    </a:solidFill>
                    <a:latin typeface="Times New Roman" panose="02020603050405020304" pitchFamily="18" charset="0"/>
                    <a:cs typeface="Times New Roman" panose="02020603050405020304" pitchFamily="18" charset="0"/>
                  </a:rPr>
                  <a:t>Aligned Resource Allocation</a:t>
                </a:r>
                <a:endParaRPr sz="2400" dirty="0">
                  <a:solidFill>
                    <a:srgbClr val="FFFFFF"/>
                  </a:solidFill>
                  <a:latin typeface="Times New Roman" panose="02020603050405020304" pitchFamily="18" charset="0"/>
                  <a:cs typeface="Times New Roman" panose="02020603050405020304" pitchFamily="18" charset="0"/>
                </a:endParaRPr>
              </a:p>
            </p:txBody>
          </p:sp>
          <p:sp>
            <p:nvSpPr>
              <p:cNvPr id="145" name="Google Shape;145;p35"/>
              <p:cNvSpPr/>
              <p:nvPr/>
            </p:nvSpPr>
            <p:spPr>
              <a:xfrm>
                <a:off x="4789460" y="1378150"/>
                <a:ext cx="1603200" cy="285000"/>
              </a:xfrm>
              <a:prstGeom prst="round1Rect">
                <a:avLst>
                  <a:gd name="adj" fmla="val 50000"/>
                </a:avLst>
              </a:prstGeom>
              <a:solidFill>
                <a:srgbClr val="155B54"/>
              </a:solidFill>
              <a:ln>
                <a:noFill/>
              </a:ln>
            </p:spPr>
            <p:txBody>
              <a:bodyPr spcFirstLastPara="1" wrap="square" lIns="182850" tIns="182850" rIns="182850" bIns="182850" anchor="ctr" anchorCtr="0">
                <a:noAutofit/>
              </a:bodyPr>
              <a:lstStyle/>
              <a:p>
                <a:pPr algn="ctr"/>
                <a:r>
                  <a:rPr lang="en" b="1" dirty="0">
                    <a:solidFill>
                      <a:srgbClr val="FFFFFF"/>
                    </a:solidFill>
                    <a:latin typeface="Times New Roman" panose="02020603050405020304" pitchFamily="18" charset="0"/>
                    <a:cs typeface="Times New Roman" panose="02020603050405020304" pitchFamily="18" charset="0"/>
                  </a:rPr>
                  <a:t>Strategic Planning</a:t>
                </a:r>
                <a:endParaRPr b="1" dirty="0">
                  <a:solidFill>
                    <a:srgbClr val="FFFFFF"/>
                  </a:solidFill>
                  <a:latin typeface="Times New Roman" panose="02020603050405020304" pitchFamily="18" charset="0"/>
                  <a:cs typeface="Times New Roman" panose="02020603050405020304" pitchFamily="18" charset="0"/>
                </a:endParaRPr>
              </a:p>
            </p:txBody>
          </p:sp>
        </p:grpSp>
        <p:sp>
          <p:nvSpPr>
            <p:cNvPr id="146" name="Google Shape;146;p35"/>
            <p:cNvSpPr/>
            <p:nvPr/>
          </p:nvSpPr>
          <p:spPr>
            <a:xfrm>
              <a:off x="3448827" y="1748400"/>
              <a:ext cx="2476200" cy="320100"/>
            </a:xfrm>
            <a:prstGeom prst="round1Rect">
              <a:avLst>
                <a:gd name="adj" fmla="val 0"/>
              </a:avLst>
            </a:prstGeom>
            <a:solidFill>
              <a:srgbClr val="155B54"/>
            </a:solidFill>
            <a:ln>
              <a:noFill/>
            </a:ln>
          </p:spPr>
          <p:txBody>
            <a:bodyPr spcFirstLastPara="1" wrap="square" lIns="182850" tIns="182850" rIns="182850" bIns="182850" anchor="ctr" anchorCtr="0">
              <a:noAutofit/>
            </a:bodyPr>
            <a:lstStyle/>
            <a:p>
              <a:pPr algn="ctr"/>
              <a:r>
                <a:rPr lang="en" sz="3000" b="1" dirty="0">
                  <a:solidFill>
                    <a:srgbClr val="FFFFFF"/>
                  </a:solidFill>
                  <a:latin typeface="Times New Roman" panose="02020603050405020304" pitchFamily="18" charset="0"/>
                  <a:cs typeface="Times New Roman" panose="02020603050405020304" pitchFamily="18" charset="0"/>
                </a:rPr>
                <a:t>Educational Master Plan</a:t>
              </a:r>
              <a:endParaRPr sz="3000" b="1" dirty="0">
                <a:solidFill>
                  <a:srgbClr val="FFFFFF"/>
                </a:solidFill>
                <a:latin typeface="Times New Roman" panose="02020603050405020304" pitchFamily="18" charset="0"/>
                <a:cs typeface="Times New Roman" panose="02020603050405020304" pitchFamily="18" charset="0"/>
              </a:endParaRPr>
            </a:p>
          </p:txBody>
        </p:sp>
        <p:grpSp>
          <p:nvGrpSpPr>
            <p:cNvPr id="147" name="Google Shape;147;p35"/>
            <p:cNvGrpSpPr/>
            <p:nvPr/>
          </p:nvGrpSpPr>
          <p:grpSpPr>
            <a:xfrm>
              <a:off x="3832750" y="2571820"/>
              <a:ext cx="1603256" cy="1838984"/>
              <a:chOff x="-1173426" y="2623477"/>
              <a:chExt cx="1719310" cy="1384048"/>
            </a:xfrm>
          </p:grpSpPr>
          <p:sp>
            <p:nvSpPr>
              <p:cNvPr id="148" name="Google Shape;148;p35"/>
              <p:cNvSpPr/>
              <p:nvPr/>
            </p:nvSpPr>
            <p:spPr>
              <a:xfrm>
                <a:off x="-1173426" y="2875325"/>
                <a:ext cx="1719300" cy="1132200"/>
              </a:xfrm>
              <a:prstGeom prst="rect">
                <a:avLst/>
              </a:prstGeom>
              <a:solidFill>
                <a:srgbClr val="1B786E"/>
              </a:solidFill>
              <a:ln>
                <a:noFill/>
              </a:ln>
            </p:spPr>
            <p:txBody>
              <a:bodyPr spcFirstLastPara="1" wrap="square" lIns="182850" tIns="182850" rIns="182850" bIns="182850" anchor="t" anchorCtr="0">
                <a:noAutofit/>
              </a:bodyPr>
              <a:lstStyle/>
              <a:p>
                <a:pPr>
                  <a:lnSpc>
                    <a:spcPct val="80000"/>
                  </a:lnSpc>
                </a:pPr>
                <a:r>
                  <a:rPr lang="en" sz="2400" dirty="0">
                    <a:solidFill>
                      <a:schemeClr val="lt1"/>
                    </a:solidFill>
                    <a:latin typeface="Times New Roman" panose="02020603050405020304" pitchFamily="18" charset="0"/>
                    <a:cs typeface="Times New Roman" panose="02020603050405020304" pitchFamily="18" charset="0"/>
                  </a:rPr>
                  <a:t>Planning &amp; Resource Allocation for improvement and future needs</a:t>
                </a:r>
                <a:endParaRPr sz="2400" dirty="0">
                  <a:solidFill>
                    <a:schemeClr val="lt1"/>
                  </a:solidFill>
                  <a:latin typeface="Times New Roman" panose="02020603050405020304" pitchFamily="18" charset="0"/>
                  <a:cs typeface="Times New Roman" panose="02020603050405020304" pitchFamily="18" charset="0"/>
                </a:endParaRPr>
              </a:p>
              <a:p>
                <a:pPr>
                  <a:lnSpc>
                    <a:spcPct val="80000"/>
                  </a:lnSpc>
                </a:pPr>
                <a:endParaRPr sz="2400" dirty="0">
                  <a:solidFill>
                    <a:srgbClr val="FFFFFF"/>
                  </a:solidFill>
                  <a:latin typeface="Times New Roman" panose="02020603050405020304" pitchFamily="18" charset="0"/>
                  <a:cs typeface="Times New Roman" panose="02020603050405020304" pitchFamily="18" charset="0"/>
                </a:endParaRPr>
              </a:p>
              <a:p>
                <a:pPr>
                  <a:lnSpc>
                    <a:spcPct val="80000"/>
                  </a:lnSpc>
                </a:pPr>
                <a:r>
                  <a:rPr lang="en" sz="2400" dirty="0">
                    <a:solidFill>
                      <a:srgbClr val="FFFFFF"/>
                    </a:solidFill>
                    <a:latin typeface="Times New Roman" panose="02020603050405020304" pitchFamily="18" charset="0"/>
                    <a:cs typeface="Times New Roman" panose="02020603050405020304" pitchFamily="18" charset="0"/>
                  </a:rPr>
                  <a:t>Student Learning Outcomes - Program and Course Levels</a:t>
                </a:r>
                <a:endParaRPr sz="2400" dirty="0">
                  <a:solidFill>
                    <a:srgbClr val="FFFFFF"/>
                  </a:solidFill>
                  <a:latin typeface="Times New Roman" panose="02020603050405020304" pitchFamily="18" charset="0"/>
                  <a:cs typeface="Times New Roman" panose="02020603050405020304" pitchFamily="18" charset="0"/>
                </a:endParaRPr>
              </a:p>
              <a:p>
                <a:pPr>
                  <a:lnSpc>
                    <a:spcPct val="80000"/>
                  </a:lnSpc>
                  <a:spcBef>
                    <a:spcPts val="1600"/>
                  </a:spcBef>
                </a:pPr>
                <a:r>
                  <a:rPr lang="en" sz="2400" dirty="0">
                    <a:solidFill>
                      <a:srgbClr val="FFFFFF"/>
                    </a:solidFill>
                    <a:latin typeface="Times New Roman" panose="02020603050405020304" pitchFamily="18" charset="0"/>
                    <a:cs typeface="Times New Roman" panose="02020603050405020304" pitchFamily="18" charset="0"/>
                  </a:rPr>
                  <a:t>Assessment</a:t>
                </a:r>
                <a:endParaRPr sz="2400" dirty="0">
                  <a:solidFill>
                    <a:srgbClr val="FFFFFF"/>
                  </a:solidFill>
                  <a:latin typeface="Times New Roman" panose="02020603050405020304" pitchFamily="18" charset="0"/>
                  <a:cs typeface="Times New Roman" panose="02020603050405020304" pitchFamily="18" charset="0"/>
                </a:endParaRPr>
              </a:p>
              <a:p>
                <a:endParaRPr sz="1600" dirty="0">
                  <a:solidFill>
                    <a:srgbClr val="FFFFFF"/>
                  </a:solidFill>
                  <a:latin typeface="Times New Roman" panose="02020603050405020304" pitchFamily="18" charset="0"/>
                  <a:cs typeface="Times New Roman" panose="02020603050405020304" pitchFamily="18" charset="0"/>
                </a:endParaRPr>
              </a:p>
              <a:p>
                <a:pPr>
                  <a:spcBef>
                    <a:spcPts val="2000"/>
                  </a:spcBef>
                  <a:spcAft>
                    <a:spcPts val="2000"/>
                  </a:spcAft>
                </a:pPr>
                <a:endParaRPr sz="1600" dirty="0">
                  <a:solidFill>
                    <a:srgbClr val="FFFFFF"/>
                  </a:solidFill>
                  <a:latin typeface="Times New Roman" panose="02020603050405020304" pitchFamily="18" charset="0"/>
                  <a:cs typeface="Times New Roman" panose="02020603050405020304" pitchFamily="18" charset="0"/>
                </a:endParaRPr>
              </a:p>
            </p:txBody>
          </p:sp>
          <p:sp>
            <p:nvSpPr>
              <p:cNvPr id="149" name="Google Shape;149;p35"/>
              <p:cNvSpPr/>
              <p:nvPr/>
            </p:nvSpPr>
            <p:spPr>
              <a:xfrm>
                <a:off x="-1173416" y="2623477"/>
                <a:ext cx="1719300" cy="251700"/>
              </a:xfrm>
              <a:prstGeom prst="round1Rect">
                <a:avLst>
                  <a:gd name="adj" fmla="val 50000"/>
                </a:avLst>
              </a:prstGeom>
              <a:solidFill>
                <a:srgbClr val="155B54"/>
              </a:solidFill>
              <a:ln>
                <a:noFill/>
              </a:ln>
            </p:spPr>
            <p:txBody>
              <a:bodyPr spcFirstLastPara="1" wrap="square" lIns="182850" tIns="182850" rIns="182850" bIns="182850" anchor="ctr" anchorCtr="0">
                <a:noAutofit/>
              </a:bodyPr>
              <a:lstStyle/>
              <a:p>
                <a:pPr algn="ctr"/>
                <a:r>
                  <a:rPr lang="en" b="1" dirty="0">
                    <a:solidFill>
                      <a:srgbClr val="FFFFFF"/>
                    </a:solidFill>
                    <a:latin typeface="Times New Roman" panose="02020603050405020304" pitchFamily="18" charset="0"/>
                    <a:cs typeface="Times New Roman" panose="02020603050405020304" pitchFamily="18" charset="0"/>
                  </a:rPr>
                  <a:t>Program Review</a:t>
                </a:r>
                <a:endParaRPr b="1" dirty="0">
                  <a:solidFill>
                    <a:srgbClr val="FFFFFF"/>
                  </a:solidFill>
                  <a:latin typeface="Times New Roman" panose="02020603050405020304" pitchFamily="18" charset="0"/>
                  <a:cs typeface="Times New Roman" panose="02020603050405020304" pitchFamily="18" charset="0"/>
                </a:endParaRPr>
              </a:p>
            </p:txBody>
          </p:sp>
        </p:grpSp>
        <p:grpSp>
          <p:nvGrpSpPr>
            <p:cNvPr id="150" name="Google Shape;150;p35"/>
            <p:cNvGrpSpPr/>
            <p:nvPr/>
          </p:nvGrpSpPr>
          <p:grpSpPr>
            <a:xfrm>
              <a:off x="1125432" y="2266751"/>
              <a:ext cx="1965942" cy="1223594"/>
              <a:chOff x="2961475" y="1378200"/>
              <a:chExt cx="1332300" cy="914700"/>
            </a:xfrm>
          </p:grpSpPr>
          <p:sp>
            <p:nvSpPr>
              <p:cNvPr id="151" name="Google Shape;151;p35"/>
              <p:cNvSpPr/>
              <p:nvPr/>
            </p:nvSpPr>
            <p:spPr>
              <a:xfrm>
                <a:off x="2961475" y="1663200"/>
                <a:ext cx="1332300" cy="629700"/>
              </a:xfrm>
              <a:prstGeom prst="rect">
                <a:avLst/>
              </a:prstGeom>
              <a:solidFill>
                <a:srgbClr val="1B786E"/>
              </a:solidFill>
              <a:ln>
                <a:noFill/>
              </a:ln>
            </p:spPr>
            <p:txBody>
              <a:bodyPr spcFirstLastPara="1" wrap="square" lIns="182850" tIns="182850" rIns="182850" bIns="182850" anchor="t" anchorCtr="0">
                <a:noAutofit/>
              </a:bodyPr>
              <a:lstStyle/>
              <a:p>
                <a:r>
                  <a:rPr lang="en" sz="2400" dirty="0">
                    <a:solidFill>
                      <a:srgbClr val="FFFFFF"/>
                    </a:solidFill>
                    <a:latin typeface="Times New Roman" panose="02020603050405020304" pitchFamily="18" charset="0"/>
                    <a:cs typeface="Times New Roman" panose="02020603050405020304" pitchFamily="18" charset="0"/>
                  </a:rPr>
                  <a:t>The knowledge, skills and abilities students will have upon earning their degree or certificate.</a:t>
                </a:r>
                <a:endParaRPr sz="3600" dirty="0">
                  <a:solidFill>
                    <a:srgbClr val="FFFFFF"/>
                  </a:solidFill>
                  <a:latin typeface="Times New Roman" panose="02020603050405020304" pitchFamily="18" charset="0"/>
                  <a:cs typeface="Times New Roman" panose="02020603050405020304" pitchFamily="18" charset="0"/>
                </a:endParaRPr>
              </a:p>
            </p:txBody>
          </p:sp>
          <p:sp>
            <p:nvSpPr>
              <p:cNvPr id="152" name="Google Shape;152;p35"/>
              <p:cNvSpPr/>
              <p:nvPr/>
            </p:nvSpPr>
            <p:spPr>
              <a:xfrm>
                <a:off x="2961475" y="1378200"/>
                <a:ext cx="1332300" cy="285000"/>
              </a:xfrm>
              <a:prstGeom prst="round1Rect">
                <a:avLst>
                  <a:gd name="adj" fmla="val 50000"/>
                </a:avLst>
              </a:prstGeom>
              <a:solidFill>
                <a:srgbClr val="155B54"/>
              </a:solidFill>
              <a:ln>
                <a:noFill/>
              </a:ln>
            </p:spPr>
            <p:txBody>
              <a:bodyPr spcFirstLastPara="1" wrap="square" lIns="182850" tIns="182850" rIns="182850" bIns="182850" anchor="ctr" anchorCtr="0">
                <a:noAutofit/>
              </a:bodyPr>
              <a:lstStyle/>
              <a:p>
                <a:pPr algn="ctr"/>
                <a:r>
                  <a:rPr lang="en" b="1" dirty="0">
                    <a:solidFill>
                      <a:srgbClr val="FFFFFF"/>
                    </a:solidFill>
                    <a:latin typeface="Times New Roman" panose="02020603050405020304" pitchFamily="18" charset="0"/>
                    <a:cs typeface="Times New Roman" panose="02020603050405020304" pitchFamily="18" charset="0"/>
                  </a:rPr>
                  <a:t>Institutional Learning Outcomes</a:t>
                </a:r>
                <a:endParaRPr b="1" dirty="0">
                  <a:solidFill>
                    <a:srgbClr val="FFFFFF"/>
                  </a:solidFill>
                  <a:latin typeface="Times New Roman" panose="02020603050405020304" pitchFamily="18" charset="0"/>
                  <a:cs typeface="Times New Roman" panose="02020603050405020304" pitchFamily="18" charset="0"/>
                </a:endParaRPr>
              </a:p>
            </p:txBody>
          </p:sp>
        </p:grpSp>
        <p:sp>
          <p:nvSpPr>
            <p:cNvPr id="154" name="Google Shape;154;p35"/>
            <p:cNvSpPr/>
            <p:nvPr/>
          </p:nvSpPr>
          <p:spPr>
            <a:xfrm>
              <a:off x="4525248" y="1460234"/>
              <a:ext cx="292800" cy="265500"/>
            </a:xfrm>
            <a:prstGeom prst="downArrow">
              <a:avLst>
                <a:gd name="adj1" fmla="val 50000"/>
                <a:gd name="adj2" fmla="val 50000"/>
              </a:avLst>
            </a:prstGeom>
            <a:solidFill>
              <a:schemeClr val="accent1"/>
            </a:solidFill>
            <a:ln w="9525" cap="flat" cmpd="sng">
              <a:solidFill>
                <a:srgbClr val="115F55"/>
              </a:solidFill>
              <a:prstDash val="solid"/>
              <a:round/>
              <a:headEnd type="none" w="sm" len="sm"/>
              <a:tailEnd type="none" w="sm" len="sm"/>
            </a:ln>
          </p:spPr>
          <p:txBody>
            <a:bodyPr spcFirstLastPara="1" wrap="square" lIns="182850" tIns="182850" rIns="182850" bIns="182850" anchor="ctr" anchorCtr="0">
              <a:noAutofit/>
            </a:bodyPr>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8"/>
        <p:cNvGrpSpPr/>
        <p:nvPr/>
      </p:nvGrpSpPr>
      <p:grpSpPr>
        <a:xfrm>
          <a:off x="0" y="0"/>
          <a:ext cx="0" cy="0"/>
          <a:chOff x="0" y="0"/>
          <a:chExt cx="0" cy="0"/>
        </a:xfrm>
      </p:grpSpPr>
      <p:sp>
        <p:nvSpPr>
          <p:cNvPr id="159" name="Google Shape;159;p36"/>
          <p:cNvSpPr txBox="1">
            <a:spLocks noGrp="1"/>
          </p:cNvSpPr>
          <p:nvPr>
            <p:ph type="title"/>
          </p:nvPr>
        </p:nvSpPr>
        <p:spPr>
          <a:xfrm>
            <a:off x="0" y="1725877"/>
            <a:ext cx="18288000" cy="1645334"/>
          </a:xfrm>
          <a:prstGeom prst="rect">
            <a:avLst/>
          </a:prstGeom>
          <a:noFill/>
          <a:ln>
            <a:noFill/>
          </a:ln>
        </p:spPr>
        <p:txBody>
          <a:bodyPr spcFirstLastPara="1" wrap="square" lIns="182850" tIns="182850" rIns="182850" bIns="182850" anchor="t" anchorCtr="0">
            <a:noAutofit/>
          </a:bodyPr>
          <a:lstStyle/>
          <a:p>
            <a:pPr algn="ctr">
              <a:buSzPct val="133516"/>
            </a:pPr>
            <a:r>
              <a:rPr lang="en" sz="4000" b="1" dirty="0">
                <a:solidFill>
                  <a:schemeClr val="tx1"/>
                </a:solidFill>
                <a:latin typeface="Times New Roman" panose="02020603050405020304" pitchFamily="18" charset="0"/>
                <a:cs typeface="Times New Roman" panose="02020603050405020304" pitchFamily="18" charset="0"/>
              </a:rPr>
              <a:t>Standard I.B Assuring Academic Quality and Institutional Effectiveness</a:t>
            </a:r>
            <a:br>
              <a:rPr lang="en" sz="4000" b="1" dirty="0">
                <a:solidFill>
                  <a:schemeClr val="tx1"/>
                </a:solidFill>
                <a:latin typeface="Times New Roman" panose="02020603050405020304" pitchFamily="18" charset="0"/>
                <a:cs typeface="Times New Roman" panose="02020603050405020304" pitchFamily="18" charset="0"/>
              </a:rPr>
            </a:br>
            <a:r>
              <a:rPr lang="en" sz="4000" b="1" dirty="0">
                <a:solidFill>
                  <a:schemeClr val="tx1"/>
                </a:solidFill>
                <a:latin typeface="Times New Roman" panose="02020603050405020304" pitchFamily="18" charset="0"/>
                <a:cs typeface="Times New Roman" panose="02020603050405020304" pitchFamily="18" charset="0"/>
              </a:rPr>
              <a:t>Main Points</a:t>
            </a:r>
            <a:endParaRPr sz="4000" b="1" dirty="0">
              <a:solidFill>
                <a:schemeClr val="tx1"/>
              </a:solidFill>
              <a:latin typeface="Times New Roman" panose="02020603050405020304" pitchFamily="18" charset="0"/>
              <a:cs typeface="Times New Roman" panose="02020603050405020304" pitchFamily="18" charset="0"/>
            </a:endParaRPr>
          </a:p>
          <a:p>
            <a:pPr algn="ctr">
              <a:buSzPct val="141279"/>
            </a:pPr>
            <a:r>
              <a:rPr lang="en" sz="4000" dirty="0">
                <a:solidFill>
                  <a:schemeClr val="tx1"/>
                </a:solidFill>
                <a:uFill>
                  <a:noFill/>
                </a:uFill>
                <a:latin typeface="Times New Roman" panose="02020603050405020304" pitchFamily="18" charset="0"/>
                <a:ea typeface="Times New Roman"/>
                <a:cs typeface="Times New Roman" panose="02020603050405020304" pitchFamily="18" charset="0"/>
                <a:sym typeface="Times New Roman"/>
                <a:hlinkClick r:id="rId4"/>
              </a:rPr>
              <a:t>	</a:t>
            </a:r>
            <a:endParaRPr sz="4000" dirty="0">
              <a:solidFill>
                <a:schemeClr val="tx1"/>
              </a:solidFill>
              <a:latin typeface="Times New Roman" panose="02020603050405020304" pitchFamily="18" charset="0"/>
              <a:cs typeface="Times New Roman" panose="02020603050405020304" pitchFamily="18" charset="0"/>
            </a:endParaRPr>
          </a:p>
        </p:txBody>
      </p:sp>
      <p:sp>
        <p:nvSpPr>
          <p:cNvPr id="160" name="Google Shape;160;p36"/>
          <p:cNvSpPr txBox="1">
            <a:spLocks noGrp="1"/>
          </p:cNvSpPr>
          <p:nvPr>
            <p:ph type="body" idx="1"/>
          </p:nvPr>
        </p:nvSpPr>
        <p:spPr>
          <a:xfrm>
            <a:off x="888273" y="3122021"/>
            <a:ext cx="16511453" cy="7067369"/>
          </a:xfrm>
          <a:prstGeom prst="rect">
            <a:avLst/>
          </a:prstGeom>
          <a:noFill/>
          <a:ln>
            <a:noFill/>
          </a:ln>
        </p:spPr>
        <p:txBody>
          <a:bodyPr spcFirstLastPara="1" wrap="square" lIns="182850" tIns="182850" rIns="182850" bIns="182850" anchor="t" anchorCtr="0">
            <a:noAutofit/>
          </a:bodyPr>
          <a:lstStyle/>
          <a:p>
            <a:pPr marL="0" marR="203194" indent="0">
              <a:lnSpc>
                <a:spcPct val="98750"/>
              </a:lnSpc>
              <a:buNone/>
            </a:pPr>
            <a:r>
              <a:rPr lang="en-US" sz="3200" dirty="0">
                <a:solidFill>
                  <a:srgbClr val="000000"/>
                </a:solidFill>
                <a:latin typeface="Times New Roman" panose="02020603050405020304" pitchFamily="18" charset="0"/>
                <a:ea typeface="Raleway"/>
                <a:cs typeface="Times New Roman" panose="02020603050405020304" pitchFamily="18" charset="0"/>
                <a:sym typeface="Raleway"/>
              </a:rPr>
              <a:t>Nine Standards that address the assurance of academic quality, institutional effectiveness, and continuous improvement of student learning, equity, and achievement. </a:t>
            </a:r>
          </a:p>
          <a:p>
            <a:pPr marL="0" marR="203194" indent="0">
              <a:lnSpc>
                <a:spcPct val="50000"/>
              </a:lnSpc>
              <a:buNone/>
            </a:pPr>
            <a:endParaRPr lang="en" sz="3200" dirty="0">
              <a:solidFill>
                <a:srgbClr val="000000"/>
              </a:solidFill>
              <a:latin typeface="Times New Roman" panose="02020603050405020304" pitchFamily="18" charset="0"/>
              <a:cs typeface="Times New Roman" panose="02020603050405020304" pitchFamily="18" charset="0"/>
            </a:endParaRPr>
          </a:p>
          <a:p>
            <a:pPr marR="152400" indent="-622300">
              <a:spcAft>
                <a:spcPts val="1200"/>
              </a:spcAft>
              <a:buClr>
                <a:srgbClr val="000000"/>
              </a:buClr>
              <a:buSzPct val="100000"/>
            </a:pPr>
            <a:r>
              <a:rPr lang="en" sz="2800" dirty="0">
                <a:solidFill>
                  <a:srgbClr val="000000"/>
                </a:solidFill>
                <a:latin typeface="Times New Roman" panose="02020603050405020304" pitchFamily="18" charset="0"/>
                <a:cs typeface="Times New Roman" panose="02020603050405020304" pitchFamily="18" charset="0"/>
              </a:rPr>
              <a:t>Processes for </a:t>
            </a:r>
            <a:r>
              <a:rPr lang="en" sz="2800" b="1" dirty="0">
                <a:solidFill>
                  <a:srgbClr val="000000"/>
                </a:solidFill>
                <a:latin typeface="Times New Roman" panose="02020603050405020304" pitchFamily="18" charset="0"/>
                <a:cs typeface="Times New Roman" panose="02020603050405020304" pitchFamily="18" charset="0"/>
              </a:rPr>
              <a:t>collegial dialogue </a:t>
            </a:r>
            <a:r>
              <a:rPr lang="en" sz="2800" dirty="0">
                <a:solidFill>
                  <a:srgbClr val="000000"/>
                </a:solidFill>
                <a:latin typeface="Times New Roman" panose="02020603050405020304" pitchFamily="18" charset="0"/>
                <a:cs typeface="Times New Roman" panose="02020603050405020304" pitchFamily="18" charset="0"/>
              </a:rPr>
              <a:t>and engagement of stakeholders in cycles of continuous improvement</a:t>
            </a:r>
          </a:p>
          <a:p>
            <a:pPr marR="152400" indent="-622300">
              <a:spcBef>
                <a:spcPts val="0"/>
              </a:spcBef>
              <a:spcAft>
                <a:spcPts val="1200"/>
              </a:spcAft>
              <a:buClr>
                <a:srgbClr val="000000"/>
              </a:buClr>
              <a:buSzPct val="100000"/>
            </a:pPr>
            <a:r>
              <a:rPr lang="en" sz="2800" dirty="0">
                <a:solidFill>
                  <a:srgbClr val="000000"/>
                </a:solidFill>
                <a:latin typeface="Times New Roman" panose="02020603050405020304" pitchFamily="18" charset="0"/>
                <a:cs typeface="Times New Roman" panose="02020603050405020304" pitchFamily="18" charset="0"/>
              </a:rPr>
              <a:t>Use of </a:t>
            </a:r>
            <a:r>
              <a:rPr lang="en" sz="2800" b="1" dirty="0">
                <a:solidFill>
                  <a:srgbClr val="000000"/>
                </a:solidFill>
                <a:latin typeface="Times New Roman" panose="02020603050405020304" pitchFamily="18" charset="0"/>
                <a:cs typeface="Times New Roman" panose="02020603050405020304" pitchFamily="18" charset="0"/>
              </a:rPr>
              <a:t>assessment data and institutional processe</a:t>
            </a:r>
            <a:r>
              <a:rPr lang="en" sz="2800" dirty="0">
                <a:solidFill>
                  <a:srgbClr val="000000"/>
                </a:solidFill>
                <a:latin typeface="Times New Roman" panose="02020603050405020304" pitchFamily="18" charset="0"/>
                <a:cs typeface="Times New Roman" panose="02020603050405020304" pitchFamily="18" charset="0"/>
              </a:rPr>
              <a:t>s for evaluating academic quality, and student learning, equity, and achievement appropriate to college mission</a:t>
            </a:r>
          </a:p>
          <a:p>
            <a:pPr marR="152400" indent="-622300">
              <a:spcBef>
                <a:spcPts val="0"/>
              </a:spcBef>
              <a:spcAft>
                <a:spcPts val="1200"/>
              </a:spcAft>
              <a:buClr>
                <a:srgbClr val="000000"/>
              </a:buClr>
              <a:buSzPct val="100000"/>
            </a:pPr>
            <a:r>
              <a:rPr lang="en" sz="2800" dirty="0">
                <a:solidFill>
                  <a:srgbClr val="000000"/>
                </a:solidFill>
                <a:latin typeface="Times New Roman" panose="02020603050405020304" pitchFamily="18" charset="0"/>
                <a:cs typeface="Times New Roman" panose="02020603050405020304" pitchFamily="18" charset="0"/>
              </a:rPr>
              <a:t>Addressing equitable achievement through </a:t>
            </a:r>
            <a:r>
              <a:rPr lang="en" sz="2800" b="1" dirty="0">
                <a:solidFill>
                  <a:srgbClr val="000000"/>
                </a:solidFill>
                <a:latin typeface="Times New Roman" panose="02020603050405020304" pitchFamily="18" charset="0"/>
                <a:cs typeface="Times New Roman" panose="02020603050405020304" pitchFamily="18" charset="0"/>
              </a:rPr>
              <a:t>disaggregating and analyzing student learning outcomes and achievement </a:t>
            </a:r>
            <a:r>
              <a:rPr lang="en" sz="2800" dirty="0">
                <a:solidFill>
                  <a:srgbClr val="000000"/>
                </a:solidFill>
                <a:latin typeface="Times New Roman" panose="02020603050405020304" pitchFamily="18" charset="0"/>
                <a:cs typeface="Times New Roman" panose="02020603050405020304" pitchFamily="18" charset="0"/>
              </a:rPr>
              <a:t>for subpopulations of students</a:t>
            </a:r>
          </a:p>
          <a:p>
            <a:pPr marR="152400" indent="-622300">
              <a:spcBef>
                <a:spcPts val="0"/>
              </a:spcBef>
              <a:spcAft>
                <a:spcPts val="1200"/>
              </a:spcAft>
              <a:buClr>
                <a:srgbClr val="000000"/>
              </a:buClr>
              <a:buSzPct val="100000"/>
            </a:pPr>
            <a:r>
              <a:rPr lang="en" sz="2800" dirty="0">
                <a:solidFill>
                  <a:srgbClr val="000000"/>
                </a:solidFill>
                <a:latin typeface="Times New Roman" panose="02020603050405020304" pitchFamily="18" charset="0"/>
                <a:cs typeface="Times New Roman" panose="02020603050405020304" pitchFamily="18" charset="0"/>
              </a:rPr>
              <a:t>Systemic evaluation of policies, instructional programs, and learning support services and </a:t>
            </a:r>
            <a:r>
              <a:rPr lang="en" sz="2800" b="1" dirty="0">
                <a:solidFill>
                  <a:srgbClr val="000000"/>
                </a:solidFill>
                <a:latin typeface="Times New Roman" panose="02020603050405020304" pitchFamily="18" charset="0"/>
                <a:cs typeface="Times New Roman" panose="02020603050405020304" pitchFamily="18" charset="0"/>
              </a:rPr>
              <a:t>implementing strategies to address disproportionate impact</a:t>
            </a:r>
          </a:p>
          <a:p>
            <a:pPr marR="152400" indent="-622300">
              <a:spcBef>
                <a:spcPts val="0"/>
              </a:spcBef>
              <a:spcAft>
                <a:spcPts val="1200"/>
              </a:spcAft>
              <a:buClr>
                <a:srgbClr val="000000"/>
              </a:buClr>
              <a:buSzPct val="100000"/>
            </a:pPr>
            <a:r>
              <a:rPr lang="en" sz="2800" b="1" dirty="0">
                <a:solidFill>
                  <a:srgbClr val="000000"/>
                </a:solidFill>
                <a:latin typeface="Times New Roman" panose="02020603050405020304" pitchFamily="18" charset="0"/>
                <a:cs typeface="Times New Roman" panose="02020603050405020304" pitchFamily="18" charset="0"/>
              </a:rPr>
              <a:t>Integration of program review</a:t>
            </a:r>
            <a:r>
              <a:rPr lang="en" sz="2800" dirty="0">
                <a:solidFill>
                  <a:srgbClr val="000000"/>
                </a:solidFill>
                <a:latin typeface="Times New Roman" panose="02020603050405020304" pitchFamily="18" charset="0"/>
                <a:cs typeface="Times New Roman" panose="02020603050405020304" pitchFamily="18" charset="0"/>
              </a:rPr>
              <a:t> to align resource allocations into a comprehensive process that leads to accomplishment of mission and improvement of institutional effectiveness and academic quality</a:t>
            </a:r>
            <a:endParaRPr sz="2800" dirty="0">
              <a:solidFill>
                <a:srgbClr val="000000"/>
              </a:solidFill>
              <a:latin typeface="Times New Roman" panose="02020603050405020304" pitchFamily="18" charset="0"/>
              <a:cs typeface="Times New Roman" panose="02020603050405020304" pitchFamily="18" charset="0"/>
            </a:endParaRPr>
          </a:p>
          <a:p>
            <a:pPr marL="508000" marR="152400" indent="0">
              <a:spcBef>
                <a:spcPts val="200"/>
              </a:spcBef>
              <a:buSzPts val="1200"/>
              <a:buNone/>
            </a:pPr>
            <a:endParaRPr sz="28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4"/>
        <p:cNvGrpSpPr/>
        <p:nvPr/>
      </p:nvGrpSpPr>
      <p:grpSpPr>
        <a:xfrm>
          <a:off x="0" y="0"/>
          <a:ext cx="0" cy="0"/>
          <a:chOff x="0" y="0"/>
          <a:chExt cx="0" cy="0"/>
        </a:xfrm>
      </p:grpSpPr>
      <p:sp>
        <p:nvSpPr>
          <p:cNvPr id="165" name="Google Shape;165;p37"/>
          <p:cNvSpPr txBox="1">
            <a:spLocks noGrp="1"/>
          </p:cNvSpPr>
          <p:nvPr>
            <p:ph type="title"/>
          </p:nvPr>
        </p:nvSpPr>
        <p:spPr>
          <a:xfrm>
            <a:off x="785500" y="1726699"/>
            <a:ext cx="16708200" cy="1714800"/>
          </a:xfrm>
          <a:prstGeom prst="rect">
            <a:avLst/>
          </a:prstGeom>
          <a:noFill/>
          <a:ln>
            <a:noFill/>
          </a:ln>
        </p:spPr>
        <p:txBody>
          <a:bodyPr spcFirstLastPara="1" wrap="square" lIns="182850" tIns="182850" rIns="182850" bIns="182850" anchor="t" anchorCtr="0">
            <a:normAutofit/>
          </a:bodyPr>
          <a:lstStyle/>
          <a:p>
            <a:pPr lvl="0" algn="ctr">
              <a:buSzPct val="150000"/>
            </a:pPr>
            <a:r>
              <a:rPr lang="en" sz="4000" b="1" dirty="0">
                <a:solidFill>
                  <a:schemeClr val="tx1"/>
                </a:solidFill>
                <a:latin typeface="Times New Roman" panose="02020603050405020304" pitchFamily="18" charset="0"/>
                <a:cs typeface="Times New Roman" panose="02020603050405020304" pitchFamily="18" charset="0"/>
              </a:rPr>
              <a:t>Standard I.B Assuring Academic Quality and Institutional Effectiveness</a:t>
            </a:r>
            <a:br>
              <a:rPr lang="en" sz="4000" b="1" dirty="0">
                <a:solidFill>
                  <a:schemeClr val="tx1"/>
                </a:solidFill>
                <a:latin typeface="Times New Roman" panose="02020603050405020304" pitchFamily="18" charset="0"/>
                <a:cs typeface="Times New Roman" panose="02020603050405020304" pitchFamily="18" charset="0"/>
              </a:rPr>
            </a:br>
            <a:r>
              <a:rPr lang="en" sz="4000" b="1" dirty="0">
                <a:solidFill>
                  <a:schemeClr val="tx1"/>
                </a:solidFill>
                <a:latin typeface="Times New Roman" panose="02020603050405020304" pitchFamily="18" charset="0"/>
                <a:cs typeface="Times New Roman" panose="02020603050405020304" pitchFamily="18" charset="0"/>
              </a:rPr>
              <a:t>Key Processes</a:t>
            </a:r>
            <a:r>
              <a:rPr lang="en" sz="4000" dirty="0">
                <a:uFill>
                  <a:noFill/>
                </a:uFill>
                <a:latin typeface="Times New Roman"/>
                <a:ea typeface="Times New Roman"/>
                <a:cs typeface="Times New Roman"/>
                <a:sym typeface="Times New Roman"/>
                <a:hlinkClick r:id="rId4"/>
              </a:rPr>
              <a:t>	</a:t>
            </a:r>
            <a:endParaRPr sz="4000" b="1" dirty="0"/>
          </a:p>
          <a:p>
            <a:pPr algn="ctr">
              <a:buSzPct val="150000"/>
            </a:pPr>
            <a:endParaRPr sz="4000" b="1" dirty="0"/>
          </a:p>
        </p:txBody>
      </p:sp>
      <p:sp>
        <p:nvSpPr>
          <p:cNvPr id="5" name="Text Placeholder 4"/>
          <p:cNvSpPr>
            <a:spLocks noGrp="1"/>
          </p:cNvSpPr>
          <p:nvPr>
            <p:ph type="body" idx="1"/>
          </p:nvPr>
        </p:nvSpPr>
        <p:spPr>
          <a:xfrm>
            <a:off x="785500" y="3994131"/>
            <a:ext cx="16708200" cy="5876398"/>
          </a:xfrm>
        </p:spPr>
        <p:txBody>
          <a:bodyPr/>
          <a:lstStyle/>
          <a:p>
            <a:pPr marL="279400" indent="0">
              <a:buNone/>
            </a:pPr>
            <a:r>
              <a:rPr lang="en-US" sz="3200" dirty="0">
                <a:latin typeface="Times New Roman" panose="02020603050405020304" pitchFamily="18" charset="0"/>
                <a:cs typeface="Times New Roman" panose="02020603050405020304" pitchFamily="18" charset="0"/>
              </a:rPr>
              <a:t>Discussed in the Standard, largely around committees within our shared governance model: </a:t>
            </a:r>
          </a:p>
          <a:p>
            <a:pPr lvl="0">
              <a:buSzPct val="100000"/>
            </a:pPr>
            <a:r>
              <a:rPr lang="en-US" sz="3200" dirty="0">
                <a:latin typeface="Times New Roman" panose="02020603050405020304" pitchFamily="18" charset="0"/>
                <a:cs typeface="Times New Roman" panose="02020603050405020304" pitchFamily="18" charset="0"/>
              </a:rPr>
              <a:t>Outcome Assessment Committee (OAC) </a:t>
            </a:r>
          </a:p>
          <a:p>
            <a:pPr lvl="0">
              <a:buSzPct val="100000"/>
            </a:pPr>
            <a:r>
              <a:rPr lang="en-US" sz="3200" dirty="0">
                <a:latin typeface="Times New Roman" panose="02020603050405020304" pitchFamily="18" charset="0"/>
                <a:cs typeface="Times New Roman" panose="02020603050405020304" pitchFamily="18" charset="0"/>
              </a:rPr>
              <a:t>Curriculum Committee </a:t>
            </a:r>
          </a:p>
          <a:p>
            <a:pPr lvl="0">
              <a:buSzPct val="100000"/>
            </a:pPr>
            <a:r>
              <a:rPr lang="en-US" sz="3200" dirty="0">
                <a:latin typeface="Times New Roman" panose="02020603050405020304" pitchFamily="18" charset="0"/>
                <a:cs typeface="Times New Roman" panose="02020603050405020304" pitchFamily="18" charset="0"/>
              </a:rPr>
              <a:t>Program Area Review (PAR) </a:t>
            </a:r>
          </a:p>
          <a:p>
            <a:pPr lvl="0">
              <a:buSzPct val="100000"/>
            </a:pPr>
            <a:r>
              <a:rPr lang="en-US" sz="3200" dirty="0">
                <a:latin typeface="Times New Roman" panose="02020603050405020304" pitchFamily="18" charset="0"/>
                <a:cs typeface="Times New Roman" panose="02020603050405020304" pitchFamily="18" charset="0"/>
              </a:rPr>
              <a:t>Student Access Success Equity (SASE) </a:t>
            </a:r>
          </a:p>
          <a:p>
            <a:pPr lvl="0">
              <a:buSzPct val="100000"/>
            </a:pPr>
            <a:r>
              <a:rPr lang="en-US" sz="3200" dirty="0">
                <a:latin typeface="Times New Roman" panose="02020603050405020304" pitchFamily="18" charset="0"/>
                <a:cs typeface="Times New Roman" panose="02020603050405020304" pitchFamily="18" charset="0"/>
              </a:rPr>
              <a:t>Presidential Task Force - Black Excellence Collective (BEC) 10x10 </a:t>
            </a:r>
          </a:p>
          <a:p>
            <a:pPr lvl="0">
              <a:buSzPct val="100000"/>
            </a:pPr>
            <a:r>
              <a:rPr lang="en-US" sz="3200" dirty="0">
                <a:latin typeface="Times New Roman" panose="02020603050405020304" pitchFamily="18" charset="0"/>
                <a:cs typeface="Times New Roman" panose="02020603050405020304" pitchFamily="18" charset="0"/>
              </a:rPr>
              <a:t>Planning Resource Allocation Committee (PRAC)</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0"/>
        <p:cNvGrpSpPr/>
        <p:nvPr/>
      </p:nvGrpSpPr>
      <p:grpSpPr>
        <a:xfrm>
          <a:off x="0" y="0"/>
          <a:ext cx="0" cy="0"/>
          <a:chOff x="0" y="0"/>
          <a:chExt cx="0" cy="0"/>
        </a:xfrm>
      </p:grpSpPr>
      <p:sp>
        <p:nvSpPr>
          <p:cNvPr id="171" name="Google Shape;171;p38"/>
          <p:cNvSpPr txBox="1">
            <a:spLocks noGrp="1"/>
          </p:cNvSpPr>
          <p:nvPr>
            <p:ph type="title"/>
          </p:nvPr>
        </p:nvSpPr>
        <p:spPr>
          <a:xfrm>
            <a:off x="-25706" y="1748853"/>
            <a:ext cx="18339412" cy="1756192"/>
          </a:xfrm>
          <a:prstGeom prst="rect">
            <a:avLst/>
          </a:prstGeom>
          <a:noFill/>
          <a:ln>
            <a:noFill/>
          </a:ln>
        </p:spPr>
        <p:txBody>
          <a:bodyPr spcFirstLastPara="1" wrap="square" lIns="182850" tIns="182850" rIns="182850" bIns="182850" anchor="t" anchorCtr="0">
            <a:noAutofit/>
          </a:bodyPr>
          <a:lstStyle/>
          <a:p>
            <a:pPr lvl="0" algn="ctr">
              <a:buSzPts val="2700"/>
            </a:pPr>
            <a:r>
              <a:rPr lang="en" sz="4000" b="1" dirty="0">
                <a:solidFill>
                  <a:schemeClr val="tx1"/>
                </a:solidFill>
                <a:latin typeface="Times New Roman" panose="02020603050405020304" pitchFamily="18" charset="0"/>
                <a:cs typeface="Times New Roman" panose="02020603050405020304" pitchFamily="18" charset="0"/>
              </a:rPr>
              <a:t>Standard I.B Assuring Academic Quality and Institutional Effectiveness </a:t>
            </a:r>
            <a:br>
              <a:rPr lang="en" sz="4000" b="1" dirty="0">
                <a:solidFill>
                  <a:schemeClr val="tx1"/>
                </a:solidFill>
                <a:latin typeface="Times New Roman" panose="02020603050405020304" pitchFamily="18" charset="0"/>
                <a:cs typeface="Times New Roman" panose="02020603050405020304" pitchFamily="18" charset="0"/>
              </a:rPr>
            </a:br>
            <a:r>
              <a:rPr lang="en" sz="4000" b="1" dirty="0">
                <a:solidFill>
                  <a:schemeClr val="tx1"/>
                </a:solidFill>
                <a:latin typeface="Times New Roman" panose="02020603050405020304" pitchFamily="18" charset="0"/>
                <a:cs typeface="Times New Roman" panose="02020603050405020304" pitchFamily="18" charset="0"/>
              </a:rPr>
              <a:t>Key Evidence</a:t>
            </a:r>
            <a:r>
              <a:rPr lang="en" sz="4000" dirty="0">
                <a:uFill>
                  <a:noFill/>
                </a:uFill>
                <a:latin typeface="Times New Roman"/>
                <a:ea typeface="Times New Roman"/>
                <a:cs typeface="Times New Roman"/>
                <a:sym typeface="Times New Roman"/>
                <a:hlinkClick r:id="rId4"/>
              </a:rPr>
              <a:t>	</a:t>
            </a:r>
            <a:endParaRPr sz="4000" b="1" dirty="0"/>
          </a:p>
        </p:txBody>
      </p:sp>
      <p:sp>
        <p:nvSpPr>
          <p:cNvPr id="172" name="Google Shape;172;p38"/>
          <p:cNvSpPr txBox="1">
            <a:spLocks noGrp="1"/>
          </p:cNvSpPr>
          <p:nvPr>
            <p:ph type="body" idx="1"/>
          </p:nvPr>
        </p:nvSpPr>
        <p:spPr>
          <a:xfrm>
            <a:off x="901337" y="3400542"/>
            <a:ext cx="16642080" cy="6370476"/>
          </a:xfrm>
          <a:prstGeom prst="rect">
            <a:avLst/>
          </a:prstGeom>
          <a:noFill/>
          <a:ln>
            <a:noFill/>
          </a:ln>
        </p:spPr>
        <p:txBody>
          <a:bodyPr spcFirstLastPara="1" wrap="square" lIns="182850" tIns="182850" rIns="182850" bIns="182850" anchor="t" anchorCtr="0">
            <a:noAutofit/>
          </a:bodyPr>
          <a:lstStyle/>
          <a:p>
            <a:pPr marL="457200" marR="152400" indent="-457200">
              <a:spcBef>
                <a:spcPts val="1200"/>
              </a:spcBef>
              <a:buClr>
                <a:srgbClr val="000000"/>
              </a:buClr>
              <a:buSzPct val="100000"/>
            </a:pPr>
            <a:r>
              <a:rPr lang="en" sz="3200" dirty="0">
                <a:solidFill>
                  <a:srgbClr val="000000"/>
                </a:solidFill>
                <a:latin typeface="Times New Roman" panose="02020603050405020304" pitchFamily="18" charset="0"/>
                <a:cs typeface="Times New Roman" panose="02020603050405020304" pitchFamily="18" charset="0"/>
              </a:rPr>
              <a:t>IEPI Revised Chabot College Shared Governance and Collegial Consultation Process</a:t>
            </a:r>
            <a:endParaRPr sz="3200" dirty="0">
              <a:solidFill>
                <a:srgbClr val="000000"/>
              </a:solidFill>
              <a:latin typeface="Times New Roman" panose="02020603050405020304" pitchFamily="18" charset="0"/>
              <a:cs typeface="Times New Roman" panose="02020603050405020304" pitchFamily="18" charset="0"/>
            </a:endParaRPr>
          </a:p>
          <a:p>
            <a:pPr marL="457200" marR="152400" indent="-457200">
              <a:spcBef>
                <a:spcPts val="1200"/>
              </a:spcBef>
              <a:buClr>
                <a:srgbClr val="000000"/>
              </a:buClr>
              <a:buSzPct val="100000"/>
            </a:pPr>
            <a:r>
              <a:rPr lang="en" sz="3200" dirty="0">
                <a:solidFill>
                  <a:srgbClr val="000000"/>
                </a:solidFill>
                <a:latin typeface="Times New Roman" panose="02020603050405020304" pitchFamily="18" charset="0"/>
                <a:cs typeface="Times New Roman" panose="02020603050405020304" pitchFamily="18" charset="0"/>
              </a:rPr>
              <a:t>Student Equity &amp; Achievement (SEA) and Student Equity website (SEA Equity Plan)</a:t>
            </a:r>
            <a:endParaRPr sz="3200" dirty="0">
              <a:solidFill>
                <a:srgbClr val="000000"/>
              </a:solidFill>
              <a:latin typeface="Times New Roman" panose="02020603050405020304" pitchFamily="18" charset="0"/>
              <a:cs typeface="Times New Roman" panose="02020603050405020304" pitchFamily="18" charset="0"/>
            </a:endParaRPr>
          </a:p>
          <a:p>
            <a:pPr marL="457200" marR="152400" indent="-457200">
              <a:spcBef>
                <a:spcPts val="1200"/>
              </a:spcBef>
              <a:buClr>
                <a:srgbClr val="000000"/>
              </a:buClr>
              <a:buSzPct val="100000"/>
            </a:pPr>
            <a:r>
              <a:rPr lang="en" sz="3200" dirty="0">
                <a:solidFill>
                  <a:srgbClr val="000000"/>
                </a:solidFill>
                <a:latin typeface="Times New Roman" panose="02020603050405020304" pitchFamily="18" charset="0"/>
                <a:cs typeface="Times New Roman" panose="02020603050405020304" pitchFamily="18" charset="0"/>
              </a:rPr>
              <a:t>SLOs on OAC webpage</a:t>
            </a:r>
            <a:endParaRPr sz="3200" dirty="0">
              <a:solidFill>
                <a:srgbClr val="000000"/>
              </a:solidFill>
              <a:latin typeface="Times New Roman" panose="02020603050405020304" pitchFamily="18" charset="0"/>
              <a:cs typeface="Times New Roman" panose="02020603050405020304" pitchFamily="18" charset="0"/>
            </a:endParaRPr>
          </a:p>
          <a:p>
            <a:pPr marL="457200" marR="152400" indent="-457200">
              <a:spcBef>
                <a:spcPts val="1200"/>
              </a:spcBef>
              <a:buClr>
                <a:srgbClr val="000000"/>
              </a:buClr>
              <a:buSzPct val="100000"/>
            </a:pPr>
            <a:r>
              <a:rPr lang="en" sz="3200" dirty="0">
                <a:solidFill>
                  <a:srgbClr val="000000"/>
                </a:solidFill>
                <a:latin typeface="Times New Roman" panose="02020603050405020304" pitchFamily="18" charset="0"/>
                <a:cs typeface="Times New Roman" panose="02020603050405020304" pitchFamily="18" charset="0"/>
              </a:rPr>
              <a:t>PAR Website and Program Application</a:t>
            </a:r>
            <a:endParaRPr sz="3200" dirty="0">
              <a:solidFill>
                <a:srgbClr val="000000"/>
              </a:solidFill>
              <a:latin typeface="Times New Roman" panose="02020603050405020304" pitchFamily="18" charset="0"/>
              <a:cs typeface="Times New Roman" panose="02020603050405020304" pitchFamily="18" charset="0"/>
            </a:endParaRPr>
          </a:p>
          <a:p>
            <a:pPr marL="457200" marR="152400" indent="-457200">
              <a:spcBef>
                <a:spcPts val="1200"/>
              </a:spcBef>
              <a:buClr>
                <a:srgbClr val="000000"/>
              </a:buClr>
              <a:buSzPct val="100000"/>
            </a:pPr>
            <a:r>
              <a:rPr lang="en" sz="3200" dirty="0">
                <a:solidFill>
                  <a:srgbClr val="000000"/>
                </a:solidFill>
                <a:latin typeface="Times New Roman" panose="02020603050405020304" pitchFamily="18" charset="0"/>
                <a:cs typeface="Times New Roman" panose="02020603050405020304" pitchFamily="18" charset="0"/>
              </a:rPr>
              <a:t>PRAC webpage (Minutes)</a:t>
            </a:r>
            <a:endParaRPr sz="3200" dirty="0">
              <a:solidFill>
                <a:srgbClr val="000000"/>
              </a:solidFill>
              <a:latin typeface="Times New Roman" panose="02020603050405020304" pitchFamily="18" charset="0"/>
              <a:cs typeface="Times New Roman" panose="02020603050405020304" pitchFamily="18" charset="0"/>
            </a:endParaRPr>
          </a:p>
          <a:p>
            <a:pPr marL="457200" marR="152400" indent="-457200">
              <a:spcBef>
                <a:spcPts val="1200"/>
              </a:spcBef>
              <a:buClr>
                <a:srgbClr val="000000"/>
              </a:buClr>
              <a:buSzPct val="100000"/>
            </a:pPr>
            <a:r>
              <a:rPr lang="en" sz="3200" dirty="0">
                <a:solidFill>
                  <a:srgbClr val="000000"/>
                </a:solidFill>
                <a:latin typeface="Times New Roman" panose="02020603050405020304" pitchFamily="18" charset="0"/>
                <a:cs typeface="Times New Roman" panose="02020603050405020304" pitchFamily="18" charset="0"/>
              </a:rPr>
              <a:t>Office of the President webpage (Presidential Townhall meetings &amp; BEC)</a:t>
            </a:r>
            <a:endParaRPr sz="3200" dirty="0">
              <a:solidFill>
                <a:srgbClr val="000000"/>
              </a:solidFill>
              <a:latin typeface="Times New Roman" panose="02020603050405020304" pitchFamily="18" charset="0"/>
              <a:cs typeface="Times New Roman" panose="02020603050405020304" pitchFamily="18" charset="0"/>
            </a:endParaRPr>
          </a:p>
          <a:p>
            <a:pPr marL="457200" marR="152400" indent="-457200">
              <a:spcBef>
                <a:spcPts val="1200"/>
              </a:spcBef>
              <a:buClr>
                <a:srgbClr val="000000"/>
              </a:buClr>
              <a:buSzPct val="100000"/>
            </a:pPr>
            <a:r>
              <a:rPr lang="en" sz="3200" dirty="0">
                <a:solidFill>
                  <a:srgbClr val="000000"/>
                </a:solidFill>
                <a:latin typeface="Times New Roman" panose="02020603050405020304" pitchFamily="18" charset="0"/>
                <a:cs typeface="Times New Roman" panose="02020603050405020304" pitchFamily="18" charset="0"/>
              </a:rPr>
              <a:t>Academic Senate Minutes</a:t>
            </a:r>
            <a:endParaRPr sz="3200" dirty="0">
              <a:solidFill>
                <a:srgbClr val="000000"/>
              </a:solidFill>
              <a:latin typeface="Times New Roman" panose="02020603050405020304" pitchFamily="18" charset="0"/>
              <a:cs typeface="Times New Roman" panose="02020603050405020304" pitchFamily="18" charset="0"/>
            </a:endParaRPr>
          </a:p>
          <a:p>
            <a:pPr marL="457200" marR="152400" indent="-457200">
              <a:spcBef>
                <a:spcPts val="1200"/>
              </a:spcBef>
              <a:buClr>
                <a:srgbClr val="000000"/>
              </a:buClr>
              <a:buSzPct val="100000"/>
            </a:pPr>
            <a:r>
              <a:rPr lang="en" sz="3200" dirty="0">
                <a:solidFill>
                  <a:srgbClr val="000000"/>
                </a:solidFill>
                <a:latin typeface="Times New Roman" panose="02020603050405020304" pitchFamily="18" charset="0"/>
                <a:cs typeface="Times New Roman" panose="02020603050405020304" pitchFamily="18" charset="0"/>
              </a:rPr>
              <a:t>Professional Development Committee (Flex Day agenda)</a:t>
            </a:r>
            <a:endParaRPr sz="3200" dirty="0">
              <a:solidFill>
                <a:srgbClr val="000000"/>
              </a:solidFill>
              <a:latin typeface="Times New Roman" panose="02020603050405020304" pitchFamily="18" charset="0"/>
              <a:cs typeface="Times New Roman" panose="02020603050405020304" pitchFamily="18" charset="0"/>
            </a:endParaRPr>
          </a:p>
          <a:p>
            <a:pPr marL="457200" marR="152400" indent="-457200">
              <a:spcBef>
                <a:spcPts val="1200"/>
              </a:spcBef>
              <a:buClr>
                <a:srgbClr val="000000"/>
              </a:buClr>
              <a:buSzPct val="100000"/>
            </a:pPr>
            <a:r>
              <a:rPr lang="en" sz="3200" dirty="0">
                <a:solidFill>
                  <a:srgbClr val="000000"/>
                </a:solidFill>
                <a:latin typeface="Times New Roman" panose="02020603050405020304" pitchFamily="18" charset="0"/>
                <a:cs typeface="Times New Roman" panose="02020603050405020304" pitchFamily="18" charset="0"/>
              </a:rPr>
              <a:t>OIR website and handouts (i.e. Student Success Outcomes, EMP Environmental Scan)</a:t>
            </a:r>
            <a:endParaRPr sz="3200" dirty="0">
              <a:solidFill>
                <a:srgbClr val="000000"/>
              </a:solidFill>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6"/>
        <p:cNvGrpSpPr/>
        <p:nvPr/>
      </p:nvGrpSpPr>
      <p:grpSpPr>
        <a:xfrm>
          <a:off x="0" y="0"/>
          <a:ext cx="0" cy="0"/>
          <a:chOff x="0" y="0"/>
          <a:chExt cx="0" cy="0"/>
        </a:xfrm>
      </p:grpSpPr>
      <p:sp>
        <p:nvSpPr>
          <p:cNvPr id="177" name="Google Shape;177;p39"/>
          <p:cNvSpPr txBox="1">
            <a:spLocks noGrp="1"/>
          </p:cNvSpPr>
          <p:nvPr>
            <p:ph type="title"/>
          </p:nvPr>
        </p:nvSpPr>
        <p:spPr>
          <a:xfrm>
            <a:off x="914400" y="1743782"/>
            <a:ext cx="16459200" cy="1714500"/>
          </a:xfrm>
          <a:prstGeom prst="rect">
            <a:avLst/>
          </a:prstGeom>
          <a:noFill/>
          <a:ln>
            <a:noFill/>
          </a:ln>
        </p:spPr>
        <p:txBody>
          <a:bodyPr spcFirstLastPara="1" wrap="square" lIns="137150" tIns="68550" rIns="137150" bIns="68550" anchor="ctr" anchorCtr="0">
            <a:noAutofit/>
          </a:bodyPr>
          <a:lstStyle/>
          <a:p>
            <a:pPr algn="ctr">
              <a:buSzPts val="2700"/>
            </a:pPr>
            <a:r>
              <a:rPr lang="en" sz="4000" b="1" dirty="0">
                <a:latin typeface="Times New Roman" panose="02020603050405020304" pitchFamily="18" charset="0"/>
                <a:cs typeface="Times New Roman" panose="02020603050405020304" pitchFamily="18" charset="0"/>
              </a:rPr>
              <a:t>Standard I.C Institutional Integrity</a:t>
            </a:r>
            <a:br>
              <a:rPr lang="en" sz="4000" b="1" dirty="0">
                <a:latin typeface="Times New Roman" panose="02020603050405020304" pitchFamily="18" charset="0"/>
                <a:cs typeface="Times New Roman" panose="02020603050405020304" pitchFamily="18" charset="0"/>
              </a:rPr>
            </a:br>
            <a:r>
              <a:rPr lang="en" sz="4000" b="1" dirty="0">
                <a:latin typeface="Times New Roman" panose="02020603050405020304" pitchFamily="18" charset="0"/>
                <a:cs typeface="Times New Roman" panose="02020603050405020304" pitchFamily="18" charset="0"/>
              </a:rPr>
              <a:t>Committee</a:t>
            </a:r>
            <a:endParaRPr sz="4000" b="1" dirty="0">
              <a:latin typeface="Times New Roman" panose="02020603050405020304" pitchFamily="18" charset="0"/>
              <a:cs typeface="Times New Roman" panose="02020603050405020304" pitchFamily="18" charset="0"/>
            </a:endParaRPr>
          </a:p>
        </p:txBody>
      </p:sp>
      <p:sp>
        <p:nvSpPr>
          <p:cNvPr id="178" name="Google Shape;178;p39"/>
          <p:cNvSpPr txBox="1">
            <a:spLocks noGrp="1"/>
          </p:cNvSpPr>
          <p:nvPr>
            <p:ph type="body" idx="1"/>
          </p:nvPr>
        </p:nvSpPr>
        <p:spPr>
          <a:xfrm>
            <a:off x="2052810" y="4232366"/>
            <a:ext cx="9387600" cy="5483924"/>
          </a:xfrm>
          <a:prstGeom prst="rect">
            <a:avLst/>
          </a:prstGeom>
          <a:noFill/>
          <a:ln>
            <a:noFill/>
          </a:ln>
        </p:spPr>
        <p:txBody>
          <a:bodyPr spcFirstLastPara="1" wrap="square" lIns="137150" tIns="68550" rIns="137150" bIns="68550" anchor="t" anchorCtr="0">
            <a:normAutofit/>
          </a:bodyPr>
          <a:lstStyle/>
          <a:p>
            <a:pPr indent="-647700">
              <a:spcBef>
                <a:spcPts val="0"/>
              </a:spcBef>
              <a:buSzPct val="100000"/>
            </a:pPr>
            <a:r>
              <a:rPr lang="en" sz="3600" dirty="0">
                <a:latin typeface="Times New Roman" panose="02020603050405020304" pitchFamily="18" charset="0"/>
                <a:cs typeface="Times New Roman" panose="02020603050405020304" pitchFamily="18" charset="0"/>
              </a:rPr>
              <a:t>Mark Anderson, </a:t>
            </a:r>
            <a:r>
              <a:rPr lang="en" sz="3600" i="1" dirty="0">
                <a:latin typeface="Times New Roman" panose="02020603050405020304" pitchFamily="18" charset="0"/>
                <a:cs typeface="Times New Roman" panose="02020603050405020304" pitchFamily="18" charset="0"/>
              </a:rPr>
              <a:t>Writer</a:t>
            </a:r>
            <a:endParaRPr sz="3600" i="1" dirty="0">
              <a:latin typeface="Times New Roman" panose="02020603050405020304" pitchFamily="18" charset="0"/>
              <a:cs typeface="Times New Roman" panose="02020603050405020304" pitchFamily="18" charset="0"/>
            </a:endParaRPr>
          </a:p>
          <a:p>
            <a:pPr indent="-647700">
              <a:spcBef>
                <a:spcPts val="0"/>
              </a:spcBef>
              <a:buSzPct val="100000"/>
            </a:pPr>
            <a:r>
              <a:rPr lang="en" sz="3600" dirty="0">
                <a:latin typeface="Times New Roman" panose="02020603050405020304" pitchFamily="18" charset="0"/>
                <a:cs typeface="Times New Roman" panose="02020603050405020304" pitchFamily="18" charset="0"/>
              </a:rPr>
              <a:t>Lannibeth Calvillo</a:t>
            </a:r>
            <a:endParaRPr sz="3600" dirty="0">
              <a:latin typeface="Times New Roman" panose="02020603050405020304" pitchFamily="18" charset="0"/>
              <a:cs typeface="Times New Roman" panose="02020603050405020304" pitchFamily="18" charset="0"/>
            </a:endParaRPr>
          </a:p>
          <a:p>
            <a:pPr indent="-647700">
              <a:spcBef>
                <a:spcPts val="0"/>
              </a:spcBef>
              <a:buSzPct val="100000"/>
            </a:pPr>
            <a:r>
              <a:rPr lang="en" sz="3600" dirty="0">
                <a:latin typeface="Times New Roman" panose="02020603050405020304" pitchFamily="18" charset="0"/>
                <a:cs typeface="Times New Roman" panose="02020603050405020304" pitchFamily="18" charset="0"/>
              </a:rPr>
              <a:t>Julie Coan</a:t>
            </a:r>
            <a:endParaRPr sz="3600" dirty="0">
              <a:latin typeface="Times New Roman" panose="02020603050405020304" pitchFamily="18" charset="0"/>
              <a:cs typeface="Times New Roman" panose="02020603050405020304" pitchFamily="18" charset="0"/>
            </a:endParaRPr>
          </a:p>
          <a:p>
            <a:pPr indent="-647700">
              <a:spcBef>
                <a:spcPts val="0"/>
              </a:spcBef>
              <a:buSzPct val="100000"/>
            </a:pPr>
            <a:r>
              <a:rPr lang="en" sz="3600" dirty="0">
                <a:latin typeface="Times New Roman" panose="02020603050405020304" pitchFamily="18" charset="0"/>
                <a:cs typeface="Times New Roman" panose="02020603050405020304" pitchFamily="18" charset="0"/>
              </a:rPr>
              <a:t>Manny Kang, </a:t>
            </a:r>
            <a:r>
              <a:rPr lang="en" sz="3600" i="1" dirty="0">
                <a:latin typeface="Times New Roman" panose="02020603050405020304" pitchFamily="18" charset="0"/>
                <a:cs typeface="Times New Roman" panose="02020603050405020304" pitchFamily="18" charset="0"/>
              </a:rPr>
              <a:t>Writer</a:t>
            </a:r>
            <a:endParaRPr sz="3600" i="1" dirty="0">
              <a:latin typeface="Times New Roman" panose="02020603050405020304" pitchFamily="18" charset="0"/>
              <a:cs typeface="Times New Roman" panose="02020603050405020304" pitchFamily="18" charset="0"/>
            </a:endParaRPr>
          </a:p>
          <a:p>
            <a:pPr indent="-647700">
              <a:spcBef>
                <a:spcPts val="0"/>
              </a:spcBef>
              <a:buSzPct val="100000"/>
            </a:pPr>
            <a:r>
              <a:rPr lang="en" sz="3600" dirty="0">
                <a:latin typeface="Times New Roman" panose="02020603050405020304" pitchFamily="18" charset="0"/>
                <a:cs typeface="Times New Roman" panose="02020603050405020304" pitchFamily="18" charset="0"/>
              </a:rPr>
              <a:t>Paulette Lino</a:t>
            </a:r>
            <a:endParaRPr sz="3600" dirty="0">
              <a:latin typeface="Times New Roman" panose="02020603050405020304" pitchFamily="18" charset="0"/>
              <a:cs typeface="Times New Roman" panose="02020603050405020304" pitchFamily="18" charset="0"/>
            </a:endParaRPr>
          </a:p>
          <a:p>
            <a:pPr indent="-647700">
              <a:spcBef>
                <a:spcPts val="0"/>
              </a:spcBef>
              <a:buSzPct val="100000"/>
            </a:pPr>
            <a:r>
              <a:rPr lang="en" sz="3600" dirty="0">
                <a:latin typeface="Times New Roman" panose="02020603050405020304" pitchFamily="18" charset="0"/>
                <a:cs typeface="Times New Roman" panose="02020603050405020304" pitchFamily="18" charset="0"/>
              </a:rPr>
              <a:t>Arnold Paguio</a:t>
            </a:r>
            <a:endParaRPr sz="3600" dirty="0">
              <a:latin typeface="Times New Roman" panose="02020603050405020304" pitchFamily="18" charset="0"/>
              <a:cs typeface="Times New Roman" panose="02020603050405020304" pitchFamily="18" charset="0"/>
            </a:endParaRPr>
          </a:p>
          <a:p>
            <a:pPr indent="-647700">
              <a:spcBef>
                <a:spcPts val="0"/>
              </a:spcBef>
              <a:buSzPct val="100000"/>
            </a:pPr>
            <a:r>
              <a:rPr lang="en" sz="3600" dirty="0">
                <a:latin typeface="Times New Roman" panose="02020603050405020304" pitchFamily="18" charset="0"/>
                <a:cs typeface="Times New Roman" panose="02020603050405020304" pitchFamily="18" charset="0"/>
              </a:rPr>
              <a:t>Megan Parker</a:t>
            </a:r>
            <a:endParaRPr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3"/>
        <p:cNvGrpSpPr/>
        <p:nvPr/>
      </p:nvGrpSpPr>
      <p:grpSpPr>
        <a:xfrm>
          <a:off x="0" y="0"/>
          <a:ext cx="0" cy="0"/>
          <a:chOff x="0" y="0"/>
          <a:chExt cx="0" cy="0"/>
        </a:xfrm>
      </p:grpSpPr>
      <p:sp>
        <p:nvSpPr>
          <p:cNvPr id="184" name="Google Shape;184;p40"/>
          <p:cNvSpPr txBox="1">
            <a:spLocks noGrp="1"/>
          </p:cNvSpPr>
          <p:nvPr>
            <p:ph type="title"/>
          </p:nvPr>
        </p:nvSpPr>
        <p:spPr>
          <a:xfrm>
            <a:off x="914400" y="1743783"/>
            <a:ext cx="16459200" cy="1714500"/>
          </a:xfrm>
          <a:prstGeom prst="rect">
            <a:avLst/>
          </a:prstGeom>
          <a:noFill/>
          <a:ln>
            <a:noFill/>
          </a:ln>
        </p:spPr>
        <p:txBody>
          <a:bodyPr spcFirstLastPara="1" wrap="square" lIns="137150" tIns="68550" rIns="137150" bIns="68550" anchor="ctr" anchorCtr="0">
            <a:noAutofit/>
          </a:bodyPr>
          <a:lstStyle/>
          <a:p>
            <a:pPr algn="ctr">
              <a:buSzPts val="2700"/>
            </a:pPr>
            <a:r>
              <a:rPr lang="en" sz="4000" b="1" dirty="0">
                <a:latin typeface="Times New Roman" panose="02020603050405020304" pitchFamily="18" charset="0"/>
                <a:cs typeface="Times New Roman" panose="02020603050405020304" pitchFamily="18" charset="0"/>
              </a:rPr>
              <a:t>Standard I.C Institutional Integrity</a:t>
            </a:r>
            <a:br>
              <a:rPr lang="en" sz="4000" b="1" dirty="0">
                <a:latin typeface="Times New Roman" panose="02020603050405020304" pitchFamily="18" charset="0"/>
                <a:cs typeface="Times New Roman" panose="02020603050405020304" pitchFamily="18" charset="0"/>
              </a:rPr>
            </a:br>
            <a:r>
              <a:rPr lang="en" sz="4000" b="1" dirty="0">
                <a:latin typeface="Times New Roman" panose="02020603050405020304" pitchFamily="18" charset="0"/>
                <a:cs typeface="Times New Roman" panose="02020603050405020304" pitchFamily="18" charset="0"/>
              </a:rPr>
              <a:t>Main Points</a:t>
            </a:r>
            <a:endParaRPr sz="4000" b="1" dirty="0">
              <a:latin typeface="Times New Roman" panose="02020603050405020304" pitchFamily="18" charset="0"/>
              <a:cs typeface="Times New Roman" panose="02020603050405020304" pitchFamily="18" charset="0"/>
            </a:endParaRPr>
          </a:p>
        </p:txBody>
      </p:sp>
      <p:sp>
        <p:nvSpPr>
          <p:cNvPr id="185" name="Google Shape;185;p40"/>
          <p:cNvSpPr txBox="1">
            <a:spLocks noGrp="1"/>
          </p:cNvSpPr>
          <p:nvPr>
            <p:ph type="body" idx="1"/>
          </p:nvPr>
        </p:nvSpPr>
        <p:spPr>
          <a:xfrm>
            <a:off x="914400" y="3801141"/>
            <a:ext cx="16459200" cy="6378446"/>
          </a:xfrm>
          <a:prstGeom prst="rect">
            <a:avLst/>
          </a:prstGeom>
          <a:noFill/>
          <a:ln>
            <a:noFill/>
          </a:ln>
        </p:spPr>
        <p:txBody>
          <a:bodyPr spcFirstLastPara="1" wrap="square" lIns="137150" tIns="68550" rIns="137150" bIns="68550" anchor="t" anchorCtr="0">
            <a:normAutofit/>
          </a:bodyPr>
          <a:lstStyle/>
          <a:p>
            <a:pPr marL="12700" indent="0">
              <a:spcBef>
                <a:spcPts val="0"/>
              </a:spcBef>
              <a:buSzPct val="100000"/>
              <a:buNone/>
            </a:pPr>
            <a:r>
              <a:rPr lang="en" sz="3200" dirty="0">
                <a:latin typeface="Times New Roman" panose="02020603050405020304" pitchFamily="18" charset="0"/>
                <a:cs typeface="Times New Roman" panose="02020603050405020304" pitchFamily="18" charset="0"/>
              </a:rPr>
              <a:t>The institution demonstrates strong commitment to a mission that emphasizes student learning and student achievement. Using analysis of quantitative and qualitative data, the institution continuously and systematically evaluates, plans, implements, and improves the quality of its educational programs and services.  </a:t>
            </a:r>
            <a:endParaRPr sz="3200" dirty="0">
              <a:latin typeface="Times New Roman" panose="02020603050405020304" pitchFamily="18" charset="0"/>
              <a:cs typeface="Times New Roman" panose="02020603050405020304" pitchFamily="18" charset="0"/>
            </a:endParaRPr>
          </a:p>
          <a:p>
            <a:pPr marL="0" indent="0">
              <a:buSzPts val="1500"/>
              <a:buNone/>
            </a:pPr>
            <a:endParaRPr sz="3200" dirty="0">
              <a:latin typeface="Times New Roman" panose="02020603050405020304" pitchFamily="18" charset="0"/>
              <a:cs typeface="Times New Roman" panose="02020603050405020304" pitchFamily="18" charset="0"/>
            </a:endParaRPr>
          </a:p>
          <a:p>
            <a:pPr marL="12700" indent="0">
              <a:buSzPct val="100000"/>
              <a:buNone/>
            </a:pPr>
            <a:r>
              <a:rPr lang="en" sz="3200" dirty="0">
                <a:latin typeface="Times New Roman" panose="02020603050405020304" pitchFamily="18" charset="0"/>
                <a:cs typeface="Times New Roman" panose="02020603050405020304" pitchFamily="18" charset="0"/>
              </a:rPr>
              <a:t>The institution demonstrates integrity in all policies, actions, and communication. The administration, classified professionals, faculty, and governing board members act honestly, ethically, and fairly in the performance of their duties.</a:t>
            </a:r>
            <a:endParaRPr sz="3200" dirty="0">
              <a:latin typeface="Times New Roman" panose="02020603050405020304" pitchFamily="18" charset="0"/>
              <a:cs typeface="Times New Roman" panose="02020603050405020304" pitchFamily="18" charset="0"/>
            </a:endParaRPr>
          </a:p>
          <a:p>
            <a:pPr marL="0" indent="0">
              <a:buSzPts val="1500"/>
              <a:buNone/>
            </a:pPr>
            <a:endParaRPr sz="3200" dirty="0">
              <a:latin typeface="Times New Roman" panose="02020603050405020304" pitchFamily="18" charset="0"/>
              <a:cs typeface="Times New Roman" panose="02020603050405020304" pitchFamily="18" charset="0"/>
            </a:endParaRPr>
          </a:p>
          <a:p>
            <a:pPr marL="12700" indent="0">
              <a:buSzPct val="100000"/>
              <a:buNone/>
            </a:pPr>
            <a:r>
              <a:rPr lang="en" sz="3200" dirty="0">
                <a:latin typeface="Times New Roman" panose="02020603050405020304" pitchFamily="18" charset="0"/>
                <a:cs typeface="Times New Roman" panose="02020603050405020304" pitchFamily="18" charset="0"/>
              </a:rPr>
              <a:t>Evidence of meeting the standard for Institutional Integrity is demonstrated primarily in two forms, transparency and disclosure, and quality and accountability.</a:t>
            </a:r>
            <a:endParaRPr sz="3200" dirty="0">
              <a:latin typeface="Times New Roman" panose="02020603050405020304" pitchFamily="18" charset="0"/>
              <a:cs typeface="Times New Roman" panose="02020603050405020304" pitchFamily="18" charset="0"/>
            </a:endParaRPr>
          </a:p>
          <a:p>
            <a:pPr marL="508000" indent="-279400">
              <a:spcBef>
                <a:spcPts val="800"/>
              </a:spcBef>
              <a:buSzPts val="1800"/>
              <a:buNone/>
            </a:pPr>
            <a:endParaRPr sz="3200" dirty="0">
              <a:latin typeface="Times New Roman" panose="02020603050405020304" pitchFamily="18" charset="0"/>
              <a:cs typeface="Times New Roman" panose="02020603050405020304" pitchFamily="18" charset="0"/>
            </a:endParaRPr>
          </a:p>
          <a:p>
            <a:pPr marL="508000" indent="-279400">
              <a:spcBef>
                <a:spcPts val="800"/>
              </a:spcBef>
              <a:buSzPts val="1800"/>
              <a:buNone/>
            </a:pPr>
            <a:endParaRPr sz="3200" dirty="0">
              <a:latin typeface="Times New Roman" panose="02020603050405020304" pitchFamily="18" charset="0"/>
              <a:cs typeface="Times New Roman" panose="02020603050405020304" pitchFamily="18" charset="0"/>
            </a:endParaRPr>
          </a:p>
          <a:p>
            <a:pPr marL="508000" indent="-279400">
              <a:spcBef>
                <a:spcPts val="800"/>
              </a:spcBef>
              <a:buSzPts val="1800"/>
              <a:buNone/>
            </a:pP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C LPC">
      <a:dk1>
        <a:srgbClr val="000000"/>
      </a:dk1>
      <a:lt1>
        <a:srgbClr val="FFFFFF"/>
      </a:lt1>
      <a:dk2>
        <a:srgbClr val="D79B1E"/>
      </a:dk2>
      <a:lt2>
        <a:srgbClr val="7D0324"/>
      </a:lt2>
      <a:accent1>
        <a:srgbClr val="000000"/>
      </a:accent1>
      <a:accent2>
        <a:srgbClr val="FFFFFF"/>
      </a:accent2>
      <a:accent3>
        <a:srgbClr val="D79B1E"/>
      </a:accent3>
      <a:accent4>
        <a:srgbClr val="7D0324"/>
      </a:accent4>
      <a:accent5>
        <a:srgbClr val="808080"/>
      </a:accent5>
      <a:accent6>
        <a:srgbClr val="3F3F3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TotalTime>
  <Words>1122</Words>
  <Application>Microsoft Office PowerPoint</Application>
  <PresentationFormat>Custom</PresentationFormat>
  <Paragraphs>95</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Simple Light</vt:lpstr>
      <vt:lpstr>Office Theme</vt:lpstr>
      <vt:lpstr>Standard I.A Mission &amp; Standard I.B Academic Quality and Institutional Effectiveness Committee  </vt:lpstr>
      <vt:lpstr>PowerPoint Presentation</vt:lpstr>
      <vt:lpstr>PowerPoint Presentation</vt:lpstr>
      <vt:lpstr>Standard I.A Mission </vt:lpstr>
      <vt:lpstr>Standard I.B Assuring Academic Quality and Institutional Effectiveness Main Points  </vt:lpstr>
      <vt:lpstr>Standard I.B Assuring Academic Quality and Institutional Effectiveness Key Processes  </vt:lpstr>
      <vt:lpstr>Standard I.B Assuring Academic Quality and Institutional Effectiveness  Key Evidence </vt:lpstr>
      <vt:lpstr>Standard I.C Institutional Integrity Committee</vt:lpstr>
      <vt:lpstr>Standard I.C Institutional Integrity Main Points</vt:lpstr>
      <vt:lpstr>Standard I.C Institutional Integrity Key Processes </vt:lpstr>
      <vt:lpstr>Standard I.C Institutional Integrity Key Evidence </vt:lpstr>
      <vt:lpstr>Standard I.C Institutional Integrity Key Evidence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Day Accreditation Presentation</dc:title>
  <dc:creator>Cheree Manicki</dc:creator>
  <cp:lastModifiedBy>Morgan Butler</cp:lastModifiedBy>
  <cp:revision>100</cp:revision>
  <dcterms:modified xsi:type="dcterms:W3CDTF">2021-08-17T00:47:30Z</dcterms:modified>
</cp:coreProperties>
</file>