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57"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4694"/>
  </p:normalViewPr>
  <p:slideViewPr>
    <p:cSldViewPr snapToGrid="0" snapToObjects="1">
      <p:cViewPr varScale="1">
        <p:scale>
          <a:sx n="128" d="100"/>
          <a:sy n="128" d="100"/>
        </p:scale>
        <p:origin x="4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2/24/21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2/24/21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2/24/21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2/24/21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2/24/21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2/24/21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2/24/21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2/24/21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2/24/21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2/24/21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2/24/21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2/24/21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2/24/21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2/24/21</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2/24/21</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cholarworks.gsu.edu/univ_lib_copyrightlawsuit/1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inyurl.com/1tcyy5ri" TargetMode="External"/><Relationship Id="rId2" Type="http://schemas.openxmlformats.org/officeDocument/2006/relationships/hyperlink" Target="https://www.overdrive.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C2D2F-981A-0A4A-9E42-CDE55DC56D4A}"/>
              </a:ext>
            </a:extLst>
          </p:cNvPr>
          <p:cNvSpPr>
            <a:spLocks noGrp="1"/>
          </p:cNvSpPr>
          <p:nvPr>
            <p:ph type="ctrTitle"/>
          </p:nvPr>
        </p:nvSpPr>
        <p:spPr/>
        <p:txBody>
          <a:bodyPr/>
          <a:lstStyle/>
          <a:p>
            <a:r>
              <a:rPr lang="en-US" dirty="0"/>
              <a:t>Copyright &amp; Book Sources</a:t>
            </a:r>
          </a:p>
        </p:txBody>
      </p:sp>
      <p:sp>
        <p:nvSpPr>
          <p:cNvPr id="3" name="Subtitle 2">
            <a:extLst>
              <a:ext uri="{FF2B5EF4-FFF2-40B4-BE49-F238E27FC236}">
                <a16:creationId xmlns:a16="http://schemas.microsoft.com/office/drawing/2014/main" id="{11A2BCDC-BA13-5D4F-8AAC-A0EED98140DE}"/>
              </a:ext>
            </a:extLst>
          </p:cNvPr>
          <p:cNvSpPr>
            <a:spLocks noGrp="1"/>
          </p:cNvSpPr>
          <p:nvPr>
            <p:ph type="subTitle" idx="1"/>
          </p:nvPr>
        </p:nvSpPr>
        <p:spPr>
          <a:xfrm>
            <a:off x="810001" y="5280411"/>
            <a:ext cx="4437860" cy="841657"/>
          </a:xfrm>
        </p:spPr>
        <p:txBody>
          <a:bodyPr>
            <a:normAutofit/>
          </a:bodyPr>
          <a:lstStyle/>
          <a:p>
            <a:r>
              <a:rPr lang="en-US" dirty="0"/>
              <a:t>Thomas Dowrie</a:t>
            </a:r>
          </a:p>
          <a:p>
            <a:r>
              <a:rPr lang="en-US" dirty="0"/>
              <a:t>Alternate Media Specialist, DSPS</a:t>
            </a:r>
          </a:p>
        </p:txBody>
      </p:sp>
      <p:sp>
        <p:nvSpPr>
          <p:cNvPr id="4" name="Subtitle 2">
            <a:extLst>
              <a:ext uri="{FF2B5EF4-FFF2-40B4-BE49-F238E27FC236}">
                <a16:creationId xmlns:a16="http://schemas.microsoft.com/office/drawing/2014/main" id="{CB4AE402-D8BD-3B47-8574-E34CF560A20D}"/>
              </a:ext>
            </a:extLst>
          </p:cNvPr>
          <p:cNvSpPr txBox="1">
            <a:spLocks/>
          </p:cNvSpPr>
          <p:nvPr/>
        </p:nvSpPr>
        <p:spPr>
          <a:xfrm>
            <a:off x="8314045" y="5280411"/>
            <a:ext cx="2549425" cy="841657"/>
          </a:xfrm>
          <a:prstGeom prst="rect">
            <a:avLst/>
          </a:prstGeom>
          <a:effectLst>
            <a:outerShdw blurRad="50800" dir="14400000">
              <a:srgbClr val="000000">
                <a:alpha val="40000"/>
              </a:srgbClr>
            </a:outerShdw>
          </a:effectLst>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1"/>
              </a:buClr>
              <a:buFont typeface="Wingdings 2" charset="2"/>
              <a:buNone/>
              <a:defRPr sz="1800" kern="1200">
                <a:solidFill>
                  <a:schemeClr val="tx1"/>
                </a:solidFill>
                <a:latin typeface="+mn-lt"/>
                <a:ea typeface="+mn-ea"/>
                <a:cs typeface="+mn-cs"/>
              </a:defRPr>
            </a:lvl1pPr>
            <a:lvl2pPr marL="457200" indent="0" algn="ctr" defTabSz="457200" rtl="0" eaLnBrk="1" latinLnBrk="0" hangingPunct="1">
              <a:spcBef>
                <a:spcPct val="20000"/>
              </a:spcBef>
              <a:spcAft>
                <a:spcPts val="600"/>
              </a:spcAft>
              <a:buClr>
                <a:schemeClr val="accent1"/>
              </a:buClr>
              <a:buFont typeface="Wingdings 2"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1"/>
              </a:buClr>
              <a:buFont typeface="Wingdings 2"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9pPr>
          </a:lstStyle>
          <a:p>
            <a:r>
              <a:rPr lang="en-US" dirty="0"/>
              <a:t>Nathaniel Rice</a:t>
            </a:r>
          </a:p>
          <a:p>
            <a:r>
              <a:rPr lang="en-US" dirty="0"/>
              <a:t>Director, DSPS</a:t>
            </a:r>
          </a:p>
        </p:txBody>
      </p:sp>
    </p:spTree>
    <p:extLst>
      <p:ext uri="{BB962C8B-B14F-4D97-AF65-F5344CB8AC3E}">
        <p14:creationId xmlns:p14="http://schemas.microsoft.com/office/powerpoint/2010/main" val="1072341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56FD5-369E-DC49-A2CE-08B58E7481B1}"/>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A05DDE9B-A764-094B-881B-4B521CFE4169}"/>
              </a:ext>
            </a:extLst>
          </p:cNvPr>
          <p:cNvSpPr>
            <a:spLocks noGrp="1"/>
          </p:cNvSpPr>
          <p:nvPr>
            <p:ph idx="1"/>
          </p:nvPr>
        </p:nvSpPr>
        <p:spPr/>
        <p:txBody>
          <a:bodyPr>
            <a:normAutofit/>
          </a:bodyPr>
          <a:lstStyle/>
          <a:p>
            <a:r>
              <a:rPr lang="en-US" sz="2400" dirty="0"/>
              <a:t>Why are we involved?</a:t>
            </a:r>
          </a:p>
          <a:p>
            <a:r>
              <a:rPr lang="en-US" sz="2400" dirty="0"/>
              <a:t>Legal ramifications</a:t>
            </a:r>
          </a:p>
          <a:p>
            <a:r>
              <a:rPr lang="en-US" sz="2400" dirty="0"/>
              <a:t>Copyright language</a:t>
            </a:r>
          </a:p>
          <a:p>
            <a:r>
              <a:rPr lang="en-US" sz="2400" dirty="0"/>
              <a:t>Examples of illegitimate book sources and assumptions made</a:t>
            </a:r>
          </a:p>
          <a:p>
            <a:r>
              <a:rPr lang="en-US" sz="2400" dirty="0"/>
              <a:t>Examples of legitimate book sources / OER - ZTC</a:t>
            </a:r>
          </a:p>
        </p:txBody>
      </p:sp>
    </p:spTree>
    <p:extLst>
      <p:ext uri="{BB962C8B-B14F-4D97-AF65-F5344CB8AC3E}">
        <p14:creationId xmlns:p14="http://schemas.microsoft.com/office/powerpoint/2010/main" val="1517126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B6575-5571-9D4B-9645-A87E461184EA}"/>
              </a:ext>
            </a:extLst>
          </p:cNvPr>
          <p:cNvSpPr>
            <a:spLocks noGrp="1"/>
          </p:cNvSpPr>
          <p:nvPr>
            <p:ph type="title"/>
          </p:nvPr>
        </p:nvSpPr>
        <p:spPr/>
        <p:txBody>
          <a:bodyPr/>
          <a:lstStyle/>
          <a:p>
            <a:r>
              <a:rPr lang="en-US" dirty="0"/>
              <a:t>Why Are We Involved?</a:t>
            </a:r>
          </a:p>
        </p:txBody>
      </p:sp>
      <p:sp>
        <p:nvSpPr>
          <p:cNvPr id="3" name="Content Placeholder 2">
            <a:extLst>
              <a:ext uri="{FF2B5EF4-FFF2-40B4-BE49-F238E27FC236}">
                <a16:creationId xmlns:a16="http://schemas.microsoft.com/office/drawing/2014/main" id="{766883A6-FA09-4C47-88D1-E56A11C79178}"/>
              </a:ext>
            </a:extLst>
          </p:cNvPr>
          <p:cNvSpPr>
            <a:spLocks noGrp="1"/>
          </p:cNvSpPr>
          <p:nvPr>
            <p:ph idx="1"/>
          </p:nvPr>
        </p:nvSpPr>
        <p:spPr/>
        <p:txBody>
          <a:bodyPr>
            <a:noAutofit/>
          </a:bodyPr>
          <a:lstStyle/>
          <a:p>
            <a:r>
              <a:rPr lang="en-US" sz="2000" dirty="0"/>
              <a:t>DSPS provides accommodations to students with proven disabilities</a:t>
            </a:r>
          </a:p>
          <a:p>
            <a:r>
              <a:rPr lang="en-US" sz="2000" dirty="0"/>
              <a:t>One of them is Alternate Media for textbooks, very often in the form of e-text files</a:t>
            </a:r>
          </a:p>
          <a:p>
            <a:r>
              <a:rPr lang="en-US" sz="2000" dirty="0"/>
              <a:t>Alt Media requests are based solely on the legal acquisition of a book title. I.e. an Alt Media book request does not guarantee you a free book. Students must produce evidence of having acquired the book legally.  </a:t>
            </a:r>
          </a:p>
          <a:p>
            <a:r>
              <a:rPr lang="en-US" sz="2000" dirty="0"/>
              <a:t>Sometimes we are notified of instructors or other students using illegitimate book sources</a:t>
            </a:r>
          </a:p>
          <a:p>
            <a:r>
              <a:rPr lang="en-US" sz="2000" dirty="0"/>
              <a:t>The school wants to do the right thing; we’re just here to support that.</a:t>
            </a:r>
          </a:p>
        </p:txBody>
      </p:sp>
    </p:spTree>
    <p:extLst>
      <p:ext uri="{BB962C8B-B14F-4D97-AF65-F5344CB8AC3E}">
        <p14:creationId xmlns:p14="http://schemas.microsoft.com/office/powerpoint/2010/main" val="814909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A6056-958E-6A43-BF28-15D2EFE471D8}"/>
              </a:ext>
            </a:extLst>
          </p:cNvPr>
          <p:cNvSpPr>
            <a:spLocks noGrp="1"/>
          </p:cNvSpPr>
          <p:nvPr>
            <p:ph type="title"/>
          </p:nvPr>
        </p:nvSpPr>
        <p:spPr/>
        <p:txBody>
          <a:bodyPr/>
          <a:lstStyle/>
          <a:p>
            <a:r>
              <a:rPr lang="en-US" dirty="0"/>
              <a:t>Legal Ramifications – GSU case	</a:t>
            </a:r>
          </a:p>
        </p:txBody>
      </p:sp>
      <p:sp>
        <p:nvSpPr>
          <p:cNvPr id="3" name="Content Placeholder 2">
            <a:extLst>
              <a:ext uri="{FF2B5EF4-FFF2-40B4-BE49-F238E27FC236}">
                <a16:creationId xmlns:a16="http://schemas.microsoft.com/office/drawing/2014/main" id="{B2AAA8D8-E0D1-D54F-96F7-9D3C59133DB1}"/>
              </a:ext>
            </a:extLst>
          </p:cNvPr>
          <p:cNvSpPr>
            <a:spLocks noGrp="1"/>
          </p:cNvSpPr>
          <p:nvPr>
            <p:ph idx="1"/>
          </p:nvPr>
        </p:nvSpPr>
        <p:spPr>
          <a:xfrm>
            <a:off x="818712" y="2222287"/>
            <a:ext cx="10554574" cy="4397174"/>
          </a:xfrm>
        </p:spPr>
        <p:txBody>
          <a:bodyPr>
            <a:normAutofit fontScale="92500" lnSpcReduction="20000"/>
          </a:bodyPr>
          <a:lstStyle/>
          <a:p>
            <a:r>
              <a:rPr lang="en-US" b="1" dirty="0"/>
              <a:t>In April 2008, three academic publishers filed suit against four officers of GSU for “pervasive, flagrant and ongoing unauthorized distribution of copyrighted materials” through the library’s e-reserve system. </a:t>
            </a:r>
            <a:endParaRPr lang="en-US" dirty="0"/>
          </a:p>
          <a:p>
            <a:r>
              <a:rPr lang="en-US" dirty="0"/>
              <a:t>In 2009, GSU revised its policies for electronic resources to address some of the publishers’ complaints, and the court ruled only instances occurring after that date would be considered. </a:t>
            </a:r>
          </a:p>
          <a:p>
            <a:r>
              <a:rPr lang="en-US" dirty="0"/>
              <a:t>Both professors and administrators were named in the lawsuit</a:t>
            </a:r>
          </a:p>
          <a:p>
            <a:r>
              <a:rPr lang="en-US" dirty="0"/>
              <a:t>11 rulings and appeals went back and forth over the course of 12.5 years, amassing </a:t>
            </a:r>
            <a:r>
              <a:rPr lang="en-US" b="1" dirty="0"/>
              <a:t>over $3M in legal fees and $85,000 in additional costs.</a:t>
            </a:r>
            <a:endParaRPr lang="en-US" dirty="0"/>
          </a:p>
          <a:p>
            <a:r>
              <a:rPr lang="en-US" dirty="0"/>
              <a:t>Along the way, Fair Use and Digital Copyright Use were better defined, making it a precedent-setting case. </a:t>
            </a:r>
            <a:r>
              <a:rPr lang="en-US" b="1" dirty="0"/>
              <a:t>Fair Use (2012 ruling) is now defined strictly as 10% or less of a published work.</a:t>
            </a:r>
            <a:endParaRPr lang="en-US" dirty="0"/>
          </a:p>
          <a:p>
            <a:r>
              <a:rPr lang="en-US" dirty="0"/>
              <a:t>On September 29, 2020, the District Court issued a </a:t>
            </a:r>
            <a:r>
              <a:rPr lang="en-US" dirty="0">
                <a:hlinkClick r:id="rId2"/>
              </a:rPr>
              <a:t>Final Order</a:t>
            </a:r>
            <a:r>
              <a:rPr lang="en-US" dirty="0"/>
              <a:t>. Although the court did find Georgia State the prevailing party, the judge did not award Georgia state attorney's fees.  Plaintiffs were awarded declaratory relief on ten copyright infringement claims. Georgia State prevailed on the remaining 89 claims. The court entered an injunction directing Georgia State to maintain copyright policies which are not inconsistent with the rulings of the United States Court of Appeals for the Eleventh Circuit in the case. Georgia State was also ordered to inform all professors and other instructors in writing of these rulings.</a:t>
            </a:r>
          </a:p>
        </p:txBody>
      </p:sp>
    </p:spTree>
    <p:extLst>
      <p:ext uri="{BB962C8B-B14F-4D97-AF65-F5344CB8AC3E}">
        <p14:creationId xmlns:p14="http://schemas.microsoft.com/office/powerpoint/2010/main" val="2499432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60D4C-5F9A-1E44-90BF-7142BE144A10}"/>
              </a:ext>
            </a:extLst>
          </p:cNvPr>
          <p:cNvSpPr>
            <a:spLocks noGrp="1"/>
          </p:cNvSpPr>
          <p:nvPr>
            <p:ph type="title"/>
          </p:nvPr>
        </p:nvSpPr>
        <p:spPr/>
        <p:txBody>
          <a:bodyPr/>
          <a:lstStyle/>
          <a:p>
            <a:r>
              <a:rPr lang="en-US" dirty="0"/>
              <a:t>Copyright Language</a:t>
            </a:r>
          </a:p>
        </p:txBody>
      </p:sp>
      <p:sp>
        <p:nvSpPr>
          <p:cNvPr id="3" name="Content Placeholder 2">
            <a:extLst>
              <a:ext uri="{FF2B5EF4-FFF2-40B4-BE49-F238E27FC236}">
                <a16:creationId xmlns:a16="http://schemas.microsoft.com/office/drawing/2014/main" id="{B2384ECB-D23B-214D-B4A3-A501AA697946}"/>
              </a:ext>
            </a:extLst>
          </p:cNvPr>
          <p:cNvSpPr>
            <a:spLocks noGrp="1"/>
          </p:cNvSpPr>
          <p:nvPr>
            <p:ph idx="1"/>
          </p:nvPr>
        </p:nvSpPr>
        <p:spPr/>
        <p:txBody>
          <a:bodyPr>
            <a:normAutofit/>
          </a:bodyPr>
          <a:lstStyle/>
          <a:p>
            <a:pPr marL="0" indent="0">
              <a:buNone/>
            </a:pPr>
            <a:r>
              <a:rPr lang="en-US" sz="2400" dirty="0"/>
              <a:t>An example of copyright language comes from a 2015 textbook from McGraw-Hill Education:  </a:t>
            </a:r>
          </a:p>
          <a:p>
            <a:pPr marL="0" indent="0">
              <a:buNone/>
            </a:pPr>
            <a:endParaRPr lang="en-US" sz="2400" b="1" dirty="0"/>
          </a:p>
          <a:p>
            <a:pPr marL="0" indent="0">
              <a:buNone/>
            </a:pPr>
            <a:r>
              <a:rPr lang="en-US" sz="2400" b="1" dirty="0"/>
              <a:t>“No part of this publication may be reproduced or distributed in any form or by any means, or stored in a database or retrieval system, without the prior written consent of McGraw-Hill Education, including, but not limited to, in any network or other electronic storage or transmission, or broadcast for distance learning.”</a:t>
            </a:r>
          </a:p>
        </p:txBody>
      </p:sp>
    </p:spTree>
    <p:extLst>
      <p:ext uri="{BB962C8B-B14F-4D97-AF65-F5344CB8AC3E}">
        <p14:creationId xmlns:p14="http://schemas.microsoft.com/office/powerpoint/2010/main" val="2585631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AA2E1-B5BD-5D48-8E50-8A8C01847A21}"/>
              </a:ext>
            </a:extLst>
          </p:cNvPr>
          <p:cNvSpPr>
            <a:spLocks noGrp="1"/>
          </p:cNvSpPr>
          <p:nvPr>
            <p:ph type="title"/>
          </p:nvPr>
        </p:nvSpPr>
        <p:spPr/>
        <p:txBody>
          <a:bodyPr/>
          <a:lstStyle/>
          <a:p>
            <a:r>
              <a:rPr lang="en-US" dirty="0"/>
              <a:t>Illegitimate Sources / Assumptions</a:t>
            </a:r>
          </a:p>
        </p:txBody>
      </p:sp>
      <p:sp>
        <p:nvSpPr>
          <p:cNvPr id="3" name="Content Placeholder 2">
            <a:extLst>
              <a:ext uri="{FF2B5EF4-FFF2-40B4-BE49-F238E27FC236}">
                <a16:creationId xmlns:a16="http://schemas.microsoft.com/office/drawing/2014/main" id="{0E0ECEB5-F224-2E44-8FA9-BB173A0098B7}"/>
              </a:ext>
            </a:extLst>
          </p:cNvPr>
          <p:cNvSpPr>
            <a:spLocks noGrp="1"/>
          </p:cNvSpPr>
          <p:nvPr>
            <p:ph idx="1"/>
          </p:nvPr>
        </p:nvSpPr>
        <p:spPr/>
        <p:txBody>
          <a:bodyPr>
            <a:normAutofit fontScale="85000" lnSpcReduction="10000"/>
          </a:bodyPr>
          <a:lstStyle/>
          <a:p>
            <a:r>
              <a:rPr lang="en-US" dirty="0" err="1"/>
              <a:t>Academia.edu</a:t>
            </a:r>
            <a:r>
              <a:rPr lang="en-US" dirty="0"/>
              <a:t> – academic paper sharing site. A user published a paper </a:t>
            </a:r>
            <a:r>
              <a:rPr lang="en-US" i="1" dirty="0"/>
              <a:t>about</a:t>
            </a:r>
            <a:r>
              <a:rPr lang="en-US" dirty="0"/>
              <a:t> a textbook but uploaded the entire textbook too. It was thought of as “OK” because it had “EDU” in the domain name.</a:t>
            </a:r>
          </a:p>
          <a:p>
            <a:r>
              <a:rPr lang="en-US" dirty="0"/>
              <a:t>“Toastmasters Int’l” – an Indian (Chennai) branch of their organization had one of its users upload a book to their profile because its </a:t>
            </a:r>
            <a:r>
              <a:rPr lang="en-US" i="1" dirty="0"/>
              <a:t>topic</a:t>
            </a:r>
            <a:r>
              <a:rPr lang="en-US" dirty="0"/>
              <a:t> was Communications, an industry that Toastmasters focuses on. </a:t>
            </a:r>
          </a:p>
          <a:p>
            <a:r>
              <a:rPr lang="en-US" dirty="0"/>
              <a:t>“</a:t>
            </a:r>
            <a:r>
              <a:rPr lang="en-US" dirty="0" err="1"/>
              <a:t>Webéducation.com</a:t>
            </a:r>
            <a:r>
              <a:rPr lang="en-US" dirty="0"/>
              <a:t>” (sic) – an Italian website that on its face appears legitimate but has broken links to their About Us, Community, and Contact Us pages and appears to just be a marketing portal front. </a:t>
            </a:r>
          </a:p>
          <a:p>
            <a:r>
              <a:rPr lang="en-US" dirty="0"/>
              <a:t>There are many others out there, often run by entities outside the United States.</a:t>
            </a:r>
          </a:p>
          <a:p>
            <a:r>
              <a:rPr lang="en-US" dirty="0"/>
              <a:t>One can either search for “free textbooks” or search for the book title + author + “PDF.”</a:t>
            </a:r>
          </a:p>
          <a:p>
            <a:r>
              <a:rPr lang="en-US" dirty="0"/>
              <a:t>Just because a whole book file has been successfully uploaded does not make it legitimate.</a:t>
            </a:r>
          </a:p>
          <a:p>
            <a:r>
              <a:rPr lang="en-US" dirty="0"/>
              <a:t>Most sites do not have the personnel or motivation to police their users, so most of the time, these instances go unnoticed.</a:t>
            </a:r>
          </a:p>
        </p:txBody>
      </p:sp>
    </p:spTree>
    <p:extLst>
      <p:ext uri="{BB962C8B-B14F-4D97-AF65-F5344CB8AC3E}">
        <p14:creationId xmlns:p14="http://schemas.microsoft.com/office/powerpoint/2010/main" val="1398725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1700F-FE3F-E445-AA44-BA8B1D502CC0}"/>
              </a:ext>
            </a:extLst>
          </p:cNvPr>
          <p:cNvSpPr>
            <a:spLocks noGrp="1"/>
          </p:cNvSpPr>
          <p:nvPr>
            <p:ph type="title"/>
          </p:nvPr>
        </p:nvSpPr>
        <p:spPr/>
        <p:txBody>
          <a:bodyPr/>
          <a:lstStyle/>
          <a:p>
            <a:r>
              <a:rPr lang="en-US" dirty="0"/>
              <a:t>Legitimate Sources / OER Links</a:t>
            </a:r>
          </a:p>
        </p:txBody>
      </p:sp>
      <p:sp>
        <p:nvSpPr>
          <p:cNvPr id="3" name="Content Placeholder 2">
            <a:extLst>
              <a:ext uri="{FF2B5EF4-FFF2-40B4-BE49-F238E27FC236}">
                <a16:creationId xmlns:a16="http://schemas.microsoft.com/office/drawing/2014/main" id="{492778AC-C599-D640-8C26-8F86E0A1A4C8}"/>
              </a:ext>
            </a:extLst>
          </p:cNvPr>
          <p:cNvSpPr>
            <a:spLocks noGrp="1"/>
          </p:cNvSpPr>
          <p:nvPr>
            <p:ph idx="1"/>
          </p:nvPr>
        </p:nvSpPr>
        <p:spPr>
          <a:xfrm>
            <a:off x="818712" y="2222287"/>
            <a:ext cx="10554574" cy="4188525"/>
          </a:xfrm>
        </p:spPr>
        <p:txBody>
          <a:bodyPr>
            <a:normAutofit fontScale="85000" lnSpcReduction="20000"/>
          </a:bodyPr>
          <a:lstStyle/>
          <a:p>
            <a:r>
              <a:rPr lang="en-US" sz="2400" dirty="0"/>
              <a:t>Excerpts are OK, if it’s </a:t>
            </a:r>
            <a:r>
              <a:rPr lang="en-US" sz="2400" b="1" dirty="0"/>
              <a:t>10% or less of a work</a:t>
            </a:r>
          </a:p>
          <a:p>
            <a:r>
              <a:rPr lang="en-US" sz="2400" dirty="0"/>
              <a:t>Full textbooks available at </a:t>
            </a:r>
          </a:p>
          <a:p>
            <a:pPr lvl="1"/>
            <a:r>
              <a:rPr lang="en-US" sz="2400" dirty="0"/>
              <a:t>Academic Senate for California Community Colleges - Open Education Resources</a:t>
            </a:r>
          </a:p>
          <a:p>
            <a:pPr lvl="1"/>
            <a:r>
              <a:rPr lang="en-US" sz="2400" dirty="0" err="1"/>
              <a:t>Openstax.org</a:t>
            </a:r>
            <a:r>
              <a:rPr lang="en-US" sz="2400" dirty="0"/>
              <a:t> </a:t>
            </a:r>
          </a:p>
          <a:p>
            <a:pPr lvl="1"/>
            <a:r>
              <a:rPr lang="en-US" sz="2400" dirty="0" err="1"/>
              <a:t>LibreTexts</a:t>
            </a:r>
            <a:endParaRPr lang="en-US" sz="2400" dirty="0"/>
          </a:p>
          <a:p>
            <a:pPr lvl="1"/>
            <a:r>
              <a:rPr lang="en-US" sz="2400" dirty="0" err="1"/>
              <a:t>Archive.org</a:t>
            </a:r>
            <a:endParaRPr lang="en-US" sz="2400" dirty="0"/>
          </a:p>
          <a:p>
            <a:pPr lvl="1"/>
            <a:r>
              <a:rPr lang="en-US" sz="2400" dirty="0"/>
              <a:t>The Gutenberg Project (</a:t>
            </a:r>
            <a:r>
              <a:rPr lang="en-US" sz="2400" dirty="0" err="1"/>
              <a:t>gutenberg.org</a:t>
            </a:r>
            <a:r>
              <a:rPr lang="en-US" sz="2400" dirty="0"/>
              <a:t>)</a:t>
            </a:r>
          </a:p>
          <a:p>
            <a:pPr lvl="1"/>
            <a:r>
              <a:rPr lang="en-US" sz="2100" dirty="0">
                <a:hlinkClick r:id="rId2">
                  <a:extLst>
                    <a:ext uri="{A12FA001-AC4F-418D-AE19-62706E023703}">
                      <ahyp:hlinkClr xmlns:ahyp="http://schemas.microsoft.com/office/drawing/2018/hyperlinkcolor" val="tx"/>
                    </a:ext>
                  </a:extLst>
                </a:hlinkClick>
              </a:rPr>
              <a:t>https://www.overdrive.com</a:t>
            </a:r>
            <a:r>
              <a:rPr lang="en-US" sz="2100" dirty="0"/>
              <a:t> - eBooks through your local library</a:t>
            </a:r>
          </a:p>
          <a:p>
            <a:r>
              <a:rPr lang="en-US" sz="2800" dirty="0"/>
              <a:t>“What is OER / ZTC and How to find them” Presentation (Chabot) - </a:t>
            </a:r>
            <a:r>
              <a:rPr lang="en-US" sz="2800" dirty="0">
                <a:hlinkClick r:id="rId3"/>
              </a:rPr>
              <a:t>https://tinyurl.com/1tcyy5ri</a:t>
            </a:r>
            <a:endParaRPr lang="en-US" sz="2800" dirty="0"/>
          </a:p>
        </p:txBody>
      </p:sp>
    </p:spTree>
    <p:extLst>
      <p:ext uri="{BB962C8B-B14F-4D97-AF65-F5344CB8AC3E}">
        <p14:creationId xmlns:p14="http://schemas.microsoft.com/office/powerpoint/2010/main" val="27868491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Quotable</Template>
  <TotalTime>370</TotalTime>
  <Words>768</Words>
  <Application>Microsoft Macintosh PowerPoint</Application>
  <PresentationFormat>Widescreen</PresentationFormat>
  <Paragraphs>46</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Century Gothic</vt:lpstr>
      <vt:lpstr>Wingdings 2</vt:lpstr>
      <vt:lpstr>Quotable</vt:lpstr>
      <vt:lpstr>Copyright &amp; Book Sources</vt:lpstr>
      <vt:lpstr>Outline</vt:lpstr>
      <vt:lpstr>Why Are We Involved?</vt:lpstr>
      <vt:lpstr>Legal Ramifications – GSU case </vt:lpstr>
      <vt:lpstr>Copyright Language</vt:lpstr>
      <vt:lpstr>Illegitimate Sources / Assumptions</vt:lpstr>
      <vt:lpstr>Legitimate Sources / OER Links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&amp; Book Sources</dc:title>
  <dc:creator>Thomas Dowrie</dc:creator>
  <cp:lastModifiedBy>Thomas Dowrie</cp:lastModifiedBy>
  <cp:revision>26</cp:revision>
  <dcterms:created xsi:type="dcterms:W3CDTF">2021-02-23T18:19:40Z</dcterms:created>
  <dcterms:modified xsi:type="dcterms:W3CDTF">2021-02-24T20:58:03Z</dcterms:modified>
</cp:coreProperties>
</file>